
<file path=[Content_Types].xml><?xml version="1.0" encoding="utf-8"?>
<Types xmlns="http://schemas.openxmlformats.org/package/2006/content-types">
  <Default Extension="bin" ContentType="image/x-emf"/>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16"/>
  </p:sldMasterIdLst>
  <p:notesMasterIdLst>
    <p:notesMasterId r:id="rId60"/>
  </p:notesMasterIdLst>
  <p:sldIdLst>
    <p:sldId id="257" r:id="rId17"/>
    <p:sldId id="271" r:id="rId18"/>
    <p:sldId id="273" r:id="rId19"/>
    <p:sldId id="367" r:id="rId20"/>
    <p:sldId id="332" r:id="rId21"/>
    <p:sldId id="355" r:id="rId22"/>
    <p:sldId id="268" r:id="rId23"/>
    <p:sldId id="334" r:id="rId24"/>
    <p:sldId id="335" r:id="rId25"/>
    <p:sldId id="336" r:id="rId26"/>
    <p:sldId id="356" r:id="rId27"/>
    <p:sldId id="275" r:id="rId28"/>
    <p:sldId id="339" r:id="rId29"/>
    <p:sldId id="322" r:id="rId30"/>
    <p:sldId id="357" r:id="rId31"/>
    <p:sldId id="345" r:id="rId32"/>
    <p:sldId id="347" r:id="rId33"/>
    <p:sldId id="358" r:id="rId34"/>
    <p:sldId id="346" r:id="rId35"/>
    <p:sldId id="361" r:id="rId36"/>
    <p:sldId id="287" r:id="rId37"/>
    <p:sldId id="288" r:id="rId38"/>
    <p:sldId id="306" r:id="rId39"/>
    <p:sldId id="307" r:id="rId40"/>
    <p:sldId id="360" r:id="rId41"/>
    <p:sldId id="350" r:id="rId42"/>
    <p:sldId id="352" r:id="rId43"/>
    <p:sldId id="353" r:id="rId44"/>
    <p:sldId id="359" r:id="rId45"/>
    <p:sldId id="289" r:id="rId46"/>
    <p:sldId id="362" r:id="rId47"/>
    <p:sldId id="312" r:id="rId48"/>
    <p:sldId id="316" r:id="rId49"/>
    <p:sldId id="317" r:id="rId50"/>
    <p:sldId id="330" r:id="rId51"/>
    <p:sldId id="354" r:id="rId52"/>
    <p:sldId id="318" r:id="rId53"/>
    <p:sldId id="309" r:id="rId54"/>
    <p:sldId id="364" r:id="rId55"/>
    <p:sldId id="340" r:id="rId56"/>
    <p:sldId id="369" r:id="rId57"/>
    <p:sldId id="365" r:id="rId58"/>
    <p:sldId id="368"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14" autoAdjust="0"/>
    <p:restoredTop sz="45109" autoAdjust="0"/>
  </p:normalViewPr>
  <p:slideViewPr>
    <p:cSldViewPr snapToGrid="0" showGuides="1">
      <p:cViewPr varScale="1">
        <p:scale>
          <a:sx n="51" d="100"/>
          <a:sy n="51" d="100"/>
        </p:scale>
        <p:origin x="2712" y="84"/>
      </p:cViewPr>
      <p:guideLst>
        <p:guide orient="horz" pos="64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slide" Target="slides/slide26.xml"/><Relationship Id="rId47" Type="http://schemas.openxmlformats.org/officeDocument/2006/relationships/slide" Target="slides/slide31.xml"/><Relationship Id="rId50" Type="http://schemas.openxmlformats.org/officeDocument/2006/relationships/slide" Target="slides/slide34.xml"/><Relationship Id="rId55" Type="http://schemas.openxmlformats.org/officeDocument/2006/relationships/slide" Target="slides/slide39.xml"/><Relationship Id="rId63"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Master" Target="slideMasters/slideMaster1.xml"/><Relationship Id="rId29" Type="http://schemas.openxmlformats.org/officeDocument/2006/relationships/slide" Target="slides/slide13.xml"/><Relationship Id="rId11" Type="http://schemas.openxmlformats.org/officeDocument/2006/relationships/customXml" Target="../customXml/item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slide" Target="slides/slide29.xml"/><Relationship Id="rId53" Type="http://schemas.openxmlformats.org/officeDocument/2006/relationships/slide" Target="slides/slide37.xml"/><Relationship Id="rId58" Type="http://schemas.openxmlformats.org/officeDocument/2006/relationships/slide" Target="slides/slide42.xml"/><Relationship Id="rId5" Type="http://schemas.openxmlformats.org/officeDocument/2006/relationships/customXml" Target="../customXml/item5.xml"/><Relationship Id="rId61" Type="http://schemas.openxmlformats.org/officeDocument/2006/relationships/presProps" Target="presProps.xml"/><Relationship Id="rId19" Type="http://schemas.openxmlformats.org/officeDocument/2006/relationships/slide" Target="slides/slide3.xml"/><Relationship Id="rId14" Type="http://schemas.openxmlformats.org/officeDocument/2006/relationships/customXml" Target="../customXml/item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slide" Target="slides/slide40.xml"/><Relationship Id="rId64"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slide" Target="slides/slide35.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59" Type="http://schemas.openxmlformats.org/officeDocument/2006/relationships/slide" Target="slides/slide43.xml"/><Relationship Id="rId20" Type="http://schemas.openxmlformats.org/officeDocument/2006/relationships/slide" Target="slides/slide4.xml"/><Relationship Id="rId41" Type="http://schemas.openxmlformats.org/officeDocument/2006/relationships/slide" Target="slides/slide25.xml"/><Relationship Id="rId54" Type="http://schemas.openxmlformats.org/officeDocument/2006/relationships/slide" Target="slides/slide38.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57" Type="http://schemas.openxmlformats.org/officeDocument/2006/relationships/slide" Target="slides/slide41.xml"/><Relationship Id="rId10" Type="http://schemas.openxmlformats.org/officeDocument/2006/relationships/customXml" Target="../customXml/item10.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slide" Target="slides/slide36.xml"/><Relationship Id="rId6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D72A38B-F9FA-4036-A084-652409E98F08}" type="datetimeFigureOut">
              <a:rPr lang="en-GB"/>
              <a:pPr/>
              <a:t>11/09/2025</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49436F85-577F-4A92-A47F-D540A2BCC821}" type="slidenum">
              <a:rPr lang="en-GB"/>
              <a:pPr/>
              <a:t>‹nr.›</a:t>
            </a:fld>
            <a:endParaRPr lang="en-GB" dirty="0"/>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EF22CF3-49E8-D74A-996F-81500BDB92B4}" type="slidenum">
              <a:rPr lang="en-DK" smtClean="0"/>
              <a:t>5</a:t>
            </a:fld>
            <a:endParaRPr lang="en-DK"/>
          </a:p>
        </p:txBody>
      </p:sp>
    </p:spTree>
    <p:extLst>
      <p:ext uri="{BB962C8B-B14F-4D97-AF65-F5344CB8AC3E}">
        <p14:creationId xmlns:p14="http://schemas.microsoft.com/office/powerpoint/2010/main" val="181384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13D4D-F913-14A2-8267-422A339712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CD17B1-3723-98C1-2887-8CF893705B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C2D365-E12E-135A-2EB8-10AC6B69D13B}"/>
              </a:ext>
            </a:extLst>
          </p:cNvPr>
          <p:cNvSpPr>
            <a:spLocks noGrp="1"/>
          </p:cNvSpPr>
          <p:nvPr>
            <p:ph type="body" idx="1"/>
          </p:nvPr>
        </p:nvSpPr>
        <p:spPr/>
        <p:txBody>
          <a:bodyPr/>
          <a:lstStyle/>
          <a:p>
            <a:pPr marL="342900" indent="-342900">
              <a:buFont typeface="Arial" panose="020B0604020202020204" pitchFamily="34" charset="0"/>
              <a:buChar char="•"/>
            </a:pPr>
            <a:endParaRPr lang="en-DK" dirty="0"/>
          </a:p>
        </p:txBody>
      </p:sp>
      <p:sp>
        <p:nvSpPr>
          <p:cNvPr id="4" name="Slide Number Placeholder 3">
            <a:extLst>
              <a:ext uri="{FF2B5EF4-FFF2-40B4-BE49-F238E27FC236}">
                <a16:creationId xmlns:a16="http://schemas.microsoft.com/office/drawing/2014/main" id="{B0537F02-00FD-B16B-27C8-899674DB3412}"/>
              </a:ext>
            </a:extLst>
          </p:cNvPr>
          <p:cNvSpPr>
            <a:spLocks noGrp="1"/>
          </p:cNvSpPr>
          <p:nvPr>
            <p:ph type="sldNum" sz="quarter" idx="5"/>
          </p:nvPr>
        </p:nvSpPr>
        <p:spPr/>
        <p:txBody>
          <a:bodyPr/>
          <a:lstStyle/>
          <a:p>
            <a:fld id="{9EF22CF3-49E8-D74A-996F-81500BDB92B4}" type="slidenum">
              <a:rPr lang="en-DK" smtClean="0"/>
              <a:t>16</a:t>
            </a:fld>
            <a:endParaRPr lang="en-DK"/>
          </a:p>
        </p:txBody>
      </p:sp>
    </p:spTree>
    <p:extLst>
      <p:ext uri="{BB962C8B-B14F-4D97-AF65-F5344CB8AC3E}">
        <p14:creationId xmlns:p14="http://schemas.microsoft.com/office/powerpoint/2010/main" val="42413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AAAA9-25D5-9EEF-C09B-9A9D107E2D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B4831F-2CC9-0B3D-C6B9-1420FC93D8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73A9C5-437A-9F55-9CB3-9DBBAD33EB6D}"/>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AB918DF6-4733-F16B-0BD0-4ADE162BD707}"/>
              </a:ext>
            </a:extLst>
          </p:cNvPr>
          <p:cNvSpPr>
            <a:spLocks noGrp="1"/>
          </p:cNvSpPr>
          <p:nvPr>
            <p:ph type="sldNum" sz="quarter" idx="5"/>
          </p:nvPr>
        </p:nvSpPr>
        <p:spPr/>
        <p:txBody>
          <a:bodyPr/>
          <a:lstStyle/>
          <a:p>
            <a:fld id="{9EF22CF3-49E8-D74A-996F-81500BDB92B4}" type="slidenum">
              <a:rPr lang="en-DK" smtClean="0"/>
              <a:t>17</a:t>
            </a:fld>
            <a:endParaRPr lang="en-DK"/>
          </a:p>
        </p:txBody>
      </p:sp>
    </p:spTree>
    <p:extLst>
      <p:ext uri="{BB962C8B-B14F-4D97-AF65-F5344CB8AC3E}">
        <p14:creationId xmlns:p14="http://schemas.microsoft.com/office/powerpoint/2010/main" val="2807523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F19AC-5315-382D-7577-5438B7221B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F97B27-10FA-C93E-A744-92C1BF83EB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ACE5D0-97B4-423F-1EA0-D7DEAA56EDC8}"/>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6BB63CA9-296C-B3BD-65B3-8619D2C2B5DD}"/>
              </a:ext>
            </a:extLst>
          </p:cNvPr>
          <p:cNvSpPr>
            <a:spLocks noGrp="1"/>
          </p:cNvSpPr>
          <p:nvPr>
            <p:ph type="sldNum" sz="quarter" idx="5"/>
          </p:nvPr>
        </p:nvSpPr>
        <p:spPr/>
        <p:txBody>
          <a:bodyPr/>
          <a:lstStyle/>
          <a:p>
            <a:fld id="{9EF22CF3-49E8-D74A-996F-81500BDB92B4}" type="slidenum">
              <a:rPr lang="en-DK" smtClean="0"/>
              <a:t>19</a:t>
            </a:fld>
            <a:endParaRPr lang="en-DK"/>
          </a:p>
        </p:txBody>
      </p:sp>
    </p:spTree>
    <p:extLst>
      <p:ext uri="{BB962C8B-B14F-4D97-AF65-F5344CB8AC3E}">
        <p14:creationId xmlns:p14="http://schemas.microsoft.com/office/powerpoint/2010/main" val="754717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21</a:t>
            </a:fld>
            <a:endParaRPr lang="en-GB" dirty="0"/>
          </a:p>
        </p:txBody>
      </p:sp>
    </p:spTree>
    <p:extLst>
      <p:ext uri="{BB962C8B-B14F-4D97-AF65-F5344CB8AC3E}">
        <p14:creationId xmlns:p14="http://schemas.microsoft.com/office/powerpoint/2010/main" val="2512194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22</a:t>
            </a:fld>
            <a:endParaRPr lang="en-GB" dirty="0"/>
          </a:p>
        </p:txBody>
      </p:sp>
    </p:spTree>
    <p:extLst>
      <p:ext uri="{BB962C8B-B14F-4D97-AF65-F5344CB8AC3E}">
        <p14:creationId xmlns:p14="http://schemas.microsoft.com/office/powerpoint/2010/main" val="3029123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C3B87-04CB-D69B-4B6C-C559E52A7A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4784B8-6CF6-6C76-E5FC-1B9E8C58B0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1B3D6E-0D9D-91D3-741C-4FAD7A1CB860}"/>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97D9821B-70F7-154C-A588-7C855DBC38C1}"/>
              </a:ext>
            </a:extLst>
          </p:cNvPr>
          <p:cNvSpPr>
            <a:spLocks noGrp="1"/>
          </p:cNvSpPr>
          <p:nvPr>
            <p:ph type="sldNum" sz="quarter" idx="5"/>
          </p:nvPr>
        </p:nvSpPr>
        <p:spPr/>
        <p:txBody>
          <a:bodyPr/>
          <a:lstStyle/>
          <a:p>
            <a:pPr>
              <a:defRPr/>
            </a:pPr>
            <a:fld id="{72C160C3-3AB6-49C1-8001-AFDAD271EB5B}" type="slidenum">
              <a:rPr lang="en-GB" smtClean="0"/>
              <a:pPr>
                <a:defRPr/>
              </a:pPr>
              <a:t>23</a:t>
            </a:fld>
            <a:endParaRPr lang="en-GB" dirty="0"/>
          </a:p>
        </p:txBody>
      </p:sp>
    </p:spTree>
    <p:extLst>
      <p:ext uri="{BB962C8B-B14F-4D97-AF65-F5344CB8AC3E}">
        <p14:creationId xmlns:p14="http://schemas.microsoft.com/office/powerpoint/2010/main" val="3010543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71DF2-AE01-F71F-8D85-39A569FFE7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ACA15D-C0C7-BE31-5FEF-231CA2343E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C83DB8-3656-2776-163C-A6357C005C62}"/>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E070DDE0-03BC-27AA-0E5D-2D577C923B88}"/>
              </a:ext>
            </a:extLst>
          </p:cNvPr>
          <p:cNvSpPr>
            <a:spLocks noGrp="1"/>
          </p:cNvSpPr>
          <p:nvPr>
            <p:ph type="sldNum" sz="quarter" idx="5"/>
          </p:nvPr>
        </p:nvSpPr>
        <p:spPr/>
        <p:txBody>
          <a:bodyPr/>
          <a:lstStyle/>
          <a:p>
            <a:pPr>
              <a:defRPr/>
            </a:pPr>
            <a:fld id="{72C160C3-3AB6-49C1-8001-AFDAD271EB5B}" type="slidenum">
              <a:rPr lang="en-GB" smtClean="0"/>
              <a:pPr>
                <a:defRPr/>
              </a:pPr>
              <a:t>24</a:t>
            </a:fld>
            <a:endParaRPr lang="en-GB" dirty="0"/>
          </a:p>
        </p:txBody>
      </p:sp>
    </p:spTree>
    <p:extLst>
      <p:ext uri="{BB962C8B-B14F-4D97-AF65-F5344CB8AC3E}">
        <p14:creationId xmlns:p14="http://schemas.microsoft.com/office/powerpoint/2010/main" val="19593790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3F7E5-EE28-9A54-7A9D-8618AB2C26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AE1DA9-267F-AC16-E013-548CF38E90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8E5432-5997-AC63-7CEC-07911CAD1D12}"/>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2DE305E2-A968-4932-E3DA-DD0661EDCA5C}"/>
              </a:ext>
            </a:extLst>
          </p:cNvPr>
          <p:cNvSpPr>
            <a:spLocks noGrp="1"/>
          </p:cNvSpPr>
          <p:nvPr>
            <p:ph type="sldNum" sz="quarter" idx="5"/>
          </p:nvPr>
        </p:nvSpPr>
        <p:spPr/>
        <p:txBody>
          <a:bodyPr/>
          <a:lstStyle/>
          <a:p>
            <a:pPr>
              <a:defRPr/>
            </a:pPr>
            <a:fld id="{72C160C3-3AB6-49C1-8001-AFDAD271EB5B}" type="slidenum">
              <a:rPr lang="en-GB" smtClean="0"/>
              <a:pPr>
                <a:defRPr/>
              </a:pPr>
              <a:t>25</a:t>
            </a:fld>
            <a:endParaRPr lang="en-GB" dirty="0"/>
          </a:p>
        </p:txBody>
      </p:sp>
    </p:spTree>
    <p:extLst>
      <p:ext uri="{BB962C8B-B14F-4D97-AF65-F5344CB8AC3E}">
        <p14:creationId xmlns:p14="http://schemas.microsoft.com/office/powerpoint/2010/main" val="4144644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9EF22CF3-49E8-D74A-996F-81500BDB92B4}" type="slidenum">
              <a:rPr lang="en-DK" smtClean="0"/>
              <a:t>27</a:t>
            </a:fld>
            <a:endParaRPr lang="en-DK"/>
          </a:p>
        </p:txBody>
      </p:sp>
    </p:spTree>
    <p:extLst>
      <p:ext uri="{BB962C8B-B14F-4D97-AF65-F5344CB8AC3E}">
        <p14:creationId xmlns:p14="http://schemas.microsoft.com/office/powerpoint/2010/main" val="2534731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49436F85-577F-4A92-A47F-D540A2BCC821}" type="slidenum">
              <a:rPr lang="en-GB" smtClean="0"/>
              <a:pPr/>
              <a:t>28</a:t>
            </a:fld>
            <a:endParaRPr lang="en-GB" dirty="0"/>
          </a:p>
        </p:txBody>
      </p:sp>
    </p:spTree>
    <p:extLst>
      <p:ext uri="{BB962C8B-B14F-4D97-AF65-F5344CB8AC3E}">
        <p14:creationId xmlns:p14="http://schemas.microsoft.com/office/powerpoint/2010/main" val="166533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49436F85-577F-4A92-A47F-D540A2BCC821}" type="slidenum">
              <a:rPr lang="en-GB" smtClean="0"/>
              <a:pPr/>
              <a:t>6</a:t>
            </a:fld>
            <a:endParaRPr lang="en-GB" dirty="0"/>
          </a:p>
        </p:txBody>
      </p:sp>
    </p:spTree>
    <p:extLst>
      <p:ext uri="{BB962C8B-B14F-4D97-AF65-F5344CB8AC3E}">
        <p14:creationId xmlns:p14="http://schemas.microsoft.com/office/powerpoint/2010/main" val="751567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49436F85-577F-4A92-A47F-D540A2BCC821}" type="slidenum">
              <a:rPr lang="en-GB" smtClean="0"/>
              <a:pPr/>
              <a:t>29</a:t>
            </a:fld>
            <a:endParaRPr lang="en-GB" dirty="0"/>
          </a:p>
        </p:txBody>
      </p:sp>
    </p:spTree>
    <p:extLst>
      <p:ext uri="{BB962C8B-B14F-4D97-AF65-F5344CB8AC3E}">
        <p14:creationId xmlns:p14="http://schemas.microsoft.com/office/powerpoint/2010/main" val="107503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30</a:t>
            </a:fld>
            <a:endParaRPr lang="en-GB" dirty="0"/>
          </a:p>
        </p:txBody>
      </p:sp>
    </p:spTree>
    <p:extLst>
      <p:ext uri="{BB962C8B-B14F-4D97-AF65-F5344CB8AC3E}">
        <p14:creationId xmlns:p14="http://schemas.microsoft.com/office/powerpoint/2010/main" val="363417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DDA8E-E030-38B8-5176-DC142DCB3F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1971F5-96C7-37CA-9A69-D3125CD914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4EDCE4-6C3C-DFB6-A7E7-1601BE9E84F0}"/>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E9C67132-1552-01A3-C938-D79BD2578727}"/>
              </a:ext>
            </a:extLst>
          </p:cNvPr>
          <p:cNvSpPr>
            <a:spLocks noGrp="1"/>
          </p:cNvSpPr>
          <p:nvPr>
            <p:ph type="sldNum" sz="quarter" idx="5"/>
          </p:nvPr>
        </p:nvSpPr>
        <p:spPr/>
        <p:txBody>
          <a:bodyPr/>
          <a:lstStyle/>
          <a:p>
            <a:pPr>
              <a:defRPr/>
            </a:pPr>
            <a:fld id="{72C160C3-3AB6-49C1-8001-AFDAD271EB5B}" type="slidenum">
              <a:rPr lang="en-GB" smtClean="0"/>
              <a:pPr>
                <a:defRPr/>
              </a:pPr>
              <a:t>31</a:t>
            </a:fld>
            <a:endParaRPr lang="en-GB" dirty="0"/>
          </a:p>
        </p:txBody>
      </p:sp>
    </p:spTree>
    <p:extLst>
      <p:ext uri="{BB962C8B-B14F-4D97-AF65-F5344CB8AC3E}">
        <p14:creationId xmlns:p14="http://schemas.microsoft.com/office/powerpoint/2010/main" val="2310868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32</a:t>
            </a:fld>
            <a:endParaRPr lang="en-GB" dirty="0"/>
          </a:p>
        </p:txBody>
      </p:sp>
    </p:spTree>
    <p:extLst>
      <p:ext uri="{BB962C8B-B14F-4D97-AF65-F5344CB8AC3E}">
        <p14:creationId xmlns:p14="http://schemas.microsoft.com/office/powerpoint/2010/main" val="20454580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33</a:t>
            </a:fld>
            <a:endParaRPr lang="en-GB" dirty="0"/>
          </a:p>
        </p:txBody>
      </p:sp>
    </p:spTree>
    <p:extLst>
      <p:ext uri="{BB962C8B-B14F-4D97-AF65-F5344CB8AC3E}">
        <p14:creationId xmlns:p14="http://schemas.microsoft.com/office/powerpoint/2010/main" val="37357037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9E838-E7AB-1964-F8A6-004C394944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219A83-C240-E67D-54C7-81CB6545D1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3EB623-5498-4D16-F4DC-29169F839F74}"/>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C540E93E-A23C-E997-497E-CEFE525849E0}"/>
              </a:ext>
            </a:extLst>
          </p:cNvPr>
          <p:cNvSpPr>
            <a:spLocks noGrp="1"/>
          </p:cNvSpPr>
          <p:nvPr>
            <p:ph type="sldNum" sz="quarter" idx="5"/>
          </p:nvPr>
        </p:nvSpPr>
        <p:spPr/>
        <p:txBody>
          <a:bodyPr/>
          <a:lstStyle/>
          <a:p>
            <a:pPr>
              <a:defRPr/>
            </a:pPr>
            <a:fld id="{72C160C3-3AB6-49C1-8001-AFDAD271EB5B}" type="slidenum">
              <a:rPr lang="en-GB" smtClean="0"/>
              <a:pPr>
                <a:defRPr/>
              </a:pPr>
              <a:t>34</a:t>
            </a:fld>
            <a:endParaRPr lang="en-GB" dirty="0"/>
          </a:p>
        </p:txBody>
      </p:sp>
    </p:spTree>
    <p:extLst>
      <p:ext uri="{BB962C8B-B14F-4D97-AF65-F5344CB8AC3E}">
        <p14:creationId xmlns:p14="http://schemas.microsoft.com/office/powerpoint/2010/main" val="39058139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9EF22CF3-49E8-D74A-996F-81500BDB92B4}" type="slidenum">
              <a:rPr lang="en-DK" smtClean="0"/>
              <a:t>35</a:t>
            </a:fld>
            <a:endParaRPr lang="en-DK"/>
          </a:p>
        </p:txBody>
      </p:sp>
    </p:spTree>
    <p:extLst>
      <p:ext uri="{BB962C8B-B14F-4D97-AF65-F5344CB8AC3E}">
        <p14:creationId xmlns:p14="http://schemas.microsoft.com/office/powerpoint/2010/main" val="2443032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9EF22CF3-49E8-D74A-996F-81500BDB92B4}" type="slidenum">
              <a:rPr lang="en-DK" smtClean="0"/>
              <a:t>36</a:t>
            </a:fld>
            <a:endParaRPr lang="en-DK"/>
          </a:p>
        </p:txBody>
      </p:sp>
    </p:spTree>
    <p:extLst>
      <p:ext uri="{BB962C8B-B14F-4D97-AF65-F5344CB8AC3E}">
        <p14:creationId xmlns:p14="http://schemas.microsoft.com/office/powerpoint/2010/main" val="12871861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F961-2EBB-E6F1-DE9A-934EBE7D53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10CAF9-D9BE-71C1-4454-FE4F8C0A21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4C8D77-F3A4-7991-7C69-1338DFA604DC}"/>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48AB57F1-F362-EDD2-DF5E-B93A2B5A6535}"/>
              </a:ext>
            </a:extLst>
          </p:cNvPr>
          <p:cNvSpPr>
            <a:spLocks noGrp="1"/>
          </p:cNvSpPr>
          <p:nvPr>
            <p:ph type="sldNum" sz="quarter" idx="5"/>
          </p:nvPr>
        </p:nvSpPr>
        <p:spPr/>
        <p:txBody>
          <a:bodyPr/>
          <a:lstStyle/>
          <a:p>
            <a:pPr>
              <a:defRPr/>
            </a:pPr>
            <a:fld id="{72C160C3-3AB6-49C1-8001-AFDAD271EB5B}" type="slidenum">
              <a:rPr lang="en-GB" smtClean="0"/>
              <a:pPr>
                <a:defRPr/>
              </a:pPr>
              <a:t>37</a:t>
            </a:fld>
            <a:endParaRPr lang="en-GB" dirty="0"/>
          </a:p>
        </p:txBody>
      </p:sp>
    </p:spTree>
    <p:extLst>
      <p:ext uri="{BB962C8B-B14F-4D97-AF65-F5344CB8AC3E}">
        <p14:creationId xmlns:p14="http://schemas.microsoft.com/office/powerpoint/2010/main" val="10811995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38</a:t>
            </a:fld>
            <a:endParaRPr lang="en-GB" dirty="0"/>
          </a:p>
        </p:txBody>
      </p:sp>
    </p:spTree>
    <p:extLst>
      <p:ext uri="{BB962C8B-B14F-4D97-AF65-F5344CB8AC3E}">
        <p14:creationId xmlns:p14="http://schemas.microsoft.com/office/powerpoint/2010/main" val="4001215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7</a:t>
            </a:fld>
            <a:endParaRPr lang="en-GB" dirty="0"/>
          </a:p>
        </p:txBody>
      </p:sp>
    </p:spTree>
    <p:extLst>
      <p:ext uri="{BB962C8B-B14F-4D97-AF65-F5344CB8AC3E}">
        <p14:creationId xmlns:p14="http://schemas.microsoft.com/office/powerpoint/2010/main" val="3770272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83572-6CA0-C875-D353-39215391E6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16073F-9B1D-06A9-5F10-C81D41C528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060032-B1AE-B3CE-F4F0-5E6E9D14AD49}"/>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B8EE895A-98CB-0125-E52B-8A137EED850E}"/>
              </a:ext>
            </a:extLst>
          </p:cNvPr>
          <p:cNvSpPr>
            <a:spLocks noGrp="1"/>
          </p:cNvSpPr>
          <p:nvPr>
            <p:ph type="sldNum" sz="quarter" idx="5"/>
          </p:nvPr>
        </p:nvSpPr>
        <p:spPr/>
        <p:txBody>
          <a:bodyPr/>
          <a:lstStyle/>
          <a:p>
            <a:fld id="{49436F85-577F-4A92-A47F-D540A2BCC821}" type="slidenum">
              <a:rPr lang="en-GB" smtClean="0"/>
              <a:pPr/>
              <a:t>39</a:t>
            </a:fld>
            <a:endParaRPr lang="en-GB" dirty="0"/>
          </a:p>
        </p:txBody>
      </p:sp>
    </p:spTree>
    <p:extLst>
      <p:ext uri="{BB962C8B-B14F-4D97-AF65-F5344CB8AC3E}">
        <p14:creationId xmlns:p14="http://schemas.microsoft.com/office/powerpoint/2010/main" val="41868476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E4F91-076C-C9D7-18B9-9EE012E3BE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47FDF2-8E1A-A6B7-AE7C-506FFDFA15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7C5186-AD0C-DB48-9CF6-6470CC884CBB}"/>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844C3442-7E3A-571B-F6E0-BCDE100A6CBA}"/>
              </a:ext>
            </a:extLst>
          </p:cNvPr>
          <p:cNvSpPr>
            <a:spLocks noGrp="1"/>
          </p:cNvSpPr>
          <p:nvPr>
            <p:ph type="sldNum" sz="quarter" idx="5"/>
          </p:nvPr>
        </p:nvSpPr>
        <p:spPr/>
        <p:txBody>
          <a:bodyPr/>
          <a:lstStyle/>
          <a:p>
            <a:pPr>
              <a:defRPr/>
            </a:pPr>
            <a:fld id="{72C160C3-3AB6-49C1-8001-AFDAD271EB5B}" type="slidenum">
              <a:rPr lang="en-GB" smtClean="0"/>
              <a:pPr>
                <a:defRPr/>
              </a:pPr>
              <a:t>40</a:t>
            </a:fld>
            <a:endParaRPr lang="en-GB" dirty="0"/>
          </a:p>
        </p:txBody>
      </p:sp>
    </p:spTree>
    <p:extLst>
      <p:ext uri="{BB962C8B-B14F-4D97-AF65-F5344CB8AC3E}">
        <p14:creationId xmlns:p14="http://schemas.microsoft.com/office/powerpoint/2010/main" val="2216955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49436F85-577F-4A92-A47F-D540A2BCC821}" type="slidenum">
              <a:rPr lang="en-GB" smtClean="0"/>
              <a:pPr/>
              <a:t>42</a:t>
            </a:fld>
            <a:endParaRPr lang="en-GB" dirty="0"/>
          </a:p>
        </p:txBody>
      </p:sp>
    </p:spTree>
    <p:extLst>
      <p:ext uri="{BB962C8B-B14F-4D97-AF65-F5344CB8AC3E}">
        <p14:creationId xmlns:p14="http://schemas.microsoft.com/office/powerpoint/2010/main" val="20218866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a:p>
        </p:txBody>
      </p:sp>
      <p:sp>
        <p:nvSpPr>
          <p:cNvPr id="4" name="Slide Number Placeholder 3"/>
          <p:cNvSpPr>
            <a:spLocks noGrp="1"/>
          </p:cNvSpPr>
          <p:nvPr>
            <p:ph type="sldNum" sz="quarter" idx="5"/>
          </p:nvPr>
        </p:nvSpPr>
        <p:spPr/>
        <p:txBody>
          <a:bodyPr/>
          <a:lstStyle/>
          <a:p>
            <a:fld id="{49436F85-577F-4A92-A47F-D540A2BCC821}" type="slidenum">
              <a:rPr lang="en-GB" smtClean="0"/>
              <a:pPr/>
              <a:t>43</a:t>
            </a:fld>
            <a:endParaRPr lang="en-GB" dirty="0"/>
          </a:p>
        </p:txBody>
      </p:sp>
    </p:spTree>
    <p:extLst>
      <p:ext uri="{BB962C8B-B14F-4D97-AF65-F5344CB8AC3E}">
        <p14:creationId xmlns:p14="http://schemas.microsoft.com/office/powerpoint/2010/main" val="1482825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835BC-B258-89E7-0E73-A52BC0FCCF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855A19-1BCC-9338-56B7-2404D8430B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27C392-BB23-3699-6A03-3466FB419C79}"/>
              </a:ext>
            </a:extLst>
          </p:cNvPr>
          <p:cNvSpPr>
            <a:spLocks noGrp="1"/>
          </p:cNvSpPr>
          <p:nvPr>
            <p:ph type="body" idx="1"/>
          </p:nvPr>
        </p:nvSpPr>
        <p:spPr/>
        <p:txBody>
          <a:bodyPr/>
          <a:lstStyle/>
          <a:p>
            <a:pPr marL="285750" indent="-285750">
              <a:buFontTx/>
              <a:buChar char="-"/>
            </a:pPr>
            <a:endParaRPr lang="en-DK" dirty="0"/>
          </a:p>
        </p:txBody>
      </p:sp>
      <p:sp>
        <p:nvSpPr>
          <p:cNvPr id="4" name="Slide Number Placeholder 3">
            <a:extLst>
              <a:ext uri="{FF2B5EF4-FFF2-40B4-BE49-F238E27FC236}">
                <a16:creationId xmlns:a16="http://schemas.microsoft.com/office/drawing/2014/main" id="{B41B3A02-262C-B8F8-901B-464B841D3509}"/>
              </a:ext>
            </a:extLst>
          </p:cNvPr>
          <p:cNvSpPr>
            <a:spLocks noGrp="1"/>
          </p:cNvSpPr>
          <p:nvPr>
            <p:ph type="sldNum" sz="quarter" idx="5"/>
          </p:nvPr>
        </p:nvSpPr>
        <p:spPr/>
        <p:txBody>
          <a:bodyPr/>
          <a:lstStyle/>
          <a:p>
            <a:fld id="{9EF22CF3-49E8-D74A-996F-81500BDB92B4}" type="slidenum">
              <a:rPr lang="en-DK" smtClean="0"/>
              <a:t>8</a:t>
            </a:fld>
            <a:endParaRPr lang="en-DK"/>
          </a:p>
        </p:txBody>
      </p:sp>
    </p:spTree>
    <p:extLst>
      <p:ext uri="{BB962C8B-B14F-4D97-AF65-F5344CB8AC3E}">
        <p14:creationId xmlns:p14="http://schemas.microsoft.com/office/powerpoint/2010/main" val="703952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9EF22CF3-49E8-D74A-996F-81500BDB92B4}" type="slidenum">
              <a:rPr lang="en-DK" smtClean="0"/>
              <a:t>9</a:t>
            </a:fld>
            <a:endParaRPr lang="en-DK"/>
          </a:p>
        </p:txBody>
      </p:sp>
    </p:spTree>
    <p:extLst>
      <p:ext uri="{BB962C8B-B14F-4D97-AF65-F5344CB8AC3E}">
        <p14:creationId xmlns:p14="http://schemas.microsoft.com/office/powerpoint/2010/main" val="1450668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71031-4474-239E-42C9-BB512088AA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C75060-B2B1-6319-C4FA-B071D11E6E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6C7189-ADF5-F781-E9E2-F7AA839004AC}"/>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83961AFD-AC0A-8514-84C2-EB7571D3B9F4}"/>
              </a:ext>
            </a:extLst>
          </p:cNvPr>
          <p:cNvSpPr>
            <a:spLocks noGrp="1"/>
          </p:cNvSpPr>
          <p:nvPr>
            <p:ph type="sldNum" sz="quarter" idx="5"/>
          </p:nvPr>
        </p:nvSpPr>
        <p:spPr/>
        <p:txBody>
          <a:bodyPr/>
          <a:lstStyle/>
          <a:p>
            <a:fld id="{9EF22CF3-49E8-D74A-996F-81500BDB92B4}" type="slidenum">
              <a:rPr lang="en-DK" smtClean="0"/>
              <a:t>10</a:t>
            </a:fld>
            <a:endParaRPr lang="en-DK"/>
          </a:p>
        </p:txBody>
      </p:sp>
    </p:spTree>
    <p:extLst>
      <p:ext uri="{BB962C8B-B14F-4D97-AF65-F5344CB8AC3E}">
        <p14:creationId xmlns:p14="http://schemas.microsoft.com/office/powerpoint/2010/main" val="1069385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12</a:t>
            </a:fld>
            <a:endParaRPr lang="en-GB" dirty="0"/>
          </a:p>
        </p:txBody>
      </p:sp>
    </p:spTree>
    <p:extLst>
      <p:ext uri="{BB962C8B-B14F-4D97-AF65-F5344CB8AC3E}">
        <p14:creationId xmlns:p14="http://schemas.microsoft.com/office/powerpoint/2010/main" val="188607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88AEE-7468-4D31-CD6C-1ACC536BCB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AA77BA-FCC7-FC71-1409-43E3784559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FC0F48-5584-1A69-0E89-E987C32D38DB}"/>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AC0DB5A0-82D1-5F30-3508-395D11EBC01E}"/>
              </a:ext>
            </a:extLst>
          </p:cNvPr>
          <p:cNvSpPr>
            <a:spLocks noGrp="1"/>
          </p:cNvSpPr>
          <p:nvPr>
            <p:ph type="sldNum" sz="quarter" idx="5"/>
          </p:nvPr>
        </p:nvSpPr>
        <p:spPr/>
        <p:txBody>
          <a:bodyPr/>
          <a:lstStyle/>
          <a:p>
            <a:pPr>
              <a:defRPr/>
            </a:pPr>
            <a:fld id="{72C160C3-3AB6-49C1-8001-AFDAD271EB5B}" type="slidenum">
              <a:rPr lang="en-GB" smtClean="0"/>
              <a:pPr>
                <a:defRPr/>
              </a:pPr>
              <a:t>13</a:t>
            </a:fld>
            <a:endParaRPr lang="en-GB" dirty="0"/>
          </a:p>
        </p:txBody>
      </p:sp>
    </p:spTree>
    <p:extLst>
      <p:ext uri="{BB962C8B-B14F-4D97-AF65-F5344CB8AC3E}">
        <p14:creationId xmlns:p14="http://schemas.microsoft.com/office/powerpoint/2010/main" val="718187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2B087-A15C-6492-9598-4467F960A8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A1D381-2136-21D1-5042-D9AE00EDA6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CB7A44-E02A-18A4-E1F2-7CD8F48149EA}"/>
              </a:ext>
            </a:extLst>
          </p:cNvPr>
          <p:cNvSpPr>
            <a:spLocks noGrp="1"/>
          </p:cNvSpPr>
          <p:nvPr>
            <p:ph type="body" idx="1"/>
          </p:nvPr>
        </p:nvSpPr>
        <p:spPr/>
        <p:txBody>
          <a:bodyPr/>
          <a:lstStyle/>
          <a:p>
            <a:endParaRPr lang="en-DK" dirty="0"/>
          </a:p>
        </p:txBody>
      </p:sp>
      <p:sp>
        <p:nvSpPr>
          <p:cNvPr id="4" name="Slide Number Placeholder 3">
            <a:extLst>
              <a:ext uri="{FF2B5EF4-FFF2-40B4-BE49-F238E27FC236}">
                <a16:creationId xmlns:a16="http://schemas.microsoft.com/office/drawing/2014/main" id="{B628BF98-2488-8E03-9D8A-D05413A71ADB}"/>
              </a:ext>
            </a:extLst>
          </p:cNvPr>
          <p:cNvSpPr>
            <a:spLocks noGrp="1"/>
          </p:cNvSpPr>
          <p:nvPr>
            <p:ph type="sldNum" sz="quarter" idx="5"/>
          </p:nvPr>
        </p:nvSpPr>
        <p:spPr/>
        <p:txBody>
          <a:bodyPr/>
          <a:lstStyle/>
          <a:p>
            <a:pPr>
              <a:defRPr/>
            </a:pPr>
            <a:fld id="{72C160C3-3AB6-49C1-8001-AFDAD271EB5B}" type="slidenum">
              <a:rPr lang="en-GB" smtClean="0"/>
              <a:pPr>
                <a:defRPr/>
              </a:pPr>
              <a:t>14</a:t>
            </a:fld>
            <a:endParaRPr lang="en-GB" dirty="0"/>
          </a:p>
        </p:txBody>
      </p:sp>
    </p:spTree>
    <p:extLst>
      <p:ext uri="{BB962C8B-B14F-4D97-AF65-F5344CB8AC3E}">
        <p14:creationId xmlns:p14="http://schemas.microsoft.com/office/powerpoint/2010/main" val="145081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Sort forside">
    <p:spTree>
      <p:nvGrpSpPr>
        <p:cNvPr id="1" name=""/>
        <p:cNvGrpSpPr/>
        <p:nvPr/>
      </p:nvGrpSpPr>
      <p:grpSpPr>
        <a:xfrm>
          <a:off x="0" y="0"/>
          <a:ext cx="0" cy="0"/>
          <a:chOff x="0" y="0"/>
          <a:chExt cx="0" cy="0"/>
        </a:xfrm>
      </p:grpSpPr>
      <p:sp>
        <p:nvSpPr>
          <p:cNvPr id="3" name="Background">
            <a:extLst>
              <a:ext uri="{FF2B5EF4-FFF2-40B4-BE49-F238E27FC236}">
                <a16:creationId xmlns:a16="http://schemas.microsoft.com/office/drawing/2014/main" id="{BBCAF46D-9983-4AEE-9B8A-24654CDEDDB0}"/>
              </a:ext>
            </a:extLst>
          </p:cNvPr>
          <p:cNvSpPr/>
          <p:nvPr/>
        </p:nvSpPr>
        <p:spPr>
          <a:xfrm>
            <a:off x="0" y="0"/>
            <a:ext cx="1218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a-DK" sz="1600" dirty="0" err="1"/>
          </a:p>
        </p:txBody>
      </p:sp>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bg1"/>
                </a:solidFill>
              </a:defRPr>
            </a:lvl1pPr>
          </a:lstStyle>
          <a:p>
            <a:r>
              <a:rPr lang="da-DK" dirty="0"/>
              <a:t>Klik for at tilføje overskrift</a:t>
            </a:r>
            <a:endParaRPr lang="da-DK"/>
          </a:p>
        </p:txBody>
      </p:sp>
      <p:pic>
        <p:nvPicPr>
          <p:cNvPr id="7" name="Logo black">
            <a:extLst>
              <a:ext uri="{FF2B5EF4-FFF2-40B4-BE49-F238E27FC236}">
                <a16:creationId xmlns:a16="http://schemas.microsoft.com/office/drawing/2014/main" id="{E6E48129-FB3C-4F39-A5A1-63313B41D3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200" y="6296400"/>
            <a:ext cx="786874" cy="212400"/>
          </a:xfrm>
          <a:prstGeom prst="rect">
            <a:avLst/>
          </a:prstGeom>
        </p:spPr>
      </p:pic>
      <p:sp>
        <p:nvSpPr>
          <p:cNvPr id="11" name="Date Placeholder 14">
            <a:extLst>
              <a:ext uri="{FF2B5EF4-FFF2-40B4-BE49-F238E27FC236}">
                <a16:creationId xmlns:a16="http://schemas.microsoft.com/office/drawing/2014/main" id="{D4E1389B-CA3B-4709-956D-F396D960BBC8}"/>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sp>
        <p:nvSpPr>
          <p:cNvPr id="14" name="Date Placeholder 14">
            <a:extLst>
              <a:ext uri="{FF2B5EF4-FFF2-40B4-BE49-F238E27FC236}">
                <a16:creationId xmlns:a16="http://schemas.microsoft.com/office/drawing/2014/main" id="{8A94F1C1-AE36-4BBA-B958-8FC614A9472A}"/>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8" name="Background">
            <a:extLst>
              <a:ext uri="{FF2B5EF4-FFF2-40B4-BE49-F238E27FC236}">
                <a16:creationId xmlns:a16="http://schemas.microsoft.com/office/drawing/2014/main" id="{F8185FA0-7011-91FB-4052-6043A23713A8}"/>
              </a:ext>
            </a:extLst>
          </p:cNvPr>
          <p:cNvSpPr/>
          <p:nvPr userDrawn="1"/>
        </p:nvSpPr>
        <p:spPr>
          <a:xfrm>
            <a:off x="0" y="0"/>
            <a:ext cx="1218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a-DK" sz="1600" dirty="0" err="1"/>
          </a:p>
        </p:txBody>
      </p:sp>
      <p:pic>
        <p:nvPicPr>
          <p:cNvPr id="9" name="Logo black">
            <a:extLst>
              <a:ext uri="{FF2B5EF4-FFF2-40B4-BE49-F238E27FC236}">
                <a16:creationId xmlns:a16="http://schemas.microsoft.com/office/drawing/2014/main" id="{0ED8BC36-B577-26BE-E8AB-D6386371AC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200" y="6296400"/>
            <a:ext cx="786874" cy="212400"/>
          </a:xfrm>
          <a:prstGeom prst="rect">
            <a:avLst/>
          </a:prstGeom>
        </p:spPr>
      </p:pic>
      <p:sp>
        <p:nvSpPr>
          <p:cNvPr id="10" name="sdu.dk">
            <a:extLst>
              <a:ext uri="{FF2B5EF4-FFF2-40B4-BE49-F238E27FC236}">
                <a16:creationId xmlns:a16="http://schemas.microsoft.com/office/drawing/2014/main" id="{5F437060-4963-9A90-49BE-4DB78D673583}"/>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bg1"/>
                </a:solidFill>
              </a:rPr>
              <a:t>sdu.dk</a:t>
            </a:r>
            <a:endParaRPr lang="da-DK"/>
          </a:p>
        </p:txBody>
      </p:sp>
      <p:sp>
        <p:nvSpPr>
          <p:cNvPr id="12" name="#sdudk">
            <a:extLst>
              <a:ext uri="{FF2B5EF4-FFF2-40B4-BE49-F238E27FC236}">
                <a16:creationId xmlns:a16="http://schemas.microsoft.com/office/drawing/2014/main" id="{B895B5AD-6736-F08F-4772-E45EC9527D8D}"/>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bg1"/>
                </a:solidFill>
              </a:rPr>
              <a:t>#sdudk</a:t>
            </a:r>
            <a:endParaRPr lang="da-DK"/>
          </a:p>
        </p:txBody>
      </p:sp>
      <p:cxnSp>
        <p:nvCxnSpPr>
          <p:cNvPr id="13" name="Straight Connector 11">
            <a:extLst>
              <a:ext uri="{FF2B5EF4-FFF2-40B4-BE49-F238E27FC236}">
                <a16:creationId xmlns:a16="http://schemas.microsoft.com/office/drawing/2014/main" id="{33FF5E2F-CC79-FAB2-67F4-3D96C895F83D}"/>
              </a:ext>
            </a:extLst>
          </p:cNvPr>
          <p:cNvCxnSpPr>
            <a:cxnSpLocks/>
          </p:cNvCxnSpPr>
          <p:nvPr userDrawn="1"/>
        </p:nvCxnSpPr>
        <p:spPr>
          <a:xfrm>
            <a:off x="410400" y="715665"/>
            <a:ext cx="6992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Date Placeholder 14">
            <a:extLst>
              <a:ext uri="{FF2B5EF4-FFF2-40B4-BE49-F238E27FC236}">
                <a16:creationId xmlns:a16="http://schemas.microsoft.com/office/drawing/2014/main" id="{BE7A1B66-F625-FDDB-C3D9-E49C240D4359}"/>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7" name="Rectangle 12" descr="{&quot;templafy&quot;:{&quot;id&quot;:&quot;bc38619d-c2e2-4a88-8243-0589228e5727&quot;}}">
            <a:extLst>
              <a:ext uri="{FF2B5EF4-FFF2-40B4-BE49-F238E27FC236}">
                <a16:creationId xmlns:a16="http://schemas.microsoft.com/office/drawing/2014/main" id="{68DC1F35-862E-E2DC-03EA-20B788814B41}"/>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endParaRPr lang="da-DK" sz="1600" dirty="0" err="1">
              <a:solidFill>
                <a:schemeClr val="bg1"/>
              </a:solidFill>
            </a:endParaRPr>
          </a:p>
        </p:txBody>
      </p:sp>
      <p:sp>
        <p:nvSpPr>
          <p:cNvPr id="18" name="TextBox 9">
            <a:extLst>
              <a:ext uri="{FF2B5EF4-FFF2-40B4-BE49-F238E27FC236}">
                <a16:creationId xmlns:a16="http://schemas.microsoft.com/office/drawing/2014/main" id="{2B46EFE7-9915-7860-9FCC-0BD439F69CB5}"/>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9" name="text" descr="{&quot;templafy&quot;:{&quot;id&quot;:&quot;652cef97-e562-4210-8a96-c2a47d727bef&quot;}}" title="UserProfile.Institut.InstituteDCU_{{DocumentLanguage}}">
            <a:extLst>
              <a:ext uri="{FF2B5EF4-FFF2-40B4-BE49-F238E27FC236}">
                <a16:creationId xmlns:a16="http://schemas.microsoft.com/office/drawing/2014/main" id="{798A0BF4-9AE6-B247-94A9-405B5DB77A2A}"/>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solidFill>
                  <a:schemeClr val="bg1"/>
                </a:solidFill>
              </a:rPr>
              <a:t>Juridisk Institut</a:t>
            </a:r>
          </a:p>
        </p:txBody>
      </p:sp>
    </p:spTree>
    <p:extLst>
      <p:ext uri="{BB962C8B-B14F-4D97-AF65-F5344CB8AC3E}">
        <p14:creationId xmlns:p14="http://schemas.microsoft.com/office/powerpoint/2010/main" val="309139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illede og indhold">
    <p:spTree>
      <p:nvGrpSpPr>
        <p:cNvPr id="1" name=""/>
        <p:cNvGrpSpPr/>
        <p:nvPr/>
      </p:nvGrpSpPr>
      <p:grpSpPr>
        <a:xfrm>
          <a:off x="0" y="0"/>
          <a:ext cx="0" cy="0"/>
          <a:chOff x="0" y="0"/>
          <a:chExt cx="0" cy="0"/>
        </a:xfrm>
      </p:grpSpPr>
      <p:sp>
        <p:nvSpPr>
          <p:cNvPr id="10" name="Pladsholder til billede 3"/>
          <p:cNvSpPr>
            <a:spLocks noGrp="1"/>
          </p:cNvSpPr>
          <p:nvPr>
            <p:ph type="pic" sz="quarter" idx="13" hasCustomPrompt="1"/>
          </p:nvPr>
        </p:nvSpPr>
        <p:spPr>
          <a:xfrm>
            <a:off x="0" y="0"/>
            <a:ext cx="6099300" cy="6858000"/>
          </a:xfrm>
          <a:solidFill>
            <a:schemeClr val="bg1"/>
          </a:solidFill>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8" name="Titel 1"/>
          <p:cNvSpPr>
            <a:spLocks noGrp="1"/>
          </p:cNvSpPr>
          <p:nvPr>
            <p:ph type="title" hasCustomPrompt="1"/>
          </p:nvPr>
        </p:nvSpPr>
        <p:spPr>
          <a:xfrm>
            <a:off x="6692401" y="1076109"/>
            <a:ext cx="4680000" cy="1822734"/>
          </a:xfrm>
        </p:spPr>
        <p:txBody>
          <a:bodyPr/>
          <a:lstStyle>
            <a:lvl1pPr>
              <a:defRPr/>
            </a:lvl1pPr>
          </a:lstStyle>
          <a:p>
            <a:r>
              <a:rPr lang="da-DK" dirty="0"/>
              <a:t>Klik for at tilføje overskrift, maksimalt 3 linjer</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692400"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0" name="Logo black">
            <a:extLst>
              <a:ext uri="{FF2B5EF4-FFF2-40B4-BE49-F238E27FC236}">
                <a16:creationId xmlns:a16="http://schemas.microsoft.com/office/drawing/2014/main" id="{1421C492-A651-4EE4-BB8B-C6886E7B5C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2400" y="6294893"/>
            <a:ext cx="784800" cy="211840"/>
          </a:xfrm>
          <a:prstGeom prst="rect">
            <a:avLst/>
          </a:prstGeom>
        </p:spPr>
      </p:pic>
      <p:sp>
        <p:nvSpPr>
          <p:cNvPr id="30" name="Date Placeholder 14">
            <a:extLst>
              <a:ext uri="{FF2B5EF4-FFF2-40B4-BE49-F238E27FC236}">
                <a16:creationId xmlns:a16="http://schemas.microsoft.com/office/drawing/2014/main" id="{2C4B35A0-F8F7-420F-9E06-CC0AAAA0B84F}"/>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1" name="sdu.dk">
            <a:extLst>
              <a:ext uri="{FF2B5EF4-FFF2-40B4-BE49-F238E27FC236}">
                <a16:creationId xmlns:a16="http://schemas.microsoft.com/office/drawing/2014/main" id="{72697A22-CBC3-A484-F246-C5C8B438E04E}"/>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12" name="#sdudk">
            <a:extLst>
              <a:ext uri="{FF2B5EF4-FFF2-40B4-BE49-F238E27FC236}">
                <a16:creationId xmlns:a16="http://schemas.microsoft.com/office/drawing/2014/main" id="{28A7C55E-B681-C1E7-FA15-608C847286BC}"/>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cxnSp>
        <p:nvCxnSpPr>
          <p:cNvPr id="13" name="Straight Connector 17">
            <a:extLst>
              <a:ext uri="{FF2B5EF4-FFF2-40B4-BE49-F238E27FC236}">
                <a16:creationId xmlns:a16="http://schemas.microsoft.com/office/drawing/2014/main" id="{2D70E466-4F9E-BA11-0588-F68B5B9329FD}"/>
              </a:ext>
            </a:extLst>
          </p:cNvPr>
          <p:cNvCxnSpPr>
            <a:cxnSpLocks/>
          </p:cNvCxnSpPr>
          <p:nvPr userDrawn="1"/>
        </p:nvCxnSpPr>
        <p:spPr>
          <a:xfrm>
            <a:off x="6691637"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Logo black">
            <a:extLst>
              <a:ext uri="{FF2B5EF4-FFF2-40B4-BE49-F238E27FC236}">
                <a16:creationId xmlns:a16="http://schemas.microsoft.com/office/drawing/2014/main" id="{54810BE8-0056-B934-3B73-6F7C88E8FD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92400" y="6294893"/>
            <a:ext cx="784800" cy="211840"/>
          </a:xfrm>
          <a:prstGeom prst="rect">
            <a:avLst/>
          </a:prstGeom>
        </p:spPr>
      </p:pic>
      <p:sp>
        <p:nvSpPr>
          <p:cNvPr id="15" name="Date Placeholder 14">
            <a:extLst>
              <a:ext uri="{FF2B5EF4-FFF2-40B4-BE49-F238E27FC236}">
                <a16:creationId xmlns:a16="http://schemas.microsoft.com/office/drawing/2014/main" id="{6DCEF6B8-A3E2-5AB8-A83D-9167158BC775}"/>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7" name="Rectangle 12" descr="{&quot;templafy&quot;:{&quot;id&quot;:&quot;9a90e810-3e26-4e42-927a-6454770bea52&quot;}}">
            <a:extLst>
              <a:ext uri="{FF2B5EF4-FFF2-40B4-BE49-F238E27FC236}">
                <a16:creationId xmlns:a16="http://schemas.microsoft.com/office/drawing/2014/main" id="{F8211E73-6A96-70B2-3271-81CE8B599C5A}"/>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endParaRPr lang="da-DK" sz="1600" dirty="0" err="1">
              <a:solidFill>
                <a:schemeClr val="tx1"/>
              </a:solidFill>
            </a:endParaRPr>
          </a:p>
        </p:txBody>
      </p:sp>
      <p:sp>
        <p:nvSpPr>
          <p:cNvPr id="18" name="TextBox 9">
            <a:extLst>
              <a:ext uri="{FF2B5EF4-FFF2-40B4-BE49-F238E27FC236}">
                <a16:creationId xmlns:a16="http://schemas.microsoft.com/office/drawing/2014/main" id="{CA5063A4-8DAA-DF95-B099-AF0695E4FE0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6" name="text" descr="{&quot;templafy&quot;:{&quot;id&quot;:&quot;ff9db7ca-6e28-4343-8cd3-e55aab39090a&quot;}}" title="UserProfile.Institut.InstituteDCU_{{DocumentLanguage}}">
            <a:extLst>
              <a:ext uri="{FF2B5EF4-FFF2-40B4-BE49-F238E27FC236}">
                <a16:creationId xmlns:a16="http://schemas.microsoft.com/office/drawing/2014/main" id="{6AA6A1BD-0215-BC40-A001-EB01D935E842}"/>
              </a:ext>
            </a:extLst>
          </p:cNvPr>
          <p:cNvSpPr txBox="1">
            <a:spLocks/>
          </p:cNvSpPr>
          <p:nvPr userDrawn="1"/>
        </p:nvSpPr>
        <p:spPr>
          <a:xfrm>
            <a:off x="6684803" y="319792"/>
            <a:ext cx="4772380"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14941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illede og tekst (CV)">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710399" y="1700213"/>
            <a:ext cx="4677070" cy="1436392"/>
          </a:xfrm>
        </p:spPr>
        <p:txBody>
          <a:bodyPr/>
          <a:lstStyle>
            <a:lvl1pPr>
              <a:defRPr sz="4800"/>
            </a:lvl1pPr>
          </a:lstStyle>
          <a:p>
            <a:r>
              <a:rPr lang="da-DK" dirty="0"/>
              <a:t>Overskrift i </a:t>
            </a:r>
            <a:r>
              <a:rPr lang="da-DK" dirty="0" err="1"/>
              <a:t>maks</a:t>
            </a:r>
            <a:r>
              <a:rPr lang="da-DK" dirty="0"/>
              <a:t> 2 linjer</a:t>
            </a:r>
            <a:endParaRPr lang="da-DK"/>
          </a:p>
        </p:txBody>
      </p:sp>
      <p:sp>
        <p:nvSpPr>
          <p:cNvPr id="15" name="Text Placeholder 4">
            <a:extLst>
              <a:ext uri="{FF2B5EF4-FFF2-40B4-BE49-F238E27FC236}">
                <a16:creationId xmlns:a16="http://schemas.microsoft.com/office/drawing/2014/main" id="{6FAAEFF0-FCE4-48D6-A0D1-A458F3CD3EB3}"/>
              </a:ext>
            </a:extLst>
          </p:cNvPr>
          <p:cNvSpPr>
            <a:spLocks noGrp="1"/>
          </p:cNvSpPr>
          <p:nvPr>
            <p:ph type="body" sz="quarter" idx="19"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2F21E6D3-406B-4DA0-9B5A-6A2F208BAF71}"/>
              </a:ext>
            </a:extLst>
          </p:cNvPr>
          <p:cNvSpPr>
            <a:spLocks noGrp="1"/>
          </p:cNvSpPr>
          <p:nvPr>
            <p:ph type="body" sz="quarter" idx="18" hasCustomPrompt="1"/>
          </p:nvPr>
        </p:nvSpPr>
        <p:spPr>
          <a:xfrm>
            <a:off x="6710399" y="452437"/>
            <a:ext cx="4659277" cy="790493"/>
          </a:xfrm>
        </p:spPr>
        <p:txBody>
          <a:bodyPr anchor="b" anchorCtr="0"/>
          <a:lstStyle>
            <a:lvl1pPr marL="0" indent="0">
              <a:buFont typeface="Arial" panose="020B0604020202020204" pitchFamily="34" charset="0"/>
              <a:buNone/>
              <a:defRPr/>
            </a:lvl1pPr>
          </a:lstStyle>
          <a:p>
            <a:pPr lvl="0"/>
            <a:r>
              <a:rPr lang="da-DK" dirty="0"/>
              <a:t>Klik for at indsætte tekst (f.eks. job titel)</a:t>
            </a:r>
            <a:endParaRPr lang="da-DK"/>
          </a:p>
        </p:txBody>
      </p:sp>
      <p:sp>
        <p:nvSpPr>
          <p:cNvPr id="10" name="Pladsholder til billede 3"/>
          <p:cNvSpPr>
            <a:spLocks noGrp="1"/>
          </p:cNvSpPr>
          <p:nvPr>
            <p:ph type="pic" sz="quarter" idx="13" hasCustomPrompt="1"/>
          </p:nvPr>
        </p:nvSpPr>
        <p:spPr>
          <a:xfrm>
            <a:off x="411163" y="1016000"/>
            <a:ext cx="4043879" cy="4804038"/>
          </a:xfrm>
          <a:noFill/>
        </p:spPr>
        <p:txBody>
          <a:bodyPr/>
          <a:lstStyle>
            <a:lvl1pPr marL="0" indent="0" algn="ctr">
              <a:buNone/>
              <a:defRPr sz="1100"/>
            </a:lvl1pPr>
          </a:lstStyle>
          <a:p>
            <a:r>
              <a:rPr lang="da-DK" dirty="0"/>
              <a:t>Vælg pladsholderen og indsæt billede via Templafy/Skyfish eller ikon eller logo via Templafy/Billeder</a:t>
            </a:r>
            <a:endParaRPr lang="da-DK"/>
          </a:p>
        </p:txBody>
      </p:sp>
      <p:sp>
        <p:nvSpPr>
          <p:cNvPr id="18" name="Date Placeholder 14">
            <a:extLst>
              <a:ext uri="{FF2B5EF4-FFF2-40B4-BE49-F238E27FC236}">
                <a16:creationId xmlns:a16="http://schemas.microsoft.com/office/drawing/2014/main" id="{4AC2696B-BD55-4932-A36E-BCC4318F22B0}"/>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4" name="Date Placeholder 3">
            <a:extLst>
              <a:ext uri="{FF2B5EF4-FFF2-40B4-BE49-F238E27FC236}">
                <a16:creationId xmlns:a16="http://schemas.microsoft.com/office/drawing/2014/main" id="{01591D0A-163E-46D9-B4AE-DA2791457328}"/>
              </a:ext>
            </a:extLst>
          </p:cNvPr>
          <p:cNvSpPr>
            <a:spLocks noGrp="1"/>
          </p:cNvSpPr>
          <p:nvPr>
            <p:ph type="dt" sz="half" idx="20"/>
          </p:nvPr>
        </p:nvSpPr>
        <p:spPr/>
        <p:txBody>
          <a:bodyPr/>
          <a:lstStyle/>
          <a:p>
            <a:fld id="{F1A13B18-F5ED-4611-8DBB-F05123AFBA22}" type="datetimeFigureOut">
              <a:rPr lang="da-DK" smtClean="0"/>
              <a:pPr/>
              <a:t>11-09-2025</a:t>
            </a:fld>
            <a:endParaRPr lang="da-DK" dirty="0"/>
          </a:p>
        </p:txBody>
      </p:sp>
      <p:sp>
        <p:nvSpPr>
          <p:cNvPr id="11" name="Slide Number Placeholder 10">
            <a:extLst>
              <a:ext uri="{FF2B5EF4-FFF2-40B4-BE49-F238E27FC236}">
                <a16:creationId xmlns:a16="http://schemas.microsoft.com/office/drawing/2014/main" id="{DA9685AE-678B-466E-B97B-590BC795CFDA}"/>
              </a:ext>
            </a:extLst>
          </p:cNvPr>
          <p:cNvSpPr>
            <a:spLocks noGrp="1"/>
          </p:cNvSpPr>
          <p:nvPr>
            <p:ph type="sldNum" sz="quarter" idx="22"/>
          </p:nvPr>
        </p:nvSpPr>
        <p:spPr/>
        <p:txBody>
          <a:bodyPr/>
          <a:lstStyle/>
          <a:p>
            <a:fld id="{45D37B1E-C366-494F-A587-962AD9AABC83}" type="slidenum">
              <a:rPr lang="da-DK" smtClean="0"/>
              <a:pPr/>
              <a:t>‹nr.›</a:t>
            </a:fld>
            <a:endParaRPr lang="da-DK" dirty="0"/>
          </a:p>
        </p:txBody>
      </p:sp>
      <p:pic>
        <p:nvPicPr>
          <p:cNvPr id="13" name="Logo black">
            <a:extLst>
              <a:ext uri="{FF2B5EF4-FFF2-40B4-BE49-F238E27FC236}">
                <a16:creationId xmlns:a16="http://schemas.microsoft.com/office/drawing/2014/main" id="{16CDF92D-C78F-4CBE-853B-4E3CD39D2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4" name="Date Placeholder 14">
            <a:extLst>
              <a:ext uri="{FF2B5EF4-FFF2-40B4-BE49-F238E27FC236}">
                <a16:creationId xmlns:a16="http://schemas.microsoft.com/office/drawing/2014/main" id="{DCF3C161-2674-A570-59C7-58B50E24D092}"/>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pic>
        <p:nvPicPr>
          <p:cNvPr id="17" name="Logo black">
            <a:extLst>
              <a:ext uri="{FF2B5EF4-FFF2-40B4-BE49-F238E27FC236}">
                <a16:creationId xmlns:a16="http://schemas.microsoft.com/office/drawing/2014/main" id="{C67574D4-E8FF-84D9-961A-6F713059FA5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cxnSp>
        <p:nvCxnSpPr>
          <p:cNvPr id="19" name="Straight Connector 15">
            <a:extLst>
              <a:ext uri="{FF2B5EF4-FFF2-40B4-BE49-F238E27FC236}">
                <a16:creationId xmlns:a16="http://schemas.microsoft.com/office/drawing/2014/main" id="{75F2405D-DEFE-7B29-AA11-2983CDDF1747}"/>
              </a:ext>
            </a:extLst>
          </p:cNvPr>
          <p:cNvCxnSpPr>
            <a:cxnSpLocks/>
          </p:cNvCxnSpPr>
          <p:nvPr userDrawn="1"/>
        </p:nvCxnSpPr>
        <p:spPr>
          <a:xfrm>
            <a:off x="410400"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6">
            <a:extLst>
              <a:ext uri="{FF2B5EF4-FFF2-40B4-BE49-F238E27FC236}">
                <a16:creationId xmlns:a16="http://schemas.microsoft.com/office/drawing/2014/main" id="{510354E0-0D98-99BD-C41C-5C6F483535D4}"/>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21" name="Rectangle 18">
            <a:extLst>
              <a:ext uri="{FF2B5EF4-FFF2-40B4-BE49-F238E27FC236}">
                <a16:creationId xmlns:a16="http://schemas.microsoft.com/office/drawing/2014/main" id="{F2E80612-65CA-8548-5C3F-0053B483CBEF}"/>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23" name="TextBox 9">
            <a:extLst>
              <a:ext uri="{FF2B5EF4-FFF2-40B4-BE49-F238E27FC236}">
                <a16:creationId xmlns:a16="http://schemas.microsoft.com/office/drawing/2014/main" id="{D99C4AF5-2E43-20C7-4F2D-1A72F864A331}"/>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6" name="text" descr="{&quot;templafy&quot;:{&quot;id&quot;:&quot;79e92f54-7ed6-423e-979f-1a75a23a655a&quot;}}" title="UserProfile.Institut.InstituteDCU_{{DocumentLanguage}}">
            <a:extLst>
              <a:ext uri="{FF2B5EF4-FFF2-40B4-BE49-F238E27FC236}">
                <a16:creationId xmlns:a16="http://schemas.microsoft.com/office/drawing/2014/main" id="{F123D66E-C740-891E-EE32-86B342CB0549}"/>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033735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verskrift og bille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400"/>
            </a:lvl1pPr>
          </a:lstStyle>
          <a:p>
            <a:r>
              <a:rPr lang="da-DK" dirty="0"/>
              <a:t>Vælg pladsholderen og indsæt billede via Templafy/Skyfish eller ikon eller logo via Templafy/Billeder</a:t>
            </a:r>
            <a:endParaRPr lang="da-DK"/>
          </a:p>
        </p:txBody>
      </p:sp>
      <p:sp>
        <p:nvSpPr>
          <p:cNvPr id="17" name="Date Placeholder 14">
            <a:extLst>
              <a:ext uri="{FF2B5EF4-FFF2-40B4-BE49-F238E27FC236}">
                <a16:creationId xmlns:a16="http://schemas.microsoft.com/office/drawing/2014/main" id="{360EC57D-D72D-43A3-90BC-3ACC9F8BC95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sp>
        <p:nvSpPr>
          <p:cNvPr id="18" name="Date Placeholder 14">
            <a:extLst>
              <a:ext uri="{FF2B5EF4-FFF2-40B4-BE49-F238E27FC236}">
                <a16:creationId xmlns:a16="http://schemas.microsoft.com/office/drawing/2014/main" id="{36B2A848-B2AD-472A-AC10-0002D162D52D}"/>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4" name="Slide Number Placeholder 3">
            <a:extLst>
              <a:ext uri="{FF2B5EF4-FFF2-40B4-BE49-F238E27FC236}">
                <a16:creationId xmlns:a16="http://schemas.microsoft.com/office/drawing/2014/main" id="{417D6F82-73FC-4F13-BFEC-9200E77E1527}"/>
              </a:ext>
            </a:extLst>
          </p:cNvPr>
          <p:cNvSpPr>
            <a:spLocks noGrp="1"/>
          </p:cNvSpPr>
          <p:nvPr>
            <p:ph type="sldNum" sz="quarter" idx="16"/>
          </p:nvPr>
        </p:nvSpPr>
        <p:spPr/>
        <p:txBody>
          <a:bodyPr/>
          <a:lstStyle/>
          <a:p>
            <a:fld id="{45D37B1E-C366-494F-A587-962AD9AABC83}" type="slidenum">
              <a:rPr lang="da-DK" smtClean="0"/>
              <a:pPr/>
              <a:t>‹nr.›</a:t>
            </a:fld>
            <a:endParaRPr lang="da-DK" dirty="0"/>
          </a:p>
        </p:txBody>
      </p:sp>
      <p:sp>
        <p:nvSpPr>
          <p:cNvPr id="7" name="Date Placeholder 14">
            <a:extLst>
              <a:ext uri="{FF2B5EF4-FFF2-40B4-BE49-F238E27FC236}">
                <a16:creationId xmlns:a16="http://schemas.microsoft.com/office/drawing/2014/main" id="{73A00A9D-7213-5D3D-AFCA-2F7A4C0661DB}"/>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8" name="text" descr="{&quot;templafy&quot;:{&quot;id&quot;:&quot;9800a5ff-5a2f-4922-a591-ac6c0743ffb7&quot;}}" title="UserProfile.Institut.InstituteDCU_{{DocumentLanguage}}">
            <a:extLst>
              <a:ext uri="{FF2B5EF4-FFF2-40B4-BE49-F238E27FC236}">
                <a16:creationId xmlns:a16="http://schemas.microsoft.com/office/drawing/2014/main" id="{5803091C-FBAC-06FB-9F65-E834CC6FDE66}"/>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3768217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ire ikoner">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FA71C01-3350-42F9-9392-0F3379095A93}"/>
              </a:ext>
            </a:extLst>
          </p:cNvPr>
          <p:cNvSpPr>
            <a:spLocks noGrp="1"/>
          </p:cNvSpPr>
          <p:nvPr>
            <p:ph sz="quarter" idx="13" hasCustomPrompt="1"/>
          </p:nvPr>
        </p:nvSpPr>
        <p:spPr>
          <a:xfrm>
            <a:off x="2932902" y="1700213"/>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1" name="Text Placeholder 10">
            <a:extLst>
              <a:ext uri="{FF2B5EF4-FFF2-40B4-BE49-F238E27FC236}">
                <a16:creationId xmlns:a16="http://schemas.microsoft.com/office/drawing/2014/main" id="{C0A09C85-3CCC-44AB-A808-AA96845B1281}"/>
              </a:ext>
            </a:extLst>
          </p:cNvPr>
          <p:cNvSpPr>
            <a:spLocks noGrp="1"/>
          </p:cNvSpPr>
          <p:nvPr>
            <p:ph type="body" sz="quarter" idx="14" hasCustomPrompt="1"/>
          </p:nvPr>
        </p:nvSpPr>
        <p:spPr>
          <a:xfrm>
            <a:off x="2932902" y="2733129"/>
            <a:ext cx="3564000" cy="756000"/>
          </a:xfrm>
        </p:spPr>
        <p:txBody>
          <a:bodyPr/>
          <a:lstStyle>
            <a:lvl1pPr marL="0" indent="0">
              <a:buFont typeface="Arial" panose="020B0604020202020204" pitchFamily="34" charset="0"/>
              <a:buChar char="​"/>
              <a:defRPr sz="2100" b="1"/>
            </a:lvl1pPr>
            <a:lvl2pPr marL="252000">
              <a:defRPr/>
            </a:lvl2pPr>
            <a:lvl3pPr marL="504000">
              <a:defRPr/>
            </a:lvl3pPr>
          </a:lstStyle>
          <a:p>
            <a:pPr lvl="0"/>
            <a:r>
              <a:rPr lang="da-DK"/>
              <a:t>Klik for at tilføje overskrift</a:t>
            </a:r>
          </a:p>
          <a:p>
            <a:pPr lvl="1"/>
            <a:r>
              <a:rPr lang="da-DK"/>
              <a:t>Second level</a:t>
            </a:r>
          </a:p>
          <a:p>
            <a:pPr lvl="2"/>
            <a:endParaRPr lang="da-DK" dirty="0"/>
          </a:p>
        </p:txBody>
      </p:sp>
      <p:sp>
        <p:nvSpPr>
          <p:cNvPr id="13" name="Content Placeholder 12">
            <a:extLst>
              <a:ext uri="{FF2B5EF4-FFF2-40B4-BE49-F238E27FC236}">
                <a16:creationId xmlns:a16="http://schemas.microsoft.com/office/drawing/2014/main" id="{3F35B7FD-E0E2-4581-BAC7-8858E530AFEA}"/>
              </a:ext>
            </a:extLst>
          </p:cNvPr>
          <p:cNvSpPr>
            <a:spLocks noGrp="1"/>
          </p:cNvSpPr>
          <p:nvPr>
            <p:ph sz="quarter" idx="15" hasCustomPrompt="1"/>
          </p:nvPr>
        </p:nvSpPr>
        <p:spPr>
          <a:xfrm>
            <a:off x="2934000"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5" name="Text Placeholder 14">
            <a:extLst>
              <a:ext uri="{FF2B5EF4-FFF2-40B4-BE49-F238E27FC236}">
                <a16:creationId xmlns:a16="http://schemas.microsoft.com/office/drawing/2014/main" id="{52C92166-E723-47D5-9A87-3354EB28C43E}"/>
              </a:ext>
            </a:extLst>
          </p:cNvPr>
          <p:cNvSpPr>
            <a:spLocks noGrp="1"/>
          </p:cNvSpPr>
          <p:nvPr>
            <p:ph type="body" sz="quarter" idx="16" hasCustomPrompt="1"/>
          </p:nvPr>
        </p:nvSpPr>
        <p:spPr>
          <a:xfrm>
            <a:off x="2932112" y="5093240"/>
            <a:ext cx="3564000" cy="756000"/>
          </a:xfrm>
        </p:spPr>
        <p:txBody>
          <a:bodyPr/>
          <a:lstStyle>
            <a:lvl1pPr marL="0" indent="0">
              <a:buFont typeface="Arial" panose="020B0604020202020204" pitchFamily="34" charset="0"/>
              <a:buChar char="​"/>
              <a:defRPr sz="2000" b="1"/>
            </a:lvl1pPr>
            <a:lvl2pPr marL="252000">
              <a:defRPr/>
            </a:lvl2pPr>
            <a:lvl3pPr marL="252000" indent="0">
              <a:buNone/>
              <a:defRPr/>
            </a:lvl3pPr>
          </a:lstStyle>
          <a:p>
            <a:pPr lvl="0"/>
            <a:r>
              <a:rPr lang="da-DK" dirty="0"/>
              <a:t>Klik for at </a:t>
            </a:r>
            <a:r>
              <a:rPr lang="da-DK"/>
              <a:t>tilføje overskrift</a:t>
            </a:r>
          </a:p>
          <a:p>
            <a:pPr lvl="1"/>
            <a:r>
              <a:rPr lang="da-DK"/>
              <a:t>Second level</a:t>
            </a:r>
            <a:endParaRPr lang="da-DK" dirty="0"/>
          </a:p>
        </p:txBody>
      </p:sp>
      <p:sp>
        <p:nvSpPr>
          <p:cNvPr id="17" name="Content Placeholder 16">
            <a:extLst>
              <a:ext uri="{FF2B5EF4-FFF2-40B4-BE49-F238E27FC236}">
                <a16:creationId xmlns:a16="http://schemas.microsoft.com/office/drawing/2014/main" id="{AE23DA26-37CC-4CA7-8253-FD9AB459D2EF}"/>
              </a:ext>
            </a:extLst>
          </p:cNvPr>
          <p:cNvSpPr>
            <a:spLocks noGrp="1"/>
          </p:cNvSpPr>
          <p:nvPr>
            <p:ph sz="quarter" idx="17" hasCustomPrompt="1"/>
          </p:nvPr>
        </p:nvSpPr>
        <p:spPr>
          <a:xfrm>
            <a:off x="7474740" y="1700213"/>
            <a:ext cx="936000" cy="936000"/>
          </a:xfrm>
        </p:spPr>
        <p:txBody>
          <a:bodyPr wrap="none"/>
          <a:lstStyle>
            <a:lvl1pPr marL="0" indent="0">
              <a:buNone/>
              <a:defRPr sz="1000"/>
            </a:lvl1pPr>
            <a:lvl2pPr marL="252000" indent="0">
              <a:buNone/>
              <a:defRPr sz="1000"/>
            </a:lvl2pPr>
          </a:lstStyle>
          <a:p>
            <a:pPr lvl="0"/>
            <a:r>
              <a:rPr lang="da-DK" dirty="0"/>
              <a:t>Indsæt logo: Vælg pladsholderen, indsæt logo via Templafy/Billeder</a:t>
            </a:r>
            <a:endParaRPr lang="da-DK"/>
          </a:p>
        </p:txBody>
      </p:sp>
      <p:sp>
        <p:nvSpPr>
          <p:cNvPr id="19" name="Text Placeholder 18">
            <a:extLst>
              <a:ext uri="{FF2B5EF4-FFF2-40B4-BE49-F238E27FC236}">
                <a16:creationId xmlns:a16="http://schemas.microsoft.com/office/drawing/2014/main" id="{62682726-03AB-4490-8664-993881FA0BB1}"/>
              </a:ext>
            </a:extLst>
          </p:cNvPr>
          <p:cNvSpPr>
            <a:spLocks noGrp="1"/>
          </p:cNvSpPr>
          <p:nvPr>
            <p:ph type="body" sz="quarter" idx="18" hasCustomPrompt="1"/>
          </p:nvPr>
        </p:nvSpPr>
        <p:spPr>
          <a:xfrm>
            <a:off x="7459663" y="273240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p>
          <a:p>
            <a:pPr lvl="2"/>
            <a:endParaRPr lang="da-DK" dirty="0"/>
          </a:p>
        </p:txBody>
      </p:sp>
      <p:sp>
        <p:nvSpPr>
          <p:cNvPr id="21" name="Content Placeholder 20">
            <a:extLst>
              <a:ext uri="{FF2B5EF4-FFF2-40B4-BE49-F238E27FC236}">
                <a16:creationId xmlns:a16="http://schemas.microsoft.com/office/drawing/2014/main" id="{762625AB-198B-4F37-9382-C78FD9118D5A}"/>
              </a:ext>
            </a:extLst>
          </p:cNvPr>
          <p:cNvSpPr>
            <a:spLocks noGrp="1"/>
          </p:cNvSpPr>
          <p:nvPr>
            <p:ph sz="quarter" idx="19" hasCustomPrompt="1"/>
          </p:nvPr>
        </p:nvSpPr>
        <p:spPr>
          <a:xfrm>
            <a:off x="7459663"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23" name="Text Placeholder 22">
            <a:extLst>
              <a:ext uri="{FF2B5EF4-FFF2-40B4-BE49-F238E27FC236}">
                <a16:creationId xmlns:a16="http://schemas.microsoft.com/office/drawing/2014/main" id="{D8AE7F93-F2C6-4199-8D16-CFB4D977F63E}"/>
              </a:ext>
            </a:extLst>
          </p:cNvPr>
          <p:cNvSpPr>
            <a:spLocks noGrp="1"/>
          </p:cNvSpPr>
          <p:nvPr>
            <p:ph type="body" sz="quarter" idx="20" hasCustomPrompt="1"/>
          </p:nvPr>
        </p:nvSpPr>
        <p:spPr>
          <a:xfrm>
            <a:off x="7473948" y="509324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endParaRPr lang="da-DK" dirty="0"/>
          </a:p>
        </p:txBody>
      </p:sp>
      <p:sp>
        <p:nvSpPr>
          <p:cNvPr id="4" name="Date Placeholder 3">
            <a:extLst>
              <a:ext uri="{FF2B5EF4-FFF2-40B4-BE49-F238E27FC236}">
                <a16:creationId xmlns:a16="http://schemas.microsoft.com/office/drawing/2014/main" id="{21133E6A-A4F4-491B-846E-1DACC83D9BB7}"/>
              </a:ext>
            </a:extLst>
          </p:cNvPr>
          <p:cNvSpPr>
            <a:spLocks noGrp="1"/>
          </p:cNvSpPr>
          <p:nvPr>
            <p:ph type="dt" sz="half" idx="11"/>
          </p:nvPr>
        </p:nvSpPr>
        <p:spPr/>
        <p:txBody>
          <a:bodyPr/>
          <a:lstStyle/>
          <a:p>
            <a:fld id="{F1A13B18-F5ED-4611-8DBB-F05123AFBA22}" type="datetimeFigureOut">
              <a:rPr lang="da-DK" smtClean="0"/>
              <a:pPr/>
              <a:t>11-09-2025</a:t>
            </a:fld>
            <a:endParaRPr lang="da-DK" dirty="0"/>
          </a:p>
        </p:txBody>
      </p:sp>
      <p:sp>
        <p:nvSpPr>
          <p:cNvPr id="5" name="Slide Number Placeholder 4">
            <a:extLst>
              <a:ext uri="{FF2B5EF4-FFF2-40B4-BE49-F238E27FC236}">
                <a16:creationId xmlns:a16="http://schemas.microsoft.com/office/drawing/2014/main" id="{6C38E8B2-EC82-4BE1-85C6-8F272596913A}"/>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
        <p:nvSpPr>
          <p:cNvPr id="12" name="text" descr="{&quot;templafy&quot;:{&quot;id&quot;:&quot;f686c81f-e440-4433-8b89-acc5755ac61b&quot;}}" title="UserProfile.Institut.InstituteDCU_{{DocumentLanguage}}">
            <a:extLst>
              <a:ext uri="{FF2B5EF4-FFF2-40B4-BE49-F238E27FC236}">
                <a16:creationId xmlns:a16="http://schemas.microsoft.com/office/drawing/2014/main" id="{DD8D5AAF-ADD4-7965-20E1-CAD60C11F790}"/>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577170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verskrift og logo">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6F8A6A9-890A-4EA2-8FA4-EA834B1A12F4}"/>
              </a:ext>
            </a:extLst>
          </p:cNvPr>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1" name="Date Placeholder 14">
            <a:extLst>
              <a:ext uri="{FF2B5EF4-FFF2-40B4-BE49-F238E27FC236}">
                <a16:creationId xmlns:a16="http://schemas.microsoft.com/office/drawing/2014/main" id="{705F52FC-7E26-46C0-8E8B-4445D500B9C7}"/>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7" name="Date Placeholder 6">
            <a:extLst>
              <a:ext uri="{FF2B5EF4-FFF2-40B4-BE49-F238E27FC236}">
                <a16:creationId xmlns:a16="http://schemas.microsoft.com/office/drawing/2014/main" id="{D01B1D99-4B52-4731-AEC4-C722464A7D1B}"/>
              </a:ext>
            </a:extLst>
          </p:cNvPr>
          <p:cNvSpPr>
            <a:spLocks noGrp="1"/>
          </p:cNvSpPr>
          <p:nvPr>
            <p:ph type="dt" sz="half" idx="10"/>
          </p:nvPr>
        </p:nvSpPr>
        <p:spPr/>
        <p:txBody>
          <a:bodyPr/>
          <a:lstStyle/>
          <a:p>
            <a:fld id="{F1A13B18-F5ED-4611-8DBB-F05123AFBA22}" type="datetimeFigureOut">
              <a:rPr lang="da-DK" smtClean="0"/>
              <a:pPr/>
              <a:t>11-09-2025</a:t>
            </a:fld>
            <a:endParaRPr lang="da-DK" dirty="0"/>
          </a:p>
        </p:txBody>
      </p:sp>
      <p:sp>
        <p:nvSpPr>
          <p:cNvPr id="12" name="Slide Number Placeholder 11">
            <a:extLst>
              <a:ext uri="{FF2B5EF4-FFF2-40B4-BE49-F238E27FC236}">
                <a16:creationId xmlns:a16="http://schemas.microsoft.com/office/drawing/2014/main" id="{4B452C39-88DE-4155-8ED8-643714B1A9FE}"/>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
        <p:nvSpPr>
          <p:cNvPr id="6" name="Date Placeholder 14">
            <a:extLst>
              <a:ext uri="{FF2B5EF4-FFF2-40B4-BE49-F238E27FC236}">
                <a16:creationId xmlns:a16="http://schemas.microsoft.com/office/drawing/2014/main" id="{A30967DE-2972-4D89-E092-4DEECF158BA3}"/>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9" name="text" descr="{&quot;templafy&quot;:{&quot;id&quot;:&quot;8efc06b6-e82f-46fa-8213-df17c7928fb7&quot;}}" title="UserProfile.Institut.InstituteDCU_{{DocumentLanguage}}">
            <a:extLst>
              <a:ext uri="{FF2B5EF4-FFF2-40B4-BE49-F238E27FC236}">
                <a16:creationId xmlns:a16="http://schemas.microsoft.com/office/drawing/2014/main" id="{91B24A03-A9DC-8214-B212-7BEC0B19CAD0}"/>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304722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el og indholdsobjekt">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da-DK" dirty="0"/>
              <a:t>Click to edit Master title style</a:t>
            </a:r>
            <a:endParaRPr lang="da-DK"/>
          </a:p>
        </p:txBody>
      </p:sp>
      <p:sp>
        <p:nvSpPr>
          <p:cNvPr id="3" name="Content Placeholder 2"/>
          <p:cNvSpPr>
            <a:spLocks noGrp="1"/>
          </p:cNvSpPr>
          <p:nvPr>
            <p:ph idx="1"/>
          </p:nvPr>
        </p:nvSpPr>
        <p:spPr>
          <a:xfrm>
            <a:off x="986095" y="1960079"/>
            <a:ext cx="10222987" cy="3937484"/>
          </a:xfrm>
        </p:spPr>
        <p:txBody>
          <a:bodyPr/>
          <a:lstStyle>
            <a:lvl1pPr marL="0" indent="0">
              <a:buFont typeface="Calibri" panose="020F0502020204030204" pitchFamily="34" charset="0"/>
              <a:buChar char="​"/>
              <a:defRPr/>
            </a:lvl1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5" name="TextBox 4"/>
          <p:cNvSpPr txBox="1"/>
          <p:nvPr userDrawn="1"/>
        </p:nvSpPr>
        <p:spPr>
          <a:xfrm>
            <a:off x="-1974112" y="340162"/>
            <a:ext cx="1826368" cy="461665"/>
          </a:xfrm>
          <a:prstGeom prst="rect">
            <a:avLst/>
          </a:prstGeom>
          <a:noFill/>
        </p:spPr>
        <p:txBody>
          <a:bodyPr wrap="square" lIns="0" tIns="0" rIns="0" bIns="0" rtlCol="0">
            <a:spAutoFit/>
          </a:bodyPr>
          <a:lstStyle/>
          <a:p>
            <a:pPr algn="r">
              <a:lnSpc>
                <a:spcPct val="100000"/>
              </a:lnSpc>
            </a:pPr>
            <a:r>
              <a:rPr lang="da-DK" sz="1000" noProof="1">
                <a:solidFill>
                  <a:schemeClr val="tx1">
                    <a:lumMod val="75000"/>
                    <a:lumOff val="25000"/>
                  </a:schemeClr>
                </a:solidFill>
              </a:rPr>
              <a:t>Overskrift to</a:t>
            </a:r>
            <a:r>
              <a:rPr lang="da-DK" sz="1000" baseline="0" noProof="1">
                <a:solidFill>
                  <a:schemeClr val="tx1">
                    <a:lumMod val="75000"/>
                    <a:lumOff val="25000"/>
                  </a:schemeClr>
                </a:solidFill>
              </a:rPr>
              <a:t> linjer </a:t>
            </a:r>
            <a:endParaRPr lang="da-DK" sz="1800"/>
          </a:p>
          <a:p>
            <a:pPr algn="r">
              <a:lnSpc>
                <a:spcPct val="100000"/>
              </a:lnSpc>
            </a:pPr>
            <a:r>
              <a:rPr lang="da-DK" sz="1000" baseline="0" noProof="1">
                <a:solidFill>
                  <a:schemeClr val="tx1">
                    <a:lumMod val="75000"/>
                    <a:lumOff val="25000"/>
                  </a:schemeClr>
                </a:solidFill>
              </a:rPr>
              <a:t>ændr 2. linje til</a:t>
            </a:r>
            <a:endParaRPr lang="da-DK" sz="1800"/>
          </a:p>
          <a:p>
            <a:pPr algn="r">
              <a:lnSpc>
                <a:spcPct val="100000"/>
              </a:lnSpc>
            </a:pPr>
            <a:r>
              <a:rPr lang="da-DK" sz="1000" noProof="1">
                <a:solidFill>
                  <a:schemeClr val="tx1">
                    <a:lumMod val="75000"/>
                    <a:lumOff val="25000"/>
                  </a:schemeClr>
                </a:solidFill>
              </a:rPr>
              <a:t>AU Passata Bold</a:t>
            </a:r>
            <a:endParaRPr lang="da-DK"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da-DK" smtClean="0"/>
              <a:pPr>
                <a:defRPr/>
              </a:pPr>
              <a:t>‹nr.›</a:t>
            </a:fld>
            <a:endParaRPr lang="da-DK" dirty="0"/>
          </a:p>
        </p:txBody>
      </p:sp>
      <p:sp>
        <p:nvSpPr>
          <p:cNvPr id="7" name="Date Placeholder 6" hidden="1"/>
          <p:cNvSpPr>
            <a:spLocks noGrp="1"/>
          </p:cNvSpPr>
          <p:nvPr>
            <p:ph type="dt" sz="half" idx="10"/>
          </p:nvPr>
        </p:nvSpPr>
        <p:spPr/>
        <p:txBody>
          <a:bodyPr/>
          <a:lstStyle/>
          <a:p>
            <a:fld id="{E7B83056-E73A-4EB1-8793-61FB59C07FBC}" type="datetimeFigureOut">
              <a:rPr lang="da-DK" smtClean="0"/>
              <a:pPr/>
              <a:t>11-09-2025</a:t>
            </a:fld>
            <a:r>
              <a:rPr lang="da-DK"/>
              <a:t>29-10-2024</a:t>
            </a:r>
          </a:p>
        </p:txBody>
      </p:sp>
      <p:sp>
        <p:nvSpPr>
          <p:cNvPr id="8" name="Footer Placeholder 7" hidden="1"/>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133057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vid fors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tx1"/>
                </a:solidFill>
              </a:defRPr>
            </a:lvl1pPr>
          </a:lstStyle>
          <a:p>
            <a:r>
              <a:rPr lang="da-DK" dirty="0"/>
              <a:t>Klik for at tilføje overskrift</a:t>
            </a:r>
            <a:endParaRPr lang="da-DK"/>
          </a:p>
        </p:txBody>
      </p:sp>
      <p:sp>
        <p:nvSpPr>
          <p:cNvPr id="13" name="Date Placeholder 14">
            <a:extLst>
              <a:ext uri="{FF2B5EF4-FFF2-40B4-BE49-F238E27FC236}">
                <a16:creationId xmlns:a16="http://schemas.microsoft.com/office/drawing/2014/main" id="{5161ABAB-6DB4-433A-ACC8-A0EC0AACAD0C}"/>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sp>
        <p:nvSpPr>
          <p:cNvPr id="14" name="Date Placeholder 14">
            <a:extLst>
              <a:ext uri="{FF2B5EF4-FFF2-40B4-BE49-F238E27FC236}">
                <a16:creationId xmlns:a16="http://schemas.microsoft.com/office/drawing/2014/main" id="{BC3A8B03-9EA5-416E-BD54-B87E6C4A6781}"/>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5" name="Date Placeholder 14">
            <a:extLst>
              <a:ext uri="{FF2B5EF4-FFF2-40B4-BE49-F238E27FC236}">
                <a16:creationId xmlns:a16="http://schemas.microsoft.com/office/drawing/2014/main" id="{9A7AFB7C-7952-9A29-30B0-EEB3ABEAFE92}"/>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6" name="text" descr="{&quot;templafy&quot;:{&quot;id&quot;:&quot;eb42b8a7-c609-4a6b-900a-e34603b3293f&quot;}}" title="UserProfile.Institut.InstituteDCU_{{DocumentLanguage}}">
            <a:extLst>
              <a:ext uri="{FF2B5EF4-FFF2-40B4-BE49-F238E27FC236}">
                <a16:creationId xmlns:a16="http://schemas.microsoft.com/office/drawing/2014/main" id="{9C3851C6-E0ED-8AFC-487C-1DD8E2CECF88}"/>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4271445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Breaker A">
    <p:bg>
      <p:bgPr>
        <a:solidFill>
          <a:schemeClr val="bg1"/>
        </a:solidFill>
        <a:effectLst/>
      </p:bgPr>
    </p:b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4400">
                <a:solidFill>
                  <a:schemeClr val="tx1"/>
                </a:solidFill>
              </a:defRPr>
            </a:lvl1pPr>
          </a:lstStyle>
          <a:p>
            <a:r>
              <a:rPr lang="da-DK" dirty="0"/>
              <a:t>Klik for at tilføje overskrift</a:t>
            </a:r>
            <a:endParaRPr lang="da-DK"/>
          </a:p>
        </p:txBody>
      </p:sp>
      <p:pic>
        <p:nvPicPr>
          <p:cNvPr id="13" name="Logo black">
            <a:extLst>
              <a:ext uri="{FF2B5EF4-FFF2-40B4-BE49-F238E27FC236}">
                <a16:creationId xmlns:a16="http://schemas.microsoft.com/office/drawing/2014/main" id="{8790A71A-B09B-4B5F-9D31-846A17201C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7" name="Date Placeholder 14">
            <a:extLst>
              <a:ext uri="{FF2B5EF4-FFF2-40B4-BE49-F238E27FC236}">
                <a16:creationId xmlns:a16="http://schemas.microsoft.com/office/drawing/2014/main" id="{D63CFED0-47FC-4852-81C1-6B705FD6417D}"/>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7" name="sdu.dk">
            <a:extLst>
              <a:ext uri="{FF2B5EF4-FFF2-40B4-BE49-F238E27FC236}">
                <a16:creationId xmlns:a16="http://schemas.microsoft.com/office/drawing/2014/main" id="{3C94DA3D-5886-CB90-B7B7-E3DBAA8EE913}"/>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8" name="#sdudk">
            <a:extLst>
              <a:ext uri="{FF2B5EF4-FFF2-40B4-BE49-F238E27FC236}">
                <a16:creationId xmlns:a16="http://schemas.microsoft.com/office/drawing/2014/main" id="{ABC0AA56-9405-9F5F-00F3-8F4F7D541B85}"/>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cxnSp>
        <p:nvCxnSpPr>
          <p:cNvPr id="9" name="Straight Connector 10">
            <a:extLst>
              <a:ext uri="{FF2B5EF4-FFF2-40B4-BE49-F238E27FC236}">
                <a16:creationId xmlns:a16="http://schemas.microsoft.com/office/drawing/2014/main" id="{B31848B1-69A2-4D22-297C-8460648C5AEF}"/>
              </a:ext>
            </a:extLst>
          </p:cNvPr>
          <p:cNvCxnSpPr>
            <a:cxnSpLocks/>
          </p:cNvCxnSpPr>
          <p:nvPr userDrawn="1"/>
        </p:nvCxnSpPr>
        <p:spPr>
          <a:xfrm>
            <a:off x="410400"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Logo black">
            <a:extLst>
              <a:ext uri="{FF2B5EF4-FFF2-40B4-BE49-F238E27FC236}">
                <a16:creationId xmlns:a16="http://schemas.microsoft.com/office/drawing/2014/main" id="{379A13EB-9E26-5940-506E-83EA2C2C3B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1" name="Date Placeholder 14">
            <a:extLst>
              <a:ext uri="{FF2B5EF4-FFF2-40B4-BE49-F238E27FC236}">
                <a16:creationId xmlns:a16="http://schemas.microsoft.com/office/drawing/2014/main" id="{46B8B693-1011-4CB7-8C2A-F9570E0FBBBC}"/>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6" name="Rectangle 11" descr="{&quot;templafy&quot;:{&quot;id&quot;:&quot;cf462d99-8273-47e2-bd82-1eb9550e164e&quot;}}">
            <a:extLst>
              <a:ext uri="{FF2B5EF4-FFF2-40B4-BE49-F238E27FC236}">
                <a16:creationId xmlns:a16="http://schemas.microsoft.com/office/drawing/2014/main" id="{FDA88BBF-9C13-F084-FCD6-49B8E87EFFE5}"/>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endParaRPr lang="da-DK" sz="1600" dirty="0" err="1">
              <a:solidFill>
                <a:schemeClr val="tx1"/>
              </a:solidFill>
            </a:endParaRPr>
          </a:p>
        </p:txBody>
      </p:sp>
      <p:sp>
        <p:nvSpPr>
          <p:cNvPr id="18" name="TextBox 9">
            <a:extLst>
              <a:ext uri="{FF2B5EF4-FFF2-40B4-BE49-F238E27FC236}">
                <a16:creationId xmlns:a16="http://schemas.microsoft.com/office/drawing/2014/main" id="{8F417A81-8CE1-67FD-14B6-47B4C1C0086A}"/>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5" name="text" descr="{&quot;templafy&quot;:{&quot;id&quot;:&quot;da49aeac-e2d9-4edc-9ba0-33dbf5ab5d5a&quot;}}" title="UserProfile.Institut.InstituteDCU_{{DocumentLanguage}}">
            <a:extLst>
              <a:ext uri="{FF2B5EF4-FFF2-40B4-BE49-F238E27FC236}">
                <a16:creationId xmlns:a16="http://schemas.microsoft.com/office/drawing/2014/main" id="{692253F6-301E-3071-2381-D62F990D070B}"/>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355042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reaker B">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b" anchorCtr="0"/>
          <a:lstStyle>
            <a:lvl1pPr algn="l">
              <a:lnSpc>
                <a:spcPct val="100000"/>
              </a:lnSpc>
              <a:defRPr sz="44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A915360E-F247-49FB-821B-5399F1326472}"/>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7" name="Date Placeholder 14">
            <a:extLst>
              <a:ext uri="{FF2B5EF4-FFF2-40B4-BE49-F238E27FC236}">
                <a16:creationId xmlns:a16="http://schemas.microsoft.com/office/drawing/2014/main" id="{FB068F22-0263-44BB-8333-C5643293F39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sp>
        <p:nvSpPr>
          <p:cNvPr id="8" name="Date Placeholder 14">
            <a:extLst>
              <a:ext uri="{FF2B5EF4-FFF2-40B4-BE49-F238E27FC236}">
                <a16:creationId xmlns:a16="http://schemas.microsoft.com/office/drawing/2014/main" id="{2D08A2CA-4B19-4B39-B540-F97244C446A4}"/>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9" name="Date Placeholder 14">
            <a:extLst>
              <a:ext uri="{FF2B5EF4-FFF2-40B4-BE49-F238E27FC236}">
                <a16:creationId xmlns:a16="http://schemas.microsoft.com/office/drawing/2014/main" id="{69000381-7908-86E6-BE2A-0A71056DEED2}"/>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0" name="text" descr="{&quot;templafy&quot;:{&quot;id&quot;:&quot;87077693-1eea-4643-8c94-ee93cd44b11a&quot;}}" title="UserProfile.Institut.InstituteDCU_{{DocumentLanguage}}">
            <a:extLst>
              <a:ext uri="{FF2B5EF4-FFF2-40B4-BE49-F238E27FC236}">
                <a16:creationId xmlns:a16="http://schemas.microsoft.com/office/drawing/2014/main" id="{4E3189C8-C733-92C6-E536-A0ECFE4AE986}"/>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28140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verskrift og indhold 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7" name="Content Placeholder 6">
            <a:extLst>
              <a:ext uri="{FF2B5EF4-FFF2-40B4-BE49-F238E27FC236}">
                <a16:creationId xmlns:a16="http://schemas.microsoft.com/office/drawing/2014/main" id="{A9D41ADC-5992-4476-8E55-8A709AA1B4B5}"/>
              </a:ext>
            </a:extLst>
          </p:cNvPr>
          <p:cNvSpPr>
            <a:spLocks noGrp="1"/>
          </p:cNvSpPr>
          <p:nvPr>
            <p:ph sz="quarter" idx="13" hasCustomPrompt="1"/>
          </p:nvPr>
        </p:nvSpPr>
        <p:spPr>
          <a:xfrm>
            <a:off x="6673356" y="1700212"/>
            <a:ext cx="4693920" cy="4141788"/>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0" name="Date Placeholder 14">
            <a:extLst>
              <a:ext uri="{FF2B5EF4-FFF2-40B4-BE49-F238E27FC236}">
                <a16:creationId xmlns:a16="http://schemas.microsoft.com/office/drawing/2014/main" id="{BBCDE8CE-8147-4B12-B358-7B7ACA92FFF2}"/>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sp>
        <p:nvSpPr>
          <p:cNvPr id="11" name="Date Placeholder 14">
            <a:extLst>
              <a:ext uri="{FF2B5EF4-FFF2-40B4-BE49-F238E27FC236}">
                <a16:creationId xmlns:a16="http://schemas.microsoft.com/office/drawing/2014/main" id="{7ACE2053-07AA-42FA-A789-E1430CAF7988}"/>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4" name="Slide Number Placeholder 3">
            <a:extLst>
              <a:ext uri="{FF2B5EF4-FFF2-40B4-BE49-F238E27FC236}">
                <a16:creationId xmlns:a16="http://schemas.microsoft.com/office/drawing/2014/main" id="{DBDCBB1C-1FE3-42F2-ACED-70B0664062BD}"/>
              </a:ext>
            </a:extLst>
          </p:cNvPr>
          <p:cNvSpPr>
            <a:spLocks noGrp="1"/>
          </p:cNvSpPr>
          <p:nvPr>
            <p:ph type="sldNum" sz="quarter" idx="15"/>
          </p:nvPr>
        </p:nvSpPr>
        <p:spPr/>
        <p:txBody>
          <a:bodyPr/>
          <a:lstStyle/>
          <a:p>
            <a:fld id="{45D37B1E-C366-494F-A587-962AD9AABC83}" type="slidenum">
              <a:rPr lang="da-DK" smtClean="0"/>
              <a:pPr/>
              <a:t>‹nr.›</a:t>
            </a:fld>
            <a:endParaRPr lang="da-DK" dirty="0"/>
          </a:p>
        </p:txBody>
      </p:sp>
      <p:sp>
        <p:nvSpPr>
          <p:cNvPr id="8" name="Date Placeholder 14">
            <a:extLst>
              <a:ext uri="{FF2B5EF4-FFF2-40B4-BE49-F238E27FC236}">
                <a16:creationId xmlns:a16="http://schemas.microsoft.com/office/drawing/2014/main" id="{B3FAC068-07A2-0457-4011-93E33A66873C}"/>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9" name="text" descr="{&quot;templafy&quot;:{&quot;id&quot;:&quot;542853e9-62d1-4972-96f5-1b1a2665685d&quot;}}" title="UserProfile.Institut.InstituteDCU_{{DocumentLanguage}}">
            <a:extLst>
              <a:ext uri="{FF2B5EF4-FFF2-40B4-BE49-F238E27FC236}">
                <a16:creationId xmlns:a16="http://schemas.microsoft.com/office/drawing/2014/main" id="{B6E1E268-25B0-3F99-5BEA-7E49E46EC128}"/>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428467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verskrift og indhold 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5366267" cy="1884283"/>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156000" y="1028246"/>
            <a:ext cx="5216400" cy="4825354"/>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F1A13B18-F5ED-4611-8DBB-F05123AFBA22}" type="datetimeFigureOut">
              <a:rPr lang="da-DK" smtClean="0"/>
              <a:pPr/>
              <a:t>11-09-2025</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8" name="sdu.dk">
            <a:extLst>
              <a:ext uri="{FF2B5EF4-FFF2-40B4-BE49-F238E27FC236}">
                <a16:creationId xmlns:a16="http://schemas.microsoft.com/office/drawing/2014/main" id="{1E4AFDBB-7C79-C055-A1D6-4A88549083ED}"/>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9" name="#sdudk">
            <a:extLst>
              <a:ext uri="{FF2B5EF4-FFF2-40B4-BE49-F238E27FC236}">
                <a16:creationId xmlns:a16="http://schemas.microsoft.com/office/drawing/2014/main" id="{EC3EFC9E-0697-AA03-0280-879B877EC0DD}"/>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cxnSp>
        <p:nvCxnSpPr>
          <p:cNvPr id="10" name="Straight Connector 20">
            <a:extLst>
              <a:ext uri="{FF2B5EF4-FFF2-40B4-BE49-F238E27FC236}">
                <a16:creationId xmlns:a16="http://schemas.microsoft.com/office/drawing/2014/main" id="{33C8483B-8A46-4E25-8707-E0291573395B}"/>
              </a:ext>
            </a:extLst>
          </p:cNvPr>
          <p:cNvCxnSpPr>
            <a:cxnSpLocks/>
          </p:cNvCxnSpPr>
          <p:nvPr userDrawn="1"/>
        </p:nvCxnSpPr>
        <p:spPr>
          <a:xfrm>
            <a:off x="410400"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Logo black">
            <a:extLst>
              <a:ext uri="{FF2B5EF4-FFF2-40B4-BE49-F238E27FC236}">
                <a16:creationId xmlns:a16="http://schemas.microsoft.com/office/drawing/2014/main" id="{2C4953BD-5889-6049-2B6A-FE9F7B59BBF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4" name="Rectangle 14" descr="{&quot;templafy&quot;:{&quot;id&quot;:&quot;e4c6a651-f54d-49c0-814e-e9c3034a2593&quot;}}">
            <a:extLst>
              <a:ext uri="{FF2B5EF4-FFF2-40B4-BE49-F238E27FC236}">
                <a16:creationId xmlns:a16="http://schemas.microsoft.com/office/drawing/2014/main" id="{7CDB81BE-F585-F1FB-5D0F-D7D819C32734}"/>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endParaRPr lang="da-DK" sz="1600" dirty="0" err="1">
              <a:solidFill>
                <a:schemeClr val="tx1"/>
              </a:solidFill>
            </a:endParaRPr>
          </a:p>
        </p:txBody>
      </p:sp>
      <p:sp>
        <p:nvSpPr>
          <p:cNvPr id="12" name="text" descr="{&quot;templafy&quot;:{&quot;id&quot;:&quot;761479c2-2d86-486b-b8db-00a6ac0ac2d5&quot;}}" title="UserProfile.Institut.InstituteDCU_{{DocumentLanguage}}">
            <a:extLst>
              <a:ext uri="{FF2B5EF4-FFF2-40B4-BE49-F238E27FC236}">
                <a16:creationId xmlns:a16="http://schemas.microsoft.com/office/drawing/2014/main" id="{AE0B67AE-F894-270E-19AE-0E164AF0B2D3}"/>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547111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verskrift og indhold 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10962000" cy="671967"/>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411163" y="1989138"/>
            <a:ext cx="10961237" cy="3864462"/>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F1A13B18-F5ED-4611-8DBB-F05123AFBA22}" type="datetimeFigureOut">
              <a:rPr lang="da-DK" smtClean="0"/>
              <a:pPr/>
              <a:t>11-09-2025</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7" name="text" descr="{&quot;templafy&quot;:{&quot;id&quot;:&quot;4115c30e-224b-4ad4-9e26-48f9d92ac9e0&quot;}}" title="UserProfile.Institut.InstituteDCU_{{DocumentLanguage}}">
            <a:extLst>
              <a:ext uri="{FF2B5EF4-FFF2-40B4-BE49-F238E27FC236}">
                <a16:creationId xmlns:a16="http://schemas.microsoft.com/office/drawing/2014/main" id="{B15EA452-05B4-A751-51B4-E13FBF8D2D74}"/>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4198049963"/>
      </p:ext>
    </p:extLst>
  </p:cSld>
  <p:clrMapOvr>
    <a:masterClrMapping/>
  </p:clrMapOvr>
  <p:hf hdr="0"/>
  <p:extLst>
    <p:ext uri="{DCECCB84-F9BA-43D5-87BE-67443E8EF086}">
      <p15:sldGuideLst xmlns:p15="http://schemas.microsoft.com/office/powerpoint/2012/main">
        <p15:guide id="1" orient="horz" pos="6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ndhold og tek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692202" y="1006605"/>
            <a:ext cx="4680000" cy="1938338"/>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5" name="Text Placeholder 4">
            <a:extLst>
              <a:ext uri="{FF2B5EF4-FFF2-40B4-BE49-F238E27FC236}">
                <a16:creationId xmlns:a16="http://schemas.microsoft.com/office/drawing/2014/main" id="{BCB99C08-64C3-4ADA-9CD2-FBE2ED8551F6}"/>
              </a:ext>
            </a:extLst>
          </p:cNvPr>
          <p:cNvSpPr>
            <a:spLocks noGrp="1"/>
          </p:cNvSpPr>
          <p:nvPr>
            <p:ph type="body" sz="quarter" idx="13"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16" name="Logo black">
            <a:extLst>
              <a:ext uri="{FF2B5EF4-FFF2-40B4-BE49-F238E27FC236}">
                <a16:creationId xmlns:a16="http://schemas.microsoft.com/office/drawing/2014/main" id="{B52757AD-346A-4AA0-A5D6-36F8B1FE487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8" name="Date Placeholder 14">
            <a:extLst>
              <a:ext uri="{FF2B5EF4-FFF2-40B4-BE49-F238E27FC236}">
                <a16:creationId xmlns:a16="http://schemas.microsoft.com/office/drawing/2014/main" id="{A09FC7B4-885C-4F9D-BD71-AE2FBDB38698}"/>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6" name="Content Placeholder 5">
            <a:extLst>
              <a:ext uri="{FF2B5EF4-FFF2-40B4-BE49-F238E27FC236}">
                <a16:creationId xmlns:a16="http://schemas.microsoft.com/office/drawing/2014/main" id="{2B8FEE58-0FE9-4218-904C-188D46CD214D}"/>
              </a:ext>
            </a:extLst>
          </p:cNvPr>
          <p:cNvSpPr>
            <a:spLocks noGrp="1"/>
          </p:cNvSpPr>
          <p:nvPr>
            <p:ph sz="quarter" idx="15" hasCustomPrompt="1"/>
          </p:nvPr>
        </p:nvSpPr>
        <p:spPr>
          <a:xfrm>
            <a:off x="422432" y="1000443"/>
            <a:ext cx="5077365" cy="4853157"/>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Date Placeholder 12">
            <a:extLst>
              <a:ext uri="{FF2B5EF4-FFF2-40B4-BE49-F238E27FC236}">
                <a16:creationId xmlns:a16="http://schemas.microsoft.com/office/drawing/2014/main" id="{3F302217-B569-449A-8422-B6650C9BB084}"/>
              </a:ext>
            </a:extLst>
          </p:cNvPr>
          <p:cNvSpPr>
            <a:spLocks noGrp="1"/>
          </p:cNvSpPr>
          <p:nvPr>
            <p:ph type="dt" sz="half" idx="16"/>
          </p:nvPr>
        </p:nvSpPr>
        <p:spPr/>
        <p:txBody>
          <a:bodyPr/>
          <a:lstStyle/>
          <a:p>
            <a:fld id="{F1A13B18-F5ED-4611-8DBB-F05123AFBA22}" type="datetimeFigureOut">
              <a:rPr lang="da-DK" smtClean="0"/>
              <a:pPr/>
              <a:t>11-09-2025</a:t>
            </a:fld>
            <a:endParaRPr lang="da-DK" dirty="0"/>
          </a:p>
        </p:txBody>
      </p:sp>
      <p:sp>
        <p:nvSpPr>
          <p:cNvPr id="24" name="Slide Number Placeholder 23">
            <a:extLst>
              <a:ext uri="{FF2B5EF4-FFF2-40B4-BE49-F238E27FC236}">
                <a16:creationId xmlns:a16="http://schemas.microsoft.com/office/drawing/2014/main" id="{58D7263E-B2E5-4CB9-9AAF-C0006E4A0400}"/>
              </a:ext>
            </a:extLst>
          </p:cNvPr>
          <p:cNvSpPr>
            <a:spLocks noGrp="1"/>
          </p:cNvSpPr>
          <p:nvPr>
            <p:ph type="sldNum" sz="quarter" idx="18"/>
          </p:nvPr>
        </p:nvSpPr>
        <p:spPr/>
        <p:txBody>
          <a:bodyPr/>
          <a:lstStyle/>
          <a:p>
            <a:fld id="{45D37B1E-C366-494F-A587-962AD9AABC83}" type="slidenum">
              <a:rPr lang="da-DK" smtClean="0"/>
              <a:pPr/>
              <a:t>‹nr.›</a:t>
            </a:fld>
            <a:endParaRPr lang="da-DK" dirty="0"/>
          </a:p>
        </p:txBody>
      </p:sp>
      <p:sp>
        <p:nvSpPr>
          <p:cNvPr id="10" name="sdu.dk">
            <a:extLst>
              <a:ext uri="{FF2B5EF4-FFF2-40B4-BE49-F238E27FC236}">
                <a16:creationId xmlns:a16="http://schemas.microsoft.com/office/drawing/2014/main" id="{E11EA3DB-CFF9-E17E-4691-AD84BB1AA235}"/>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11" name="#sdudk">
            <a:extLst>
              <a:ext uri="{FF2B5EF4-FFF2-40B4-BE49-F238E27FC236}">
                <a16:creationId xmlns:a16="http://schemas.microsoft.com/office/drawing/2014/main" id="{47D4647D-A0D8-4BA6-8B1D-579A8962B25B}"/>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cxnSp>
        <p:nvCxnSpPr>
          <p:cNvPr id="12" name="Straight Connector 11">
            <a:extLst>
              <a:ext uri="{FF2B5EF4-FFF2-40B4-BE49-F238E27FC236}">
                <a16:creationId xmlns:a16="http://schemas.microsoft.com/office/drawing/2014/main" id="{A8344942-CCA5-C46F-EF5C-D9B351F0BA74}"/>
              </a:ext>
            </a:extLst>
          </p:cNvPr>
          <p:cNvCxnSpPr>
            <a:cxnSpLocks/>
          </p:cNvCxnSpPr>
          <p:nvPr userDrawn="1"/>
        </p:nvCxnSpPr>
        <p:spPr>
          <a:xfrm>
            <a:off x="410400"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Logo black">
            <a:extLst>
              <a:ext uri="{FF2B5EF4-FFF2-40B4-BE49-F238E27FC236}">
                <a16:creationId xmlns:a16="http://schemas.microsoft.com/office/drawing/2014/main" id="{7374A1E7-EDA7-4FC4-2A9F-748497FC76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5" name="Date Placeholder 14">
            <a:extLst>
              <a:ext uri="{FF2B5EF4-FFF2-40B4-BE49-F238E27FC236}">
                <a16:creationId xmlns:a16="http://schemas.microsoft.com/office/drawing/2014/main" id="{979054D1-DBEB-DD04-EB6D-B0E0EAA569FF}"/>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21" name="Rectangle 18" descr="{&quot;templafy&quot;:{&quot;id&quot;:&quot;fad16c46-197c-420c-8e8d-d189db098442&quot;}}">
            <a:extLst>
              <a:ext uri="{FF2B5EF4-FFF2-40B4-BE49-F238E27FC236}">
                <a16:creationId xmlns:a16="http://schemas.microsoft.com/office/drawing/2014/main" id="{2D1F5D18-2C87-0FD6-208D-CF2BB213B943}"/>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endParaRPr lang="da-DK" sz="1600" dirty="0" err="1">
              <a:solidFill>
                <a:schemeClr val="tx1"/>
              </a:solidFill>
            </a:endParaRPr>
          </a:p>
        </p:txBody>
      </p:sp>
      <p:sp>
        <p:nvSpPr>
          <p:cNvPr id="22" name="TextBox 9">
            <a:extLst>
              <a:ext uri="{FF2B5EF4-FFF2-40B4-BE49-F238E27FC236}">
                <a16:creationId xmlns:a16="http://schemas.microsoft.com/office/drawing/2014/main" id="{C5DE2490-AF4C-429F-A1C6-48B68AF6DCB5}"/>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7" name="text" descr="{&quot;templafy&quot;:{&quot;id&quot;:&quot;25a38a20-e2c4-46cc-823c-4c67397f25db&quot;}}" title="UserProfile.Institut.InstituteDCU_{{DocumentLanguage}}">
            <a:extLst>
              <a:ext uri="{FF2B5EF4-FFF2-40B4-BE49-F238E27FC236}">
                <a16:creationId xmlns:a16="http://schemas.microsoft.com/office/drawing/2014/main" id="{A5270570-9971-D098-6A3A-73ADF809AC56}"/>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2680034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ir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9A67-E62D-400C-BC42-A3A96AAED25F}"/>
              </a:ext>
            </a:extLst>
          </p:cNvPr>
          <p:cNvSpPr>
            <a:spLocks noGrp="1"/>
          </p:cNvSpPr>
          <p:nvPr>
            <p:ph type="title" hasCustomPrompt="1"/>
          </p:nvPr>
        </p:nvSpPr>
        <p:spPr>
          <a:xfrm>
            <a:off x="410401" y="1028247"/>
            <a:ext cx="2502000" cy="432000"/>
          </a:xfrm>
        </p:spPr>
        <p:txBody>
          <a:bodyPr/>
          <a:lstStyle>
            <a:lvl1pPr>
              <a:lnSpc>
                <a:spcPct val="110000"/>
              </a:lnSpc>
              <a:defRPr sz="1200"/>
            </a:lvl1pPr>
          </a:lstStyle>
          <a:p>
            <a:r>
              <a:rPr lang="da-DK" noProof="0" dirty="0"/>
              <a:t>Klik for at tilføje underoverskrift</a:t>
            </a:r>
            <a:endParaRPr lang="da-DK"/>
          </a:p>
        </p:txBody>
      </p:sp>
      <p:sp>
        <p:nvSpPr>
          <p:cNvPr id="14" name="Content Placeholder 13">
            <a:extLst>
              <a:ext uri="{FF2B5EF4-FFF2-40B4-BE49-F238E27FC236}">
                <a16:creationId xmlns:a16="http://schemas.microsoft.com/office/drawing/2014/main" id="{E60E8CAC-51BD-4862-8B6E-BD3E315677C4}"/>
              </a:ext>
            </a:extLst>
          </p:cNvPr>
          <p:cNvSpPr>
            <a:spLocks noGrp="1"/>
          </p:cNvSpPr>
          <p:nvPr>
            <p:ph sz="quarter" idx="13" hasCustomPrompt="1"/>
          </p:nvPr>
        </p:nvSpPr>
        <p:spPr>
          <a:xfrm>
            <a:off x="411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5" name="Subtitle 2">
            <a:extLst>
              <a:ext uri="{FF2B5EF4-FFF2-40B4-BE49-F238E27FC236}">
                <a16:creationId xmlns:a16="http://schemas.microsoft.com/office/drawing/2014/main" id="{25135A09-8F8A-4D87-8C43-B3A0A80BE2F5}"/>
              </a:ext>
            </a:extLst>
          </p:cNvPr>
          <p:cNvSpPr>
            <a:spLocks noGrp="1"/>
          </p:cNvSpPr>
          <p:nvPr>
            <p:ph type="subTitle" idx="1" hasCustomPrompt="1"/>
          </p:nvPr>
        </p:nvSpPr>
        <p:spPr>
          <a:xfrm>
            <a:off x="3273164" y="1028246"/>
            <a:ext cx="2502000" cy="432000"/>
          </a:xfrm>
        </p:spPr>
        <p:txBody>
          <a:bodyPr/>
          <a:lstStyle>
            <a:lvl1pPr marL="0" indent="0" algn="l">
              <a:buNone/>
              <a:defRPr sz="1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noProof="0" dirty="0"/>
              <a:t>Klik for at tilføje underoverskrift</a:t>
            </a:r>
            <a:endParaRPr lang="da-DK"/>
          </a:p>
        </p:txBody>
      </p:sp>
      <p:sp>
        <p:nvSpPr>
          <p:cNvPr id="17" name="Content Placeholder 16">
            <a:extLst>
              <a:ext uri="{FF2B5EF4-FFF2-40B4-BE49-F238E27FC236}">
                <a16:creationId xmlns:a16="http://schemas.microsoft.com/office/drawing/2014/main" id="{462D92C6-668E-491E-B394-72897FAB3085}"/>
              </a:ext>
            </a:extLst>
          </p:cNvPr>
          <p:cNvSpPr>
            <a:spLocks noGrp="1"/>
          </p:cNvSpPr>
          <p:nvPr>
            <p:ph sz="quarter" idx="14" hasCustomPrompt="1"/>
          </p:nvPr>
        </p:nvSpPr>
        <p:spPr>
          <a:xfrm>
            <a:off x="3273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9" name="Text Placeholder 18">
            <a:extLst>
              <a:ext uri="{FF2B5EF4-FFF2-40B4-BE49-F238E27FC236}">
                <a16:creationId xmlns:a16="http://schemas.microsoft.com/office/drawing/2014/main" id="{C0F1B1F1-CA40-4EA4-AB68-69DBBD61ED9D}"/>
              </a:ext>
            </a:extLst>
          </p:cNvPr>
          <p:cNvSpPr>
            <a:spLocks noGrp="1"/>
          </p:cNvSpPr>
          <p:nvPr>
            <p:ph type="body" sz="quarter" idx="15" hasCustomPrompt="1"/>
          </p:nvPr>
        </p:nvSpPr>
        <p:spPr>
          <a:xfrm>
            <a:off x="6135163" y="1028246"/>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1" name="Content Placeholder 20">
            <a:extLst>
              <a:ext uri="{FF2B5EF4-FFF2-40B4-BE49-F238E27FC236}">
                <a16:creationId xmlns:a16="http://schemas.microsoft.com/office/drawing/2014/main" id="{3DBEE0FF-2C0E-499E-ACAF-B6F421AF13D5}"/>
              </a:ext>
            </a:extLst>
          </p:cNvPr>
          <p:cNvSpPr>
            <a:spLocks noGrp="1"/>
          </p:cNvSpPr>
          <p:nvPr>
            <p:ph sz="quarter" idx="16" hasCustomPrompt="1"/>
          </p:nvPr>
        </p:nvSpPr>
        <p:spPr>
          <a:xfrm>
            <a:off x="6135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3" name="Text Placeholder 22">
            <a:extLst>
              <a:ext uri="{FF2B5EF4-FFF2-40B4-BE49-F238E27FC236}">
                <a16:creationId xmlns:a16="http://schemas.microsoft.com/office/drawing/2014/main" id="{F091117C-5AED-4416-88BA-F1C88ACD7A25}"/>
              </a:ext>
            </a:extLst>
          </p:cNvPr>
          <p:cNvSpPr>
            <a:spLocks noGrp="1"/>
          </p:cNvSpPr>
          <p:nvPr>
            <p:ph type="body" sz="quarter" idx="17" hasCustomPrompt="1"/>
          </p:nvPr>
        </p:nvSpPr>
        <p:spPr>
          <a:xfrm>
            <a:off x="8997162" y="1028247"/>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5" name="Content Placeholder 24">
            <a:extLst>
              <a:ext uri="{FF2B5EF4-FFF2-40B4-BE49-F238E27FC236}">
                <a16:creationId xmlns:a16="http://schemas.microsoft.com/office/drawing/2014/main" id="{C66F31E1-769E-4E9A-9DCC-2C64321A89C1}"/>
              </a:ext>
            </a:extLst>
          </p:cNvPr>
          <p:cNvSpPr>
            <a:spLocks noGrp="1"/>
          </p:cNvSpPr>
          <p:nvPr>
            <p:ph sz="quarter" idx="18" hasCustomPrompt="1"/>
          </p:nvPr>
        </p:nvSpPr>
        <p:spPr>
          <a:xfrm>
            <a:off x="8997161" y="1475354"/>
            <a:ext cx="2501999"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8" name="Date Placeholder 14">
            <a:extLst>
              <a:ext uri="{FF2B5EF4-FFF2-40B4-BE49-F238E27FC236}">
                <a16:creationId xmlns:a16="http://schemas.microsoft.com/office/drawing/2014/main" id="{1DCD95D8-07B6-42C0-8767-A640B7CA8534}"/>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5" name="Date Placeholder 4">
            <a:extLst>
              <a:ext uri="{FF2B5EF4-FFF2-40B4-BE49-F238E27FC236}">
                <a16:creationId xmlns:a16="http://schemas.microsoft.com/office/drawing/2014/main" id="{8E588C40-671D-463C-8463-D77B96C28D88}"/>
              </a:ext>
            </a:extLst>
          </p:cNvPr>
          <p:cNvSpPr>
            <a:spLocks noGrp="1"/>
          </p:cNvSpPr>
          <p:nvPr>
            <p:ph type="dt" sz="half" idx="19"/>
          </p:nvPr>
        </p:nvSpPr>
        <p:spPr/>
        <p:txBody>
          <a:bodyPr/>
          <a:lstStyle/>
          <a:p>
            <a:fld id="{F1A13B18-F5ED-4611-8DBB-F05123AFBA22}" type="datetimeFigureOut">
              <a:rPr lang="da-DK" smtClean="0"/>
              <a:pPr/>
              <a:t>11-09-2025</a:t>
            </a:fld>
            <a:endParaRPr lang="da-DK" dirty="0"/>
          </a:p>
        </p:txBody>
      </p:sp>
      <p:sp>
        <p:nvSpPr>
          <p:cNvPr id="7" name="Slide Number Placeholder 6">
            <a:extLst>
              <a:ext uri="{FF2B5EF4-FFF2-40B4-BE49-F238E27FC236}">
                <a16:creationId xmlns:a16="http://schemas.microsoft.com/office/drawing/2014/main" id="{35B93800-6F51-413B-BA21-0A9967FF3386}"/>
              </a:ext>
            </a:extLst>
          </p:cNvPr>
          <p:cNvSpPr>
            <a:spLocks noGrp="1"/>
          </p:cNvSpPr>
          <p:nvPr>
            <p:ph type="sldNum" sz="quarter" idx="21"/>
          </p:nvPr>
        </p:nvSpPr>
        <p:spPr/>
        <p:txBody>
          <a:bodyPr/>
          <a:lstStyle/>
          <a:p>
            <a:fld id="{45D37B1E-C366-494F-A587-962AD9AABC83}" type="slidenum">
              <a:rPr lang="da-DK" smtClean="0"/>
              <a:pPr/>
              <a:t>‹nr.›</a:t>
            </a:fld>
            <a:endParaRPr lang="da-DK" dirty="0"/>
          </a:p>
        </p:txBody>
      </p:sp>
      <p:sp>
        <p:nvSpPr>
          <p:cNvPr id="13" name="Date Placeholder 14">
            <a:extLst>
              <a:ext uri="{FF2B5EF4-FFF2-40B4-BE49-F238E27FC236}">
                <a16:creationId xmlns:a16="http://schemas.microsoft.com/office/drawing/2014/main" id="{DDE6B7B7-37A0-D480-07CB-15C7F591F93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6" name="text" descr="{&quot;templafy&quot;:{&quot;id&quot;:&quot;8b618933-93c7-4eb4-9e53-3cfda2a0ef58&quot;}}" title="UserProfile.Institut.InstituteDCU_{{DocumentLanguage}}">
            <a:extLst>
              <a:ext uri="{FF2B5EF4-FFF2-40B4-BE49-F238E27FC236}">
                <a16:creationId xmlns:a16="http://schemas.microsoft.com/office/drawing/2014/main" id="{0F2E7AB3-CD7C-9947-4E57-15C225D9CEA2}"/>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1263359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bin"/><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0400" y="1028247"/>
            <a:ext cx="11379347" cy="1602672"/>
          </a:xfrm>
          <a:prstGeom prst="rect">
            <a:avLst/>
          </a:prstGeom>
        </p:spPr>
        <p:txBody>
          <a:bodyPr vert="horz" lIns="0" tIns="0" rIns="0" bIns="0" rtlCol="0" anchor="t" anchorCtr="0">
            <a:noAutofit/>
          </a:bodyPr>
          <a:lstStyle/>
          <a:p>
            <a:r>
              <a:rPr lang="da-DK" dirty="0"/>
              <a:t>Klik for at redigere i master</a:t>
            </a:r>
          </a:p>
        </p:txBody>
      </p:sp>
      <p:sp>
        <p:nvSpPr>
          <p:cNvPr id="3" name="Text Placeholder 2"/>
          <p:cNvSpPr>
            <a:spLocks noGrp="1"/>
          </p:cNvSpPr>
          <p:nvPr>
            <p:ph type="body" idx="1"/>
          </p:nvPr>
        </p:nvSpPr>
        <p:spPr>
          <a:xfrm>
            <a:off x="410400" y="3369040"/>
            <a:ext cx="11371905" cy="2472960"/>
          </a:xfrm>
          <a:prstGeom prst="rect">
            <a:avLst/>
          </a:prstGeom>
        </p:spPr>
        <p:txBody>
          <a:bodyPr vert="horz" lIns="0" tIns="0" rIns="0" bIns="0" rtlCol="0">
            <a:noAutofit/>
          </a:bodyPr>
          <a:lstStyle/>
          <a:p>
            <a:pPr lvl="0"/>
            <a:r>
              <a:rPr lang="da-DK" dirty="0"/>
              <a:t>Første niveau, bullet 16 </a:t>
            </a:r>
            <a:r>
              <a:rPr lang="da-DK" dirty="0" err="1"/>
              <a:t>pkt</a:t>
            </a:r>
            <a:endParaRPr lang="da-DK" dirty="0"/>
          </a:p>
          <a:p>
            <a:pPr lvl="1"/>
            <a:r>
              <a:rPr lang="da-DK" dirty="0"/>
              <a:t>Andet niveau, bullet 14 </a:t>
            </a:r>
            <a:r>
              <a:rPr lang="da-DK" dirty="0" err="1"/>
              <a:t>pkt</a:t>
            </a:r>
            <a:endParaRPr lang="da-DK" dirty="0"/>
          </a:p>
          <a:p>
            <a:pPr lvl="2"/>
            <a:r>
              <a:rPr lang="da-DK" dirty="0"/>
              <a:t>Tredje niveau, bullet 12 </a:t>
            </a:r>
            <a:r>
              <a:rPr lang="da-DK" dirty="0" err="1"/>
              <a:t>pkt</a:t>
            </a:r>
            <a:endParaRPr lang="da-DK" dirty="0"/>
          </a:p>
          <a:p>
            <a:pPr lvl="3"/>
            <a:r>
              <a:rPr lang="da-DK" dirty="0"/>
              <a:t>Fjerde niveau, Header bold 16 </a:t>
            </a:r>
            <a:r>
              <a:rPr lang="da-DK" dirty="0" err="1"/>
              <a:t>pkt</a:t>
            </a:r>
            <a:endParaRPr lang="da-DK" dirty="0"/>
          </a:p>
          <a:p>
            <a:pPr lvl="4"/>
            <a:r>
              <a:rPr lang="da-DK" dirty="0"/>
              <a:t>Femte niveau, Body </a:t>
            </a:r>
            <a:r>
              <a:rPr lang="da-DK" dirty="0" err="1"/>
              <a:t>regular</a:t>
            </a:r>
            <a:r>
              <a:rPr lang="da-DK" dirty="0"/>
              <a:t> 16 </a:t>
            </a:r>
            <a:r>
              <a:rPr lang="da-DK" dirty="0" err="1"/>
              <a:t>pkt</a:t>
            </a:r>
            <a:endParaRPr lang="da-DK" dirty="0"/>
          </a:p>
          <a:p>
            <a:pPr lvl="5"/>
            <a:r>
              <a:rPr lang="da-DK" dirty="0"/>
              <a:t>Sjette niveau, bullet 12 </a:t>
            </a:r>
            <a:r>
              <a:rPr lang="da-DK" dirty="0" err="1"/>
              <a:t>pkt</a:t>
            </a:r>
            <a:endParaRPr lang="da-DK" dirty="0"/>
          </a:p>
          <a:p>
            <a:pPr lvl="6"/>
            <a:r>
              <a:rPr lang="da-DK" dirty="0"/>
              <a:t>Syvende niveau, bullet 12 </a:t>
            </a:r>
            <a:r>
              <a:rPr lang="da-DK" dirty="0" err="1"/>
              <a:t>pkt</a:t>
            </a:r>
            <a:r>
              <a:rPr lang="da-DK" dirty="0"/>
              <a:t> (indryk 1 gang)</a:t>
            </a:r>
          </a:p>
          <a:p>
            <a:pPr lvl="7"/>
            <a:r>
              <a:rPr lang="da-DK" dirty="0"/>
              <a:t>Ottende niveau, Header bold, 12 </a:t>
            </a:r>
            <a:r>
              <a:rPr lang="da-DK" dirty="0" err="1"/>
              <a:t>pkt</a:t>
            </a:r>
            <a:endParaRPr lang="da-DK" dirty="0"/>
          </a:p>
          <a:p>
            <a:pPr lvl="8"/>
            <a:r>
              <a:rPr lang="da-DK" dirty="0"/>
              <a:t>Niende niveau, Body </a:t>
            </a:r>
            <a:r>
              <a:rPr lang="da-DK" dirty="0" err="1"/>
              <a:t>regular</a:t>
            </a:r>
            <a:r>
              <a:rPr lang="da-DK" dirty="0"/>
              <a:t>, 12 </a:t>
            </a:r>
            <a:r>
              <a:rPr lang="da-DK" dirty="0" err="1"/>
              <a:t>pkt</a:t>
            </a:r>
            <a:endParaRPr lang="da-DK" dirty="0"/>
          </a:p>
        </p:txBody>
      </p:sp>
      <p:sp>
        <p:nvSpPr>
          <p:cNvPr id="15" name="Date Placeholder 14">
            <a:extLst>
              <a:ext uri="{FF2B5EF4-FFF2-40B4-BE49-F238E27FC236}">
                <a16:creationId xmlns:a16="http://schemas.microsoft.com/office/drawing/2014/main" id="{A56ADEC3-98E1-4CEA-9AF5-46F4CDD2FA7D}"/>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1A13B18-F5ED-4611-8DBB-F05123AFBA22}" type="datetimeFigureOut">
              <a:rPr lang="da-DK" smtClean="0"/>
              <a:pPr/>
              <a:t>11-09-2025</a:t>
            </a:fld>
            <a:endParaRPr lang="da-DK" dirty="0"/>
          </a:p>
        </p:txBody>
      </p:sp>
      <p:pic>
        <p:nvPicPr>
          <p:cNvPr id="25" name="Logo black">
            <a:extLst>
              <a:ext uri="{FF2B5EF4-FFF2-40B4-BE49-F238E27FC236}">
                <a16:creationId xmlns:a16="http://schemas.microsoft.com/office/drawing/2014/main" id="{860AC4C2-E6D6-4DCE-950A-C298C0AE9B87}"/>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6" name="Slide Number Placeholder 5"/>
          <p:cNvSpPr>
            <a:spLocks noGrp="1"/>
          </p:cNvSpPr>
          <p:nvPr>
            <p:ph type="sldNum" sz="quarter" idx="4"/>
          </p:nvPr>
        </p:nvSpPr>
        <p:spPr>
          <a:xfrm>
            <a:off x="0" y="6912000"/>
            <a:ext cx="0" cy="0"/>
          </a:xfrm>
          <a:prstGeom prst="rect">
            <a:avLst/>
          </a:prstGeom>
        </p:spPr>
        <p:txBody>
          <a:bodyPr vert="horz" lIns="0" tIns="0" rIns="0" bIns="0" rtlCol="0" anchor="t" anchorCtr="0">
            <a:noAutofit/>
          </a:bodyPr>
          <a:lstStyle>
            <a:lvl1pPr algn="ctr">
              <a:defRPr sz="100">
                <a:noFill/>
              </a:defRPr>
            </a:lvl1pPr>
          </a:lstStyle>
          <a:p>
            <a:fld id="{45D37B1E-C366-494F-A587-962AD9AABC83}" type="slidenum">
              <a:rPr lang="da-DK" smtClean="0"/>
              <a:pPr/>
              <a:t>‹nr.›</a:t>
            </a:fld>
            <a:endParaRPr lang="da-DK" dirty="0"/>
          </a:p>
        </p:txBody>
      </p:sp>
      <p:sp>
        <p:nvSpPr>
          <p:cNvPr id="18" name="Date Placeholder 14">
            <a:extLst>
              <a:ext uri="{FF2B5EF4-FFF2-40B4-BE49-F238E27FC236}">
                <a16:creationId xmlns:a16="http://schemas.microsoft.com/office/drawing/2014/main" id="{7DF98717-AAEA-4E2B-96B8-AAAFF896C0EA}"/>
              </a:ext>
            </a:extLst>
          </p:cNvPr>
          <p:cNvSpPr txBox="1">
            <a:spLocks/>
          </p:cNvSpPr>
          <p:nvPr/>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8" name="Rectangle 15">
            <a:extLst>
              <a:ext uri="{FF2B5EF4-FFF2-40B4-BE49-F238E27FC236}">
                <a16:creationId xmlns:a16="http://schemas.microsoft.com/office/drawing/2014/main" id="{4D855B35-9157-35F0-0B75-83072C32A7E8}"/>
              </a:ext>
            </a:extLst>
          </p:cNvPr>
          <p:cNvSpPr/>
          <p:nvPr userDrawn="1"/>
        </p:nvSpPr>
        <p:spPr>
          <a:xfrm rot="5400000">
            <a:off x="11480800" y="721379"/>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sp>
        <p:nvSpPr>
          <p:cNvPr id="9" name="Rectangle 16">
            <a:extLst>
              <a:ext uri="{FF2B5EF4-FFF2-40B4-BE49-F238E27FC236}">
                <a16:creationId xmlns:a16="http://schemas.microsoft.com/office/drawing/2014/main" id="{745FDBC2-0FE8-0521-D51C-92615DD17AAE}"/>
              </a:ext>
            </a:extLst>
          </p:cNvPr>
          <p:cNvSpPr/>
          <p:nvPr userDrawn="1"/>
        </p:nvSpPr>
        <p:spPr>
          <a:xfrm rot="5400000">
            <a:off x="11482792" y="2027544"/>
            <a:ext cx="914400" cy="376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l"/>
            <a:r>
              <a:rPr lang="da-DK" sz="1100" b="1" noProof="1">
                <a:solidFill>
                  <a:schemeClr val="tx1"/>
                </a:solidFill>
              </a:rPr>
              <a:t>#sdudk</a:t>
            </a:r>
            <a:endParaRPr lang="da-DK"/>
          </a:p>
        </p:txBody>
      </p:sp>
      <p:pic>
        <p:nvPicPr>
          <p:cNvPr id="10" name="Logo black">
            <a:extLst>
              <a:ext uri="{FF2B5EF4-FFF2-40B4-BE49-F238E27FC236}">
                <a16:creationId xmlns:a16="http://schemas.microsoft.com/office/drawing/2014/main" id="{902CE77C-069E-5E7A-8D8E-AB15811B63A5}"/>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cxnSp>
        <p:nvCxnSpPr>
          <p:cNvPr id="11" name="Straight Connector 26">
            <a:extLst>
              <a:ext uri="{FF2B5EF4-FFF2-40B4-BE49-F238E27FC236}">
                <a16:creationId xmlns:a16="http://schemas.microsoft.com/office/drawing/2014/main" id="{70C6C0EE-8FE3-6A9C-33B8-374802EF4C3C}"/>
              </a:ext>
            </a:extLst>
          </p:cNvPr>
          <p:cNvCxnSpPr>
            <a:cxnSpLocks/>
          </p:cNvCxnSpPr>
          <p:nvPr userDrawn="1"/>
        </p:nvCxnSpPr>
        <p:spPr>
          <a:xfrm>
            <a:off x="410400" y="715665"/>
            <a:ext cx="69921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Date Placeholder 14">
            <a:extLst>
              <a:ext uri="{FF2B5EF4-FFF2-40B4-BE49-F238E27FC236}">
                <a16:creationId xmlns:a16="http://schemas.microsoft.com/office/drawing/2014/main" id="{523BCE81-49FD-3EE2-35BF-BD057CE50D71}"/>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11-09-2025</a:t>
            </a:fld>
            <a:endParaRPr lang="da-DK" dirty="0"/>
          </a:p>
        </p:txBody>
      </p:sp>
      <p:sp>
        <p:nvSpPr>
          <p:cNvPr id="14" name="Rectangle 3" descr="{&quot;templafy&quot;:{&quot;id&quot;:&quot;10374f95-9084-45f6-938a-64e77e463f98&quot;}}">
            <a:extLst>
              <a:ext uri="{FF2B5EF4-FFF2-40B4-BE49-F238E27FC236}">
                <a16:creationId xmlns:a16="http://schemas.microsoft.com/office/drawing/2014/main" id="{424105E5-06C8-CF1E-C432-CFC01960EB23}"/>
              </a:ext>
            </a:extLst>
          </p:cNvPr>
          <p:cNvSpPr/>
          <p:nvPr userDrawn="1"/>
        </p:nvSpPr>
        <p:spPr>
          <a:xfrm>
            <a:off x="9382125" y="6376129"/>
            <a:ext cx="2407622"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r"/>
            <a:r>
              <a:rPr lang="da-DK" sz="1050" dirty="0" err="1">
                <a:solidFill>
                  <a:schemeClr val="tx1"/>
                </a:solidFill>
              </a:rPr>
              <a:t>10. september 2025</a:t>
            </a:r>
          </a:p>
        </p:txBody>
      </p:sp>
      <p:sp>
        <p:nvSpPr>
          <p:cNvPr id="16" name="TextBox 9">
            <a:extLst>
              <a:ext uri="{FF2B5EF4-FFF2-40B4-BE49-F238E27FC236}">
                <a16:creationId xmlns:a16="http://schemas.microsoft.com/office/drawing/2014/main" id="{6C36CED4-D7EC-2F5A-64CA-838805A4F998}"/>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
        <p:nvSpPr>
          <p:cNvPr id="17" name="text" descr="{&quot;templafy&quot;:{&quot;id&quot;:&quot;460848ce-4752-4fbc-9609-29ce6b766068&quot;}}" title="UserProfile.Institut.InstituteDCU_{{DocumentLanguage}}">
            <a:extLst>
              <a:ext uri="{FF2B5EF4-FFF2-40B4-BE49-F238E27FC236}">
                <a16:creationId xmlns:a16="http://schemas.microsoft.com/office/drawing/2014/main" id="{9ED68219-402C-1844-B56E-D8437E3F6CCE}"/>
              </a:ext>
            </a:extLst>
          </p:cNvPr>
          <p:cNvSpPr txBox="1">
            <a:spLocks/>
          </p:cNvSpPr>
          <p:nvPr userDrawn="1"/>
        </p:nvSpPr>
        <p:spPr>
          <a:xfrm>
            <a:off x="410400" y="347204"/>
            <a:ext cx="5064938" cy="284778"/>
          </a:xfrm>
          <a:prstGeom prst="rect">
            <a:avLst/>
          </a:prstGeom>
          <a:noFill/>
        </p:spPr>
        <p:txBody>
          <a:bodyPr wrap="square" lIns="10800" tIns="0" rIns="0" bIns="90000" anchor="b" anchorCtr="0">
            <a:spAutoFit/>
          </a:bodyPr>
          <a:lstStyle>
            <a:lvl1pPr marL="0" indent="0" algn="l" defTabSz="914400" rtl="0" eaLnBrk="1" latinLnBrk="0" hangingPunct="1">
              <a:lnSpc>
                <a:spcPct val="90000"/>
              </a:lnSpc>
              <a:spcBef>
                <a:spcPts val="0"/>
              </a:spcBef>
              <a:buFont typeface="Arial" panose="020B0604020202020204" pitchFamily="34" charset="0"/>
              <a:buNone/>
              <a:defRPr sz="1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400" dirty="0"/>
              <a:t>Juridisk Institut</a:t>
            </a:r>
          </a:p>
        </p:txBody>
      </p:sp>
    </p:spTree>
    <p:extLst>
      <p:ext uri="{BB962C8B-B14F-4D97-AF65-F5344CB8AC3E}">
        <p14:creationId xmlns:p14="http://schemas.microsoft.com/office/powerpoint/2010/main" val="383910308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Lst>
  <p:hf hdr="0"/>
  <p:txStyles>
    <p:titleStyle>
      <a:lvl1pPr algn="l" defTabSz="914400" rtl="0" eaLnBrk="1" latinLnBrk="0" hangingPunct="1">
        <a:lnSpc>
          <a:spcPct val="97000"/>
        </a:lnSpc>
        <a:spcBef>
          <a:spcPct val="0"/>
        </a:spcBef>
        <a:buNone/>
        <a:tabLst>
          <a:tab pos="1438275" algn="l"/>
        </a:tabLst>
        <a:defRPr sz="3600" b="1" kern="1200">
          <a:solidFill>
            <a:schemeClr val="tx1"/>
          </a:solidFill>
          <a:latin typeface="+mj-lt"/>
          <a:ea typeface="+mj-ea"/>
          <a:cs typeface="+mj-cs"/>
        </a:defRPr>
      </a:lvl1pPr>
    </p:titleStyle>
    <p:bodyStyle>
      <a:lvl1pPr marL="252000" indent="-252000" algn="l" defTabSz="914400" rtl="0" eaLnBrk="1" latinLnBrk="0" hangingPunct="1">
        <a:lnSpc>
          <a:spcPct val="110000"/>
        </a:lnSpc>
        <a:spcBef>
          <a:spcPts val="0"/>
        </a:spcBef>
        <a:buFont typeface="Wingdings" panose="05000000000000000000" pitchFamily="2" charset="2"/>
        <a:buChar char=""/>
        <a:defRPr sz="1600" kern="1200">
          <a:solidFill>
            <a:schemeClr val="tx1"/>
          </a:solidFill>
          <a:latin typeface="+mn-lt"/>
          <a:ea typeface="+mn-ea"/>
          <a:cs typeface="+mn-cs"/>
        </a:defRPr>
      </a:lvl1pPr>
      <a:lvl2pPr marL="504000" indent="-252000" algn="l" defTabSz="914400" rtl="0" eaLnBrk="1" latinLnBrk="0" hangingPunct="1">
        <a:lnSpc>
          <a:spcPct val="110000"/>
        </a:lnSpc>
        <a:spcBef>
          <a:spcPts val="0"/>
        </a:spcBef>
        <a:buFont typeface="Wingdings" panose="05000000000000000000" pitchFamily="2" charset="2"/>
        <a:buChar char="à"/>
        <a:defRPr sz="1400" kern="1200">
          <a:solidFill>
            <a:schemeClr val="tx1"/>
          </a:solidFill>
          <a:latin typeface="+mn-lt"/>
          <a:ea typeface="+mn-ea"/>
          <a:cs typeface="+mn-cs"/>
        </a:defRPr>
      </a:lvl2pPr>
      <a:lvl3pPr marL="756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3pPr>
      <a:lvl4pPr marL="0" indent="0" algn="l" defTabSz="914400" rtl="0" eaLnBrk="1" latinLnBrk="0" hangingPunct="1">
        <a:lnSpc>
          <a:spcPct val="110000"/>
        </a:lnSpc>
        <a:spcBef>
          <a:spcPts val="0"/>
        </a:spcBef>
        <a:spcAft>
          <a:spcPts val="1200"/>
        </a:spcAft>
        <a:buFont typeface="Arial" panose="020B0604020202020204" pitchFamily="34" charset="0"/>
        <a:buChar char="​"/>
        <a:defRPr sz="1600" b="1" kern="1200">
          <a:solidFill>
            <a:schemeClr val="tx1"/>
          </a:solidFill>
          <a:latin typeface="+mn-lt"/>
          <a:ea typeface="+mn-ea"/>
          <a:cs typeface="+mn-cs"/>
        </a:defRPr>
      </a:lvl4pPr>
      <a:lvl5pPr marL="0" indent="0" algn="l" defTabSz="914400" rtl="0" eaLnBrk="1" latinLnBrk="0" hangingPunct="1">
        <a:lnSpc>
          <a:spcPct val="110000"/>
        </a:lnSpc>
        <a:spcBef>
          <a:spcPts val="0"/>
        </a:spcBef>
        <a:buFont typeface="Arial" panose="020B0604020202020204" pitchFamily="34" charset="0"/>
        <a:buChar char="​"/>
        <a:defRPr sz="1600" kern="1200" baseline="0">
          <a:solidFill>
            <a:schemeClr val="tx1"/>
          </a:solidFill>
          <a:latin typeface="+mn-lt"/>
          <a:ea typeface="+mn-ea"/>
          <a:cs typeface="+mn-cs"/>
        </a:defRPr>
      </a:lvl5pPr>
      <a:lvl6pPr marL="252000" indent="-252000" algn="l" defTabSz="914400" rtl="0" eaLnBrk="1" latinLnBrk="0" hangingPunct="1">
        <a:lnSpc>
          <a:spcPct val="110000"/>
        </a:lnSpc>
        <a:spcBef>
          <a:spcPts val="0"/>
        </a:spcBef>
        <a:buFont typeface="Wingdings" panose="05000000000000000000" pitchFamily="2" charset="2"/>
        <a:buChar char="à"/>
        <a:defRPr sz="1200" kern="1200" baseline="0">
          <a:solidFill>
            <a:schemeClr val="tx1"/>
          </a:solidFill>
          <a:latin typeface="+mn-lt"/>
          <a:ea typeface="+mn-ea"/>
          <a:cs typeface="+mn-cs"/>
        </a:defRPr>
      </a:lvl6pPr>
      <a:lvl7pPr marL="504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7pPr>
      <a:lvl8pPr marL="0" indent="0" algn="l" defTabSz="914400" rtl="0" eaLnBrk="1" latinLnBrk="0" hangingPunct="1">
        <a:lnSpc>
          <a:spcPct val="110000"/>
        </a:lnSpc>
        <a:spcBef>
          <a:spcPts val="0"/>
        </a:spcBef>
        <a:spcAft>
          <a:spcPts val="1200"/>
        </a:spcAft>
        <a:buFont typeface="Arial" panose="020B0604020202020204" pitchFamily="34" charset="0"/>
        <a:buChar char="​"/>
        <a:defRPr sz="1200" b="1" kern="1200">
          <a:solidFill>
            <a:schemeClr val="tx1"/>
          </a:solidFill>
          <a:latin typeface="+mn-lt"/>
          <a:ea typeface="+mn-ea"/>
          <a:cs typeface="+mn-cs"/>
        </a:defRPr>
      </a:lvl8pPr>
      <a:lvl9pPr marL="0" indent="0" algn="l" defTabSz="914400" rtl="0" eaLnBrk="1" latinLnBrk="0" hangingPunct="1">
        <a:lnSpc>
          <a:spcPct val="110000"/>
        </a:lnSpc>
        <a:spcBef>
          <a:spcPts val="0"/>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2" orient="horz" pos="285" userDrawn="1">
          <p15:clr>
            <a:srgbClr val="F26B43"/>
          </p15:clr>
        </p15:guide>
        <p15:guide id="13" orient="horz" pos="1071" userDrawn="1">
          <p15:clr>
            <a:srgbClr val="F26B43"/>
          </p15:clr>
        </p15:guide>
        <p15:guide id="14" pos="259" userDrawn="1">
          <p15:clr>
            <a:srgbClr val="F26B43"/>
          </p15:clr>
        </p15:guide>
        <p15:guide id="15" pos="7421" userDrawn="1">
          <p15:clr>
            <a:srgbClr val="F26B43"/>
          </p15:clr>
        </p15:guide>
        <p15:guide id="16" orient="horz" pos="1253" userDrawn="1">
          <p15:clr>
            <a:srgbClr val="F26B43"/>
          </p15:clr>
        </p15:guide>
        <p15:guide id="17" orient="horz" pos="3680" userDrawn="1">
          <p15:clr>
            <a:srgbClr val="F26B43"/>
          </p15:clr>
        </p15:guide>
        <p15:guide id="18" orient="horz" pos="3916" userDrawn="1">
          <p15:clr>
            <a:srgbClr val="F26B43"/>
          </p15:clr>
        </p15:guide>
        <p15:guide id="19" orient="horz" pos="4094" userDrawn="1">
          <p15:clr>
            <a:srgbClr val="F26B43"/>
          </p15:clr>
        </p15:guide>
        <p15:guide id="20" pos="54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ustomXml" Target="../../customXml/item15.xml"/><Relationship Id="rId1" Type="http://schemas.openxmlformats.org/officeDocument/2006/relationships/customXml" Target="../../customXml/item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ustomXml" Target="../../customXml/item1.xml"/><Relationship Id="rId1" Type="http://schemas.openxmlformats.org/officeDocument/2006/relationships/customXml" Target="../../customXml/item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ustomXml" Target="../../customXml/item11.xml"/><Relationship Id="rId1" Type="http://schemas.openxmlformats.org/officeDocument/2006/relationships/customXml" Target="../../customXml/item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ustomXml" Target="../../customXml/item6.xml"/><Relationship Id="rId1" Type="http://schemas.openxmlformats.org/officeDocument/2006/relationships/customXml" Target="../../customXml/item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ustomXml" Target="../../customXml/item4.xml"/><Relationship Id="rId1" Type="http://schemas.openxmlformats.org/officeDocument/2006/relationships/customXml" Target="../../customXml/item8.xml"/><Relationship Id="rId4"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el 43">
            <a:extLst>
              <a:ext uri="{FF2B5EF4-FFF2-40B4-BE49-F238E27FC236}">
                <a16:creationId xmlns:a16="http://schemas.microsoft.com/office/drawing/2014/main" id="{4BA7F329-6360-0040-9627-586E3CBB50CB}"/>
              </a:ext>
            </a:extLst>
          </p:cNvPr>
          <p:cNvSpPr>
            <a:spLocks noGrp="1"/>
          </p:cNvSpPr>
          <p:nvPr>
            <p:ph type="ctrTitle"/>
          </p:nvPr>
        </p:nvSpPr>
        <p:spPr/>
        <p:txBody>
          <a:bodyPr/>
          <a:lstStyle/>
          <a:p>
            <a:r>
              <a:rPr lang="da-DK" dirty="0"/>
              <a:t>Ligeløn for arbejde af samme værdi</a:t>
            </a:r>
          </a:p>
        </p:txBody>
      </p:sp>
      <p:sp>
        <p:nvSpPr>
          <p:cNvPr id="3" name="Date Placeholder 2">
            <a:extLst>
              <a:ext uri="{FF2B5EF4-FFF2-40B4-BE49-F238E27FC236}">
                <a16:creationId xmlns:a16="http://schemas.microsoft.com/office/drawing/2014/main" id="{98CF08C6-7869-42F2-829E-6683126F4D25}"/>
              </a:ext>
            </a:extLst>
          </p:cNvPr>
          <p:cNvSpPr>
            <a:spLocks noGrp="1"/>
          </p:cNvSpPr>
          <p:nvPr>
            <p:ph type="dt" sz="half" idx="2"/>
          </p:nvPr>
        </p:nvSpPr>
        <p:spPr/>
        <p:txBody>
          <a:bodyPr/>
          <a:lstStyle/>
          <a:p>
            <a:fld id="{83C7CD7C-F7E2-4FF3-B441-BD5C13FCA230}" type="datetime1">
              <a:rPr lang="da-DK" smtClean="0"/>
              <a:t>11-09-2025</a:t>
            </a:fld>
            <a:endParaRPr lang="da-DK" dirty="0"/>
          </a:p>
        </p:txBody>
      </p:sp>
    </p:spTree>
    <p:custDataLst>
      <p:custData r:id="rId1"/>
      <p:custData r:id="rId2"/>
    </p:custDataLst>
    <p:extLst>
      <p:ext uri="{BB962C8B-B14F-4D97-AF65-F5344CB8AC3E}">
        <p14:creationId xmlns:p14="http://schemas.microsoft.com/office/powerpoint/2010/main" val="126127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DCC94-A518-ACCA-AE79-396D295D1B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758ED4-0516-FDC7-F954-C305E328852E}"/>
              </a:ext>
            </a:extLst>
          </p:cNvPr>
          <p:cNvSpPr>
            <a:spLocks noGrp="1"/>
          </p:cNvSpPr>
          <p:nvPr>
            <p:ph type="title"/>
          </p:nvPr>
        </p:nvSpPr>
        <p:spPr/>
        <p:txBody>
          <a:bodyPr/>
          <a:lstStyle/>
          <a:p>
            <a:r>
              <a:rPr lang="en-DK" dirty="0"/>
              <a:t>C-624/19 Tesco stores</a:t>
            </a:r>
          </a:p>
        </p:txBody>
      </p:sp>
      <p:sp>
        <p:nvSpPr>
          <p:cNvPr id="3" name="Content Placeholder 2">
            <a:extLst>
              <a:ext uri="{FF2B5EF4-FFF2-40B4-BE49-F238E27FC236}">
                <a16:creationId xmlns:a16="http://schemas.microsoft.com/office/drawing/2014/main" id="{88E6CCF0-1E51-9AAB-8069-CDBAD09B12C2}"/>
              </a:ext>
            </a:extLst>
          </p:cNvPr>
          <p:cNvSpPr>
            <a:spLocks noGrp="1"/>
          </p:cNvSpPr>
          <p:nvPr>
            <p:ph idx="1"/>
          </p:nvPr>
        </p:nvSpPr>
        <p:spPr>
          <a:xfrm>
            <a:off x="986095" y="1960078"/>
            <a:ext cx="10222987" cy="4395001"/>
          </a:xfrm>
        </p:spPr>
        <p:txBody>
          <a:bodyPr>
            <a:normAutofit/>
          </a:bodyPr>
          <a:lstStyle/>
          <a:p>
            <a:r>
              <a:rPr lang="en-DK" b="1" dirty="0">
                <a:solidFill>
                  <a:schemeClr val="tx1"/>
                </a:solidFill>
              </a:rPr>
              <a:t>C-624/19 Tesco Stores: 6000 ansatte overfor Tesco Stores Ltd. </a:t>
            </a:r>
          </a:p>
          <a:p>
            <a:endParaRPr lang="en-DK" b="1" dirty="0">
              <a:solidFill>
                <a:schemeClr val="tx1"/>
              </a:solidFill>
            </a:endParaRPr>
          </a:p>
          <a:p>
            <a:r>
              <a:rPr lang="en-DK" b="1" dirty="0">
                <a:solidFill>
                  <a:schemeClr val="tx1"/>
                </a:solidFill>
              </a:rPr>
              <a:t>CJEU forts.:</a:t>
            </a:r>
          </a:p>
          <a:p>
            <a:pPr marL="342900" indent="-342900">
              <a:buFont typeface="Arial" panose="020B0604020202020204" pitchFamily="34" charset="0"/>
              <a:buChar char="•"/>
            </a:pPr>
            <a:r>
              <a:rPr lang="en-GB" dirty="0"/>
              <a:t>D</a:t>
            </a:r>
            <a:r>
              <a:rPr lang="en-DK" dirty="0"/>
              <a:t>en nationale domstols skal gennemføre en konkret faktisk vurdering for at fastslå om samme værdi kan tilskrives arbejdet, i lyset af karakteren af de faktiske aktiviteter (præmis 30)</a:t>
            </a:r>
          </a:p>
          <a:p>
            <a:pPr marL="342900" indent="-342900">
              <a:buFont typeface="Arial" panose="020B0604020202020204" pitchFamily="34" charset="0"/>
              <a:buChar char="•"/>
            </a:pPr>
            <a:r>
              <a:rPr lang="en-GB" dirty="0" err="1">
                <a:solidFill>
                  <a:schemeClr val="tx1"/>
                </a:solidFill>
              </a:rPr>
              <a:t>Sådan</a:t>
            </a:r>
            <a:r>
              <a:rPr lang="en-GB" dirty="0">
                <a:solidFill>
                  <a:schemeClr val="tx1"/>
                </a:solidFill>
              </a:rPr>
              <a:t> </a:t>
            </a:r>
            <a:r>
              <a:rPr lang="en-GB" dirty="0" err="1">
                <a:solidFill>
                  <a:schemeClr val="tx1"/>
                </a:solidFill>
              </a:rPr>
              <a:t>en</a:t>
            </a:r>
            <a:r>
              <a:rPr lang="en-GB" dirty="0">
                <a:solidFill>
                  <a:schemeClr val="tx1"/>
                </a:solidFill>
              </a:rPr>
              <a:t> </a:t>
            </a:r>
            <a:r>
              <a:rPr lang="en-GB" dirty="0" err="1">
                <a:solidFill>
                  <a:schemeClr val="tx1"/>
                </a:solidFill>
              </a:rPr>
              <a:t>vurdering</a:t>
            </a:r>
            <a:r>
              <a:rPr lang="en-GB" dirty="0">
                <a:solidFill>
                  <a:schemeClr val="tx1"/>
                </a:solidFill>
              </a:rPr>
              <a:t> </a:t>
            </a:r>
            <a:r>
              <a:rPr lang="en-GB" dirty="0" err="1">
                <a:solidFill>
                  <a:schemeClr val="tx1"/>
                </a:solidFill>
              </a:rPr>
              <a:t>må</a:t>
            </a:r>
            <a:r>
              <a:rPr lang="en-GB" dirty="0">
                <a:solidFill>
                  <a:schemeClr val="tx1"/>
                </a:solidFill>
              </a:rPr>
              <a:t> </a:t>
            </a:r>
            <a:r>
              <a:rPr lang="en-GB" dirty="0" err="1">
                <a:solidFill>
                  <a:schemeClr val="tx1"/>
                </a:solidFill>
              </a:rPr>
              <a:t>adskilles</a:t>
            </a:r>
            <a:r>
              <a:rPr lang="en-GB" dirty="0">
                <a:solidFill>
                  <a:schemeClr val="tx1"/>
                </a:solidFill>
              </a:rPr>
              <a:t> </a:t>
            </a:r>
            <a:r>
              <a:rPr lang="en-GB" dirty="0" err="1">
                <a:solidFill>
                  <a:schemeClr val="tx1"/>
                </a:solidFill>
              </a:rPr>
              <a:t>fra</a:t>
            </a:r>
            <a:r>
              <a:rPr lang="en-GB" dirty="0">
                <a:solidFill>
                  <a:schemeClr val="tx1"/>
                </a:solidFill>
              </a:rPr>
              <a:t> </a:t>
            </a:r>
            <a:r>
              <a:rPr lang="en-GB" dirty="0" err="1">
                <a:solidFill>
                  <a:schemeClr val="tx1"/>
                </a:solidFill>
              </a:rPr>
              <a:t>karakteren</a:t>
            </a:r>
            <a:r>
              <a:rPr lang="en-GB" dirty="0">
                <a:solidFill>
                  <a:schemeClr val="tx1"/>
                </a:solidFill>
              </a:rPr>
              <a:t> </a:t>
            </a:r>
            <a:r>
              <a:rPr lang="en-GB" dirty="0" err="1">
                <a:solidFill>
                  <a:schemeClr val="tx1"/>
                </a:solidFill>
              </a:rPr>
              <a:t>af</a:t>
            </a:r>
            <a:r>
              <a:rPr lang="en-GB" dirty="0">
                <a:solidFill>
                  <a:schemeClr val="tx1"/>
                </a:solidFill>
              </a:rPr>
              <a:t> den </a:t>
            </a:r>
            <a:r>
              <a:rPr lang="en-GB" dirty="0" err="1">
                <a:solidFill>
                  <a:schemeClr val="tx1"/>
                </a:solidFill>
              </a:rPr>
              <a:t>retlige</a:t>
            </a:r>
            <a:r>
              <a:rPr lang="en-GB" dirty="0">
                <a:solidFill>
                  <a:schemeClr val="tx1"/>
                </a:solidFill>
              </a:rPr>
              <a:t> </a:t>
            </a:r>
            <a:r>
              <a:rPr lang="en-GB" dirty="0" err="1">
                <a:solidFill>
                  <a:schemeClr val="tx1"/>
                </a:solidFill>
              </a:rPr>
              <a:t>forpligtelse</a:t>
            </a:r>
            <a:r>
              <a:rPr lang="en-GB" dirty="0">
                <a:solidFill>
                  <a:schemeClr val="tx1"/>
                </a:solidFill>
              </a:rPr>
              <a:t> der </a:t>
            </a:r>
            <a:r>
              <a:rPr lang="en-GB" dirty="0" err="1">
                <a:solidFill>
                  <a:schemeClr val="tx1"/>
                </a:solidFill>
              </a:rPr>
              <a:t>følger</a:t>
            </a:r>
            <a:r>
              <a:rPr lang="en-GB" dirty="0">
                <a:solidFill>
                  <a:schemeClr val="tx1"/>
                </a:solidFill>
              </a:rPr>
              <a:t> </a:t>
            </a:r>
            <a:r>
              <a:rPr lang="en-GB" dirty="0" err="1">
                <a:solidFill>
                  <a:schemeClr val="tx1"/>
                </a:solidFill>
              </a:rPr>
              <a:t>af</a:t>
            </a:r>
            <a:r>
              <a:rPr lang="en-GB" dirty="0">
                <a:solidFill>
                  <a:schemeClr val="tx1"/>
                </a:solidFill>
              </a:rPr>
              <a:t> </a:t>
            </a:r>
            <a:r>
              <a:rPr lang="en-GB" dirty="0" err="1">
                <a:solidFill>
                  <a:schemeClr val="tx1"/>
                </a:solidFill>
              </a:rPr>
              <a:t>artikel</a:t>
            </a:r>
            <a:r>
              <a:rPr lang="en-GB" dirty="0">
                <a:solidFill>
                  <a:schemeClr val="tx1"/>
                </a:solidFill>
              </a:rPr>
              <a:t> 157, er, </a:t>
            </a:r>
            <a:r>
              <a:rPr lang="en-GB" dirty="0" err="1">
                <a:solidFill>
                  <a:schemeClr val="tx1"/>
                </a:solidFill>
              </a:rPr>
              <a:t>som</a:t>
            </a:r>
            <a:r>
              <a:rPr lang="en-GB" dirty="0">
                <a:solidFill>
                  <a:schemeClr val="tx1"/>
                </a:solidFill>
              </a:rPr>
              <a:t> </a:t>
            </a:r>
            <a:r>
              <a:rPr lang="en-GB" dirty="0" err="1">
                <a:solidFill>
                  <a:schemeClr val="tx1"/>
                </a:solidFill>
              </a:rPr>
              <a:t>anført</a:t>
            </a:r>
            <a:r>
              <a:rPr lang="en-GB" dirty="0">
                <a:solidFill>
                  <a:schemeClr val="tx1"/>
                </a:solidFill>
              </a:rPr>
              <a:t>, </a:t>
            </a:r>
            <a:r>
              <a:rPr lang="en-GB" dirty="0" err="1">
                <a:solidFill>
                  <a:schemeClr val="tx1"/>
                </a:solidFill>
              </a:rPr>
              <a:t>fastslår</a:t>
            </a:r>
            <a:r>
              <a:rPr lang="en-GB" dirty="0">
                <a:solidFill>
                  <a:schemeClr val="tx1"/>
                </a:solidFill>
              </a:rPr>
              <a:t> </a:t>
            </a:r>
            <a:r>
              <a:rPr lang="en-GB" dirty="0" err="1">
                <a:solidFill>
                  <a:schemeClr val="tx1"/>
                </a:solidFill>
              </a:rPr>
              <a:t>en</a:t>
            </a:r>
            <a:r>
              <a:rPr lang="en-GB" dirty="0">
                <a:solidFill>
                  <a:schemeClr val="tx1"/>
                </a:solidFill>
              </a:rPr>
              <a:t> </a:t>
            </a:r>
            <a:r>
              <a:rPr lang="en-GB" dirty="0" err="1">
                <a:solidFill>
                  <a:schemeClr val="tx1"/>
                </a:solidFill>
              </a:rPr>
              <a:t>klar</a:t>
            </a:r>
            <a:r>
              <a:rPr lang="en-GB" dirty="0">
                <a:solidFill>
                  <a:schemeClr val="tx1"/>
                </a:solidFill>
              </a:rPr>
              <a:t> </a:t>
            </a:r>
            <a:r>
              <a:rPr lang="en-GB" dirty="0" err="1">
                <a:solidFill>
                  <a:schemeClr val="tx1"/>
                </a:solidFill>
              </a:rPr>
              <a:t>og</a:t>
            </a:r>
            <a:r>
              <a:rPr lang="en-GB" dirty="0">
                <a:solidFill>
                  <a:schemeClr val="tx1"/>
                </a:solidFill>
              </a:rPr>
              <a:t> </a:t>
            </a:r>
            <a:r>
              <a:rPr lang="en-GB" dirty="0" err="1">
                <a:solidFill>
                  <a:schemeClr val="tx1"/>
                </a:solidFill>
              </a:rPr>
              <a:t>præcis</a:t>
            </a:r>
            <a:r>
              <a:rPr lang="en-GB" dirty="0">
                <a:solidFill>
                  <a:schemeClr val="tx1"/>
                </a:solidFill>
              </a:rPr>
              <a:t> </a:t>
            </a:r>
            <a:r>
              <a:rPr lang="en-GB" dirty="0" err="1">
                <a:solidFill>
                  <a:schemeClr val="tx1"/>
                </a:solidFill>
              </a:rPr>
              <a:t>pligt</a:t>
            </a:r>
            <a:r>
              <a:rPr lang="en-GB" dirty="0">
                <a:solidFill>
                  <a:schemeClr val="tx1"/>
                </a:solidFill>
              </a:rPr>
              <a:t> </a:t>
            </a:r>
            <a:r>
              <a:rPr lang="en-GB" dirty="0" err="1">
                <a:solidFill>
                  <a:schemeClr val="tx1"/>
                </a:solidFill>
              </a:rPr>
              <a:t>til</a:t>
            </a:r>
            <a:r>
              <a:rPr lang="en-GB" dirty="0">
                <a:solidFill>
                  <a:schemeClr val="tx1"/>
                </a:solidFill>
              </a:rPr>
              <a:t> at </a:t>
            </a:r>
            <a:r>
              <a:rPr lang="en-GB" dirty="0" err="1">
                <a:solidFill>
                  <a:schemeClr val="tx1"/>
                </a:solidFill>
              </a:rPr>
              <a:t>opnå</a:t>
            </a:r>
            <a:r>
              <a:rPr lang="en-GB" dirty="0">
                <a:solidFill>
                  <a:schemeClr val="tx1"/>
                </a:solidFill>
              </a:rPr>
              <a:t> et </a:t>
            </a:r>
            <a:r>
              <a:rPr lang="en-GB" dirty="0" err="1">
                <a:solidFill>
                  <a:schemeClr val="tx1"/>
                </a:solidFill>
              </a:rPr>
              <a:t>bestemt</a:t>
            </a:r>
            <a:r>
              <a:rPr lang="en-GB" dirty="0">
                <a:solidFill>
                  <a:schemeClr val="tx1"/>
                </a:solidFill>
              </a:rPr>
              <a:t> </a:t>
            </a:r>
            <a:r>
              <a:rPr lang="en-GB" dirty="0" err="1">
                <a:solidFill>
                  <a:schemeClr val="tx1"/>
                </a:solidFill>
              </a:rPr>
              <a:t>resultat</a:t>
            </a:r>
            <a:r>
              <a:rPr lang="en-GB" dirty="0">
                <a:solidFill>
                  <a:schemeClr val="tx1"/>
                </a:solidFill>
              </a:rPr>
              <a:t> (par 31)</a:t>
            </a:r>
          </a:p>
          <a:p>
            <a:pPr marL="342900" indent="-342900">
              <a:buFont typeface="Arial" panose="020B0604020202020204" pitchFamily="34" charset="0"/>
              <a:buChar char="•"/>
            </a:pPr>
            <a:r>
              <a:rPr lang="en-GB" dirty="0" err="1">
                <a:solidFill>
                  <a:schemeClr val="tx1"/>
                </a:solidFill>
              </a:rPr>
              <a:t>Formålet</a:t>
            </a:r>
            <a:r>
              <a:rPr lang="en-GB" dirty="0">
                <a:solidFill>
                  <a:schemeClr val="tx1"/>
                </a:solidFill>
              </a:rPr>
              <a:t> med TEUF art 157 er at </a:t>
            </a:r>
            <a:r>
              <a:rPr lang="en-GB" dirty="0" err="1">
                <a:solidFill>
                  <a:schemeClr val="tx1"/>
                </a:solidFill>
              </a:rPr>
              <a:t>eliminere</a:t>
            </a:r>
            <a:r>
              <a:rPr lang="en-GB" dirty="0">
                <a:solidFill>
                  <a:schemeClr val="tx1"/>
                </a:solidFill>
              </a:rPr>
              <a:t> al </a:t>
            </a:r>
            <a:r>
              <a:rPr lang="en-GB" dirty="0" err="1">
                <a:solidFill>
                  <a:schemeClr val="tx1"/>
                </a:solidFill>
              </a:rPr>
              <a:t>forskelsbehandling</a:t>
            </a:r>
            <a:r>
              <a:rPr lang="en-GB" dirty="0">
                <a:solidFill>
                  <a:schemeClr val="tx1"/>
                </a:solidFill>
              </a:rPr>
              <a:t> </a:t>
            </a:r>
            <a:r>
              <a:rPr lang="en-GB" dirty="0" err="1">
                <a:solidFill>
                  <a:schemeClr val="tx1"/>
                </a:solidFill>
              </a:rPr>
              <a:t>på</a:t>
            </a:r>
            <a:r>
              <a:rPr lang="en-GB" dirty="0">
                <a:solidFill>
                  <a:schemeClr val="tx1"/>
                </a:solidFill>
              </a:rPr>
              <a:t> </a:t>
            </a:r>
            <a:r>
              <a:rPr lang="en-GB" dirty="0" err="1">
                <a:solidFill>
                  <a:schemeClr val="tx1"/>
                </a:solidFill>
              </a:rPr>
              <a:t>grund</a:t>
            </a:r>
            <a:r>
              <a:rPr lang="en-GB" dirty="0">
                <a:solidFill>
                  <a:schemeClr val="tx1"/>
                </a:solidFill>
              </a:rPr>
              <a:t> </a:t>
            </a:r>
            <a:r>
              <a:rPr lang="en-GB" dirty="0" err="1">
                <a:solidFill>
                  <a:schemeClr val="tx1"/>
                </a:solidFill>
              </a:rPr>
              <a:t>af</a:t>
            </a:r>
            <a:r>
              <a:rPr lang="en-GB" dirty="0">
                <a:solidFill>
                  <a:schemeClr val="tx1"/>
                </a:solidFill>
              </a:rPr>
              <a:t> </a:t>
            </a:r>
            <a:r>
              <a:rPr lang="en-GB" dirty="0" err="1">
                <a:solidFill>
                  <a:schemeClr val="tx1"/>
                </a:solidFill>
              </a:rPr>
              <a:t>køn</a:t>
            </a:r>
            <a:r>
              <a:rPr lang="en-GB" dirty="0">
                <a:solidFill>
                  <a:schemeClr val="tx1"/>
                </a:solidFill>
              </a:rPr>
              <a:t> (</a:t>
            </a:r>
            <a:r>
              <a:rPr lang="en-GB" dirty="0" err="1">
                <a:solidFill>
                  <a:schemeClr val="tx1"/>
                </a:solidFill>
              </a:rPr>
              <a:t>præmis</a:t>
            </a:r>
            <a:r>
              <a:rPr lang="en-GB" dirty="0">
                <a:solidFill>
                  <a:schemeClr val="tx1"/>
                </a:solidFill>
              </a:rPr>
              <a:t> 32)</a:t>
            </a:r>
          </a:p>
          <a:p>
            <a:pPr marL="342900" indent="-342900">
              <a:buFont typeface="Arial" panose="020B0604020202020204" pitchFamily="34" charset="0"/>
              <a:buChar char="•"/>
            </a:pPr>
            <a:r>
              <a:rPr lang="en-GB" dirty="0" err="1">
                <a:solidFill>
                  <a:schemeClr val="tx1"/>
                </a:solidFill>
              </a:rPr>
              <a:t>Princippet</a:t>
            </a:r>
            <a:r>
              <a:rPr lang="en-GB" dirty="0">
                <a:solidFill>
                  <a:schemeClr val="tx1"/>
                </a:solidFill>
              </a:rPr>
              <a:t> </a:t>
            </a:r>
            <a:r>
              <a:rPr lang="en-GB" dirty="0" err="1">
                <a:solidFill>
                  <a:schemeClr val="tx1"/>
                </a:solidFill>
              </a:rPr>
              <a:t>udgør</a:t>
            </a:r>
            <a:r>
              <a:rPr lang="en-GB" dirty="0">
                <a:solidFill>
                  <a:schemeClr val="tx1"/>
                </a:solidFill>
              </a:rPr>
              <a:t> </a:t>
            </a:r>
            <a:r>
              <a:rPr lang="en-GB" dirty="0" err="1">
                <a:solidFill>
                  <a:schemeClr val="tx1"/>
                </a:solidFill>
              </a:rPr>
              <a:t>en</a:t>
            </a:r>
            <a:r>
              <a:rPr lang="en-GB" dirty="0">
                <a:solidFill>
                  <a:schemeClr val="tx1"/>
                </a:solidFill>
              </a:rPr>
              <a:t> del </a:t>
            </a:r>
            <a:r>
              <a:rPr lang="en-GB" dirty="0" err="1">
                <a:solidFill>
                  <a:schemeClr val="tx1"/>
                </a:solidFill>
              </a:rPr>
              <a:t>af</a:t>
            </a:r>
            <a:r>
              <a:rPr lang="en-GB" dirty="0">
                <a:solidFill>
                  <a:schemeClr val="tx1"/>
                </a:solidFill>
              </a:rPr>
              <a:t> den </a:t>
            </a:r>
            <a:r>
              <a:rPr lang="en-GB" dirty="0" err="1">
                <a:solidFill>
                  <a:schemeClr val="tx1"/>
                </a:solidFill>
              </a:rPr>
              <a:t>Europæiske</a:t>
            </a:r>
            <a:r>
              <a:rPr lang="en-GB" dirty="0">
                <a:solidFill>
                  <a:schemeClr val="tx1"/>
                </a:solidFill>
              </a:rPr>
              <a:t> Unions fundament (</a:t>
            </a:r>
            <a:r>
              <a:rPr lang="en-GB" dirty="0" err="1">
                <a:solidFill>
                  <a:schemeClr val="tx1"/>
                </a:solidFill>
              </a:rPr>
              <a:t>præmis</a:t>
            </a:r>
            <a:r>
              <a:rPr lang="en-GB" dirty="0">
                <a:solidFill>
                  <a:schemeClr val="tx1"/>
                </a:solidFill>
              </a:rPr>
              <a:t> 33)</a:t>
            </a:r>
          </a:p>
          <a:p>
            <a:pPr marL="342900" indent="-342900">
              <a:buFont typeface="Arial" panose="020B0604020202020204" pitchFamily="34" charset="0"/>
              <a:buChar char="•"/>
            </a:pPr>
            <a:r>
              <a:rPr lang="en-GB" dirty="0">
                <a:solidFill>
                  <a:schemeClr val="tx1"/>
                </a:solidFill>
              </a:rPr>
              <a:t>TEU art. 3(3)(2): </a:t>
            </a:r>
            <a:r>
              <a:rPr lang="en-GB" dirty="0" err="1">
                <a:solidFill>
                  <a:schemeClr val="tx1"/>
                </a:solidFill>
              </a:rPr>
              <a:t>Unionen</a:t>
            </a:r>
            <a:r>
              <a:rPr lang="en-GB" dirty="0">
                <a:solidFill>
                  <a:schemeClr val="tx1"/>
                </a:solidFill>
              </a:rPr>
              <a:t> </a:t>
            </a:r>
            <a:r>
              <a:rPr lang="en-GB" dirty="0" err="1">
                <a:solidFill>
                  <a:schemeClr val="tx1"/>
                </a:solidFill>
              </a:rPr>
              <a:t>skal</a:t>
            </a:r>
            <a:r>
              <a:rPr lang="en-GB" dirty="0">
                <a:solidFill>
                  <a:schemeClr val="tx1"/>
                </a:solidFill>
              </a:rPr>
              <a:t> </a:t>
            </a:r>
            <a:r>
              <a:rPr lang="en-GB" dirty="0" err="1">
                <a:solidFill>
                  <a:schemeClr val="tx1"/>
                </a:solidFill>
              </a:rPr>
              <a:t>blandt</a:t>
            </a:r>
            <a:r>
              <a:rPr lang="en-GB" dirty="0">
                <a:solidFill>
                  <a:schemeClr val="tx1"/>
                </a:solidFill>
              </a:rPr>
              <a:t> </a:t>
            </a:r>
            <a:r>
              <a:rPr lang="en-GB" dirty="0" err="1">
                <a:solidFill>
                  <a:schemeClr val="tx1"/>
                </a:solidFill>
              </a:rPr>
              <a:t>andet</a:t>
            </a:r>
            <a:r>
              <a:rPr lang="en-GB" dirty="0">
                <a:solidFill>
                  <a:schemeClr val="tx1"/>
                </a:solidFill>
              </a:rPr>
              <a:t> ‘</a:t>
            </a:r>
            <a:r>
              <a:rPr lang="en-GB" dirty="0" err="1">
                <a:solidFill>
                  <a:schemeClr val="tx1"/>
                </a:solidFill>
              </a:rPr>
              <a:t>fremme</a:t>
            </a:r>
            <a:r>
              <a:rPr lang="en-GB" dirty="0">
                <a:solidFill>
                  <a:schemeClr val="tx1"/>
                </a:solidFill>
              </a:rPr>
              <a:t>’ ‘</a:t>
            </a:r>
            <a:r>
              <a:rPr lang="en-GB" dirty="0" err="1">
                <a:solidFill>
                  <a:schemeClr val="tx1"/>
                </a:solidFill>
              </a:rPr>
              <a:t>ligestilling</a:t>
            </a:r>
            <a:r>
              <a:rPr lang="en-GB" dirty="0">
                <a:solidFill>
                  <a:schemeClr val="tx1"/>
                </a:solidFill>
              </a:rPr>
              <a:t> </a:t>
            </a:r>
            <a:r>
              <a:rPr lang="en-GB" dirty="0" err="1">
                <a:solidFill>
                  <a:schemeClr val="tx1"/>
                </a:solidFill>
              </a:rPr>
              <a:t>mellem</a:t>
            </a:r>
            <a:r>
              <a:rPr lang="en-GB" dirty="0">
                <a:solidFill>
                  <a:schemeClr val="tx1"/>
                </a:solidFill>
              </a:rPr>
              <a:t> </a:t>
            </a:r>
            <a:r>
              <a:rPr lang="en-GB" dirty="0" err="1">
                <a:solidFill>
                  <a:schemeClr val="tx1"/>
                </a:solidFill>
              </a:rPr>
              <a:t>mænd</a:t>
            </a:r>
            <a:r>
              <a:rPr lang="en-GB" dirty="0">
                <a:solidFill>
                  <a:schemeClr val="tx1"/>
                </a:solidFill>
              </a:rPr>
              <a:t> </a:t>
            </a:r>
            <a:r>
              <a:rPr lang="en-GB" dirty="0" err="1">
                <a:solidFill>
                  <a:schemeClr val="tx1"/>
                </a:solidFill>
              </a:rPr>
              <a:t>og</a:t>
            </a:r>
            <a:r>
              <a:rPr lang="en-GB" dirty="0">
                <a:solidFill>
                  <a:schemeClr val="tx1"/>
                </a:solidFill>
              </a:rPr>
              <a:t> </a:t>
            </a:r>
            <a:r>
              <a:rPr lang="en-GB" dirty="0" err="1">
                <a:solidFill>
                  <a:schemeClr val="tx1"/>
                </a:solidFill>
              </a:rPr>
              <a:t>kvinder</a:t>
            </a:r>
            <a:r>
              <a:rPr lang="en-GB" dirty="0">
                <a:solidFill>
                  <a:schemeClr val="tx1"/>
                </a:solidFill>
              </a:rPr>
              <a:t>’</a:t>
            </a:r>
          </a:p>
          <a:p>
            <a:pPr marL="342900" indent="-342900">
              <a:buFont typeface="Arial" panose="020B0604020202020204" pitchFamily="34" charset="0"/>
              <a:buChar char="•"/>
            </a:pPr>
            <a:r>
              <a:rPr lang="en-GB" dirty="0">
                <a:solidFill>
                  <a:schemeClr val="tx1"/>
                </a:solidFill>
              </a:rPr>
              <a:t>EU </a:t>
            </a:r>
            <a:r>
              <a:rPr lang="en-GB" dirty="0" err="1">
                <a:solidFill>
                  <a:schemeClr val="tx1"/>
                </a:solidFill>
              </a:rPr>
              <a:t>Charterets</a:t>
            </a:r>
            <a:r>
              <a:rPr lang="en-GB" dirty="0">
                <a:solidFill>
                  <a:schemeClr val="tx1"/>
                </a:solidFill>
              </a:rPr>
              <a:t> </a:t>
            </a:r>
            <a:r>
              <a:rPr lang="en-GB" dirty="0" err="1">
                <a:solidFill>
                  <a:schemeClr val="tx1"/>
                </a:solidFill>
              </a:rPr>
              <a:t>artikel</a:t>
            </a:r>
            <a:r>
              <a:rPr lang="en-GB" dirty="0">
                <a:solidFill>
                  <a:schemeClr val="tx1"/>
                </a:solidFill>
              </a:rPr>
              <a:t> 23: ‘</a:t>
            </a:r>
            <a:r>
              <a:rPr lang="en-GB" b="0" i="0" dirty="0">
                <a:solidFill>
                  <a:schemeClr val="tx1"/>
                </a:solidFill>
                <a:effectLst/>
              </a:rPr>
              <a:t>Der </a:t>
            </a:r>
            <a:r>
              <a:rPr lang="en-GB" b="0" i="0" dirty="0" err="1">
                <a:solidFill>
                  <a:schemeClr val="tx1"/>
                </a:solidFill>
                <a:effectLst/>
              </a:rPr>
              <a:t>skal</a:t>
            </a:r>
            <a:r>
              <a:rPr lang="en-GB" b="0" i="0" dirty="0">
                <a:solidFill>
                  <a:schemeClr val="tx1"/>
                </a:solidFill>
                <a:effectLst/>
              </a:rPr>
              <a:t> </a:t>
            </a:r>
            <a:r>
              <a:rPr lang="en-GB" b="0" i="0" dirty="0" err="1">
                <a:solidFill>
                  <a:schemeClr val="tx1"/>
                </a:solidFill>
                <a:effectLst/>
              </a:rPr>
              <a:t>sikres</a:t>
            </a:r>
            <a:r>
              <a:rPr lang="en-GB" b="0" i="0" dirty="0">
                <a:solidFill>
                  <a:schemeClr val="tx1"/>
                </a:solidFill>
                <a:effectLst/>
              </a:rPr>
              <a:t> </a:t>
            </a:r>
            <a:r>
              <a:rPr lang="en-GB" b="0" i="0" dirty="0" err="1">
                <a:solidFill>
                  <a:schemeClr val="tx1"/>
                </a:solidFill>
                <a:effectLst/>
              </a:rPr>
              <a:t>ligestilling</a:t>
            </a:r>
            <a:r>
              <a:rPr lang="en-GB" b="0" i="0" dirty="0">
                <a:solidFill>
                  <a:schemeClr val="tx1"/>
                </a:solidFill>
                <a:effectLst/>
              </a:rPr>
              <a:t> </a:t>
            </a:r>
            <a:r>
              <a:rPr lang="en-GB" b="0" i="0" dirty="0" err="1">
                <a:solidFill>
                  <a:schemeClr val="tx1"/>
                </a:solidFill>
                <a:effectLst/>
              </a:rPr>
              <a:t>mellem</a:t>
            </a:r>
            <a:r>
              <a:rPr lang="en-GB" b="0" i="0" dirty="0">
                <a:solidFill>
                  <a:schemeClr val="tx1"/>
                </a:solidFill>
                <a:effectLst/>
              </a:rPr>
              <a:t> </a:t>
            </a:r>
            <a:r>
              <a:rPr lang="en-GB" b="0" i="0" dirty="0" err="1">
                <a:solidFill>
                  <a:schemeClr val="tx1"/>
                </a:solidFill>
                <a:effectLst/>
              </a:rPr>
              <a:t>kvinder</a:t>
            </a:r>
            <a:r>
              <a:rPr lang="en-GB" b="0" i="0" dirty="0">
                <a:solidFill>
                  <a:schemeClr val="tx1"/>
                </a:solidFill>
                <a:effectLst/>
              </a:rPr>
              <a:t> </a:t>
            </a:r>
            <a:r>
              <a:rPr lang="en-GB" b="0" i="0" dirty="0" err="1">
                <a:solidFill>
                  <a:schemeClr val="tx1"/>
                </a:solidFill>
                <a:effectLst/>
              </a:rPr>
              <a:t>og</a:t>
            </a:r>
            <a:r>
              <a:rPr lang="en-GB" b="0" i="0" dirty="0">
                <a:solidFill>
                  <a:schemeClr val="tx1"/>
                </a:solidFill>
                <a:effectLst/>
              </a:rPr>
              <a:t> </a:t>
            </a:r>
            <a:r>
              <a:rPr lang="en-GB" b="0" i="0" dirty="0" err="1">
                <a:solidFill>
                  <a:schemeClr val="tx1"/>
                </a:solidFill>
                <a:effectLst/>
              </a:rPr>
              <a:t>mænd</a:t>
            </a:r>
            <a:r>
              <a:rPr lang="en-GB" b="0" i="0" dirty="0">
                <a:solidFill>
                  <a:schemeClr val="tx1"/>
                </a:solidFill>
                <a:effectLst/>
              </a:rPr>
              <a:t> </a:t>
            </a:r>
            <a:r>
              <a:rPr lang="en-GB" b="0" i="0" dirty="0" err="1">
                <a:solidFill>
                  <a:schemeClr val="tx1"/>
                </a:solidFill>
                <a:effectLst/>
              </a:rPr>
              <a:t>på</a:t>
            </a:r>
            <a:r>
              <a:rPr lang="en-GB" b="0" i="0" dirty="0">
                <a:solidFill>
                  <a:schemeClr val="tx1"/>
                </a:solidFill>
                <a:effectLst/>
              </a:rPr>
              <a:t> alle </a:t>
            </a:r>
            <a:r>
              <a:rPr lang="en-GB" b="0" i="0" dirty="0" err="1">
                <a:solidFill>
                  <a:schemeClr val="tx1"/>
                </a:solidFill>
                <a:effectLst/>
              </a:rPr>
              <a:t>områder</a:t>
            </a:r>
            <a:r>
              <a:rPr lang="en-GB" b="0" i="0" dirty="0">
                <a:solidFill>
                  <a:schemeClr val="tx1"/>
                </a:solidFill>
                <a:effectLst/>
              </a:rPr>
              <a:t>, </a:t>
            </a:r>
            <a:r>
              <a:rPr lang="en-GB" b="0" i="0" dirty="0" err="1">
                <a:solidFill>
                  <a:schemeClr val="tx1"/>
                </a:solidFill>
                <a:effectLst/>
              </a:rPr>
              <a:t>herunder</a:t>
            </a:r>
            <a:r>
              <a:rPr lang="en-GB" b="0" i="0" dirty="0">
                <a:solidFill>
                  <a:schemeClr val="tx1"/>
                </a:solidFill>
                <a:effectLst/>
              </a:rPr>
              <a:t> </a:t>
            </a:r>
            <a:r>
              <a:rPr lang="en-GB" b="0" i="0" dirty="0" err="1">
                <a:solidFill>
                  <a:schemeClr val="tx1"/>
                </a:solidFill>
                <a:effectLst/>
              </a:rPr>
              <a:t>i</a:t>
            </a:r>
            <a:r>
              <a:rPr lang="en-GB" b="0" i="0" dirty="0">
                <a:solidFill>
                  <a:schemeClr val="tx1"/>
                </a:solidFill>
                <a:effectLst/>
              </a:rPr>
              <a:t> </a:t>
            </a:r>
            <a:r>
              <a:rPr lang="en-GB" b="0" i="0" dirty="0" err="1">
                <a:solidFill>
                  <a:schemeClr val="tx1"/>
                </a:solidFill>
                <a:effectLst/>
              </a:rPr>
              <a:t>forbindelse</a:t>
            </a:r>
            <a:r>
              <a:rPr lang="en-GB" b="0" i="0" dirty="0">
                <a:solidFill>
                  <a:schemeClr val="tx1"/>
                </a:solidFill>
                <a:effectLst/>
              </a:rPr>
              <a:t> med </a:t>
            </a:r>
            <a:r>
              <a:rPr lang="en-GB" b="0" i="0" dirty="0" err="1">
                <a:solidFill>
                  <a:schemeClr val="tx1"/>
                </a:solidFill>
                <a:effectLst/>
              </a:rPr>
              <a:t>beskæftigelse</a:t>
            </a:r>
            <a:r>
              <a:rPr lang="en-GB" b="0" i="0" dirty="0">
                <a:solidFill>
                  <a:schemeClr val="tx1"/>
                </a:solidFill>
                <a:effectLst/>
              </a:rPr>
              <a:t>, </a:t>
            </a:r>
            <a:r>
              <a:rPr lang="en-GB" b="0" i="0" dirty="0" err="1">
                <a:solidFill>
                  <a:schemeClr val="tx1"/>
                </a:solidFill>
                <a:effectLst/>
              </a:rPr>
              <a:t>arbejde</a:t>
            </a:r>
            <a:r>
              <a:rPr lang="en-GB" b="0" i="0" dirty="0">
                <a:solidFill>
                  <a:schemeClr val="tx1"/>
                </a:solidFill>
                <a:effectLst/>
              </a:rPr>
              <a:t> </a:t>
            </a:r>
            <a:r>
              <a:rPr lang="en-GB" b="0" i="0" dirty="0" err="1">
                <a:solidFill>
                  <a:schemeClr val="tx1"/>
                </a:solidFill>
                <a:effectLst/>
              </a:rPr>
              <a:t>og</a:t>
            </a:r>
            <a:r>
              <a:rPr lang="en-GB" b="0" i="0" dirty="0">
                <a:solidFill>
                  <a:schemeClr val="tx1"/>
                </a:solidFill>
                <a:effectLst/>
              </a:rPr>
              <a:t> </a:t>
            </a:r>
            <a:r>
              <a:rPr lang="en-GB" b="0" i="0" dirty="0" err="1">
                <a:solidFill>
                  <a:schemeClr val="tx1"/>
                </a:solidFill>
                <a:effectLst/>
              </a:rPr>
              <a:t>løn</a:t>
            </a:r>
            <a:r>
              <a:rPr lang="en-GB" b="0" i="0" dirty="0">
                <a:solidFill>
                  <a:schemeClr val="tx1"/>
                </a:solidFill>
                <a:effectLst/>
              </a:rPr>
              <a:t>’</a:t>
            </a:r>
            <a:r>
              <a:rPr lang="en-GB" dirty="0">
                <a:solidFill>
                  <a:schemeClr val="tx1"/>
                </a:solidFill>
              </a:rPr>
              <a:t> (</a:t>
            </a:r>
            <a:r>
              <a:rPr lang="en-GB" dirty="0" err="1">
                <a:solidFill>
                  <a:schemeClr val="tx1"/>
                </a:solidFill>
              </a:rPr>
              <a:t>præmis</a:t>
            </a:r>
            <a:r>
              <a:rPr lang="en-GB" dirty="0">
                <a:solidFill>
                  <a:schemeClr val="tx1"/>
                </a:solidFill>
              </a:rPr>
              <a:t> 34)</a:t>
            </a:r>
          </a:p>
          <a:p>
            <a:pPr marL="342900" indent="-342900">
              <a:buFont typeface="Arial" panose="020B0604020202020204" pitchFamily="34" charset="0"/>
              <a:buChar char="•"/>
            </a:pPr>
            <a:r>
              <a:rPr lang="en-GB" dirty="0">
                <a:solidFill>
                  <a:schemeClr val="tx1"/>
                </a:solidFill>
              </a:rPr>
              <a:t>En </a:t>
            </a:r>
            <a:r>
              <a:rPr lang="en-GB" dirty="0" err="1">
                <a:solidFill>
                  <a:schemeClr val="tx1"/>
                </a:solidFill>
              </a:rPr>
              <a:t>skelnen</a:t>
            </a:r>
            <a:r>
              <a:rPr lang="en-GB" dirty="0">
                <a:solidFill>
                  <a:schemeClr val="tx1"/>
                </a:solidFill>
              </a:rPr>
              <a:t> </a:t>
            </a:r>
            <a:r>
              <a:rPr lang="en-GB" dirty="0" err="1">
                <a:solidFill>
                  <a:schemeClr val="tx1"/>
                </a:solidFill>
              </a:rPr>
              <a:t>mellem</a:t>
            </a:r>
            <a:r>
              <a:rPr lang="en-GB" dirty="0">
                <a:solidFill>
                  <a:schemeClr val="tx1"/>
                </a:solidFill>
              </a:rPr>
              <a:t> den </a:t>
            </a:r>
            <a:r>
              <a:rPr lang="en-GB" dirty="0" err="1">
                <a:solidFill>
                  <a:schemeClr val="tx1"/>
                </a:solidFill>
              </a:rPr>
              <a:t>direkte</a:t>
            </a:r>
            <a:r>
              <a:rPr lang="en-GB" dirty="0">
                <a:solidFill>
                  <a:schemeClr val="tx1"/>
                </a:solidFill>
              </a:rPr>
              <a:t> </a:t>
            </a:r>
            <a:r>
              <a:rPr lang="en-GB" dirty="0" err="1">
                <a:solidFill>
                  <a:schemeClr val="tx1"/>
                </a:solidFill>
              </a:rPr>
              <a:t>effekt</a:t>
            </a:r>
            <a:r>
              <a:rPr lang="en-GB" dirty="0">
                <a:solidFill>
                  <a:schemeClr val="tx1"/>
                </a:solidFill>
              </a:rPr>
              <a:t> </a:t>
            </a:r>
            <a:r>
              <a:rPr lang="en-GB" dirty="0" err="1">
                <a:solidFill>
                  <a:schemeClr val="tx1"/>
                </a:solidFill>
              </a:rPr>
              <a:t>af</a:t>
            </a:r>
            <a:r>
              <a:rPr lang="en-GB" dirty="0">
                <a:solidFill>
                  <a:schemeClr val="tx1"/>
                </a:solidFill>
              </a:rPr>
              <a:t> </a:t>
            </a:r>
            <a:r>
              <a:rPr lang="en-GB" dirty="0" err="1">
                <a:solidFill>
                  <a:schemeClr val="tx1"/>
                </a:solidFill>
              </a:rPr>
              <a:t>lige</a:t>
            </a:r>
            <a:r>
              <a:rPr lang="en-GB" dirty="0">
                <a:solidFill>
                  <a:schemeClr val="tx1"/>
                </a:solidFill>
              </a:rPr>
              <a:t> </a:t>
            </a:r>
            <a:r>
              <a:rPr lang="en-GB" dirty="0" err="1">
                <a:solidFill>
                  <a:schemeClr val="tx1"/>
                </a:solidFill>
              </a:rPr>
              <a:t>løn</a:t>
            </a:r>
            <a:r>
              <a:rPr lang="en-GB" dirty="0">
                <a:solidFill>
                  <a:schemeClr val="tx1"/>
                </a:solidFill>
              </a:rPr>
              <a:t> for </a:t>
            </a:r>
            <a:r>
              <a:rPr lang="en-GB" dirty="0" err="1">
                <a:solidFill>
                  <a:schemeClr val="tx1"/>
                </a:solidFill>
              </a:rPr>
              <a:t>samme</a:t>
            </a:r>
            <a:r>
              <a:rPr lang="en-GB" dirty="0">
                <a:solidFill>
                  <a:schemeClr val="tx1"/>
                </a:solidFill>
              </a:rPr>
              <a:t> </a:t>
            </a:r>
            <a:r>
              <a:rPr lang="en-GB" dirty="0" err="1">
                <a:solidFill>
                  <a:schemeClr val="tx1"/>
                </a:solidFill>
              </a:rPr>
              <a:t>arbejde</a:t>
            </a:r>
            <a:r>
              <a:rPr lang="en-GB" dirty="0">
                <a:solidFill>
                  <a:schemeClr val="tx1"/>
                </a:solidFill>
              </a:rPr>
              <a:t> </a:t>
            </a:r>
            <a:r>
              <a:rPr lang="en-GB" dirty="0" err="1">
                <a:solidFill>
                  <a:schemeClr val="tx1"/>
                </a:solidFill>
              </a:rPr>
              <a:t>og</a:t>
            </a:r>
            <a:r>
              <a:rPr lang="en-GB" dirty="0">
                <a:solidFill>
                  <a:schemeClr val="tx1"/>
                </a:solidFill>
              </a:rPr>
              <a:t> </a:t>
            </a:r>
            <a:r>
              <a:rPr lang="en-GB" dirty="0" err="1">
                <a:solidFill>
                  <a:schemeClr val="tx1"/>
                </a:solidFill>
              </a:rPr>
              <a:t>lige</a:t>
            </a:r>
            <a:r>
              <a:rPr lang="en-GB" dirty="0">
                <a:solidFill>
                  <a:schemeClr val="tx1"/>
                </a:solidFill>
              </a:rPr>
              <a:t> </a:t>
            </a:r>
            <a:r>
              <a:rPr lang="en-GB" dirty="0" err="1">
                <a:solidFill>
                  <a:schemeClr val="tx1"/>
                </a:solidFill>
              </a:rPr>
              <a:t>løn</a:t>
            </a:r>
            <a:r>
              <a:rPr lang="en-GB" dirty="0">
                <a:solidFill>
                  <a:schemeClr val="tx1"/>
                </a:solidFill>
              </a:rPr>
              <a:t> for </a:t>
            </a:r>
            <a:r>
              <a:rPr lang="en-GB" dirty="0" err="1">
                <a:solidFill>
                  <a:schemeClr val="tx1"/>
                </a:solidFill>
              </a:rPr>
              <a:t>arbejde</a:t>
            </a:r>
            <a:r>
              <a:rPr lang="en-GB" dirty="0">
                <a:solidFill>
                  <a:schemeClr val="tx1"/>
                </a:solidFill>
              </a:rPr>
              <a:t> </a:t>
            </a:r>
            <a:r>
              <a:rPr lang="en-GB" dirty="0" err="1">
                <a:solidFill>
                  <a:schemeClr val="tx1"/>
                </a:solidFill>
              </a:rPr>
              <a:t>af</a:t>
            </a:r>
            <a:r>
              <a:rPr lang="en-GB" dirty="0">
                <a:solidFill>
                  <a:schemeClr val="tx1"/>
                </a:solidFill>
              </a:rPr>
              <a:t> </a:t>
            </a:r>
            <a:r>
              <a:rPr lang="en-GB" dirty="0" err="1">
                <a:solidFill>
                  <a:schemeClr val="tx1"/>
                </a:solidFill>
              </a:rPr>
              <a:t>samme</a:t>
            </a:r>
            <a:r>
              <a:rPr lang="en-GB" dirty="0">
                <a:solidFill>
                  <a:schemeClr val="tx1"/>
                </a:solidFill>
              </a:rPr>
              <a:t> </a:t>
            </a:r>
            <a:r>
              <a:rPr lang="en-GB" dirty="0" err="1">
                <a:solidFill>
                  <a:schemeClr val="tx1"/>
                </a:solidFill>
              </a:rPr>
              <a:t>værdi</a:t>
            </a:r>
            <a:r>
              <a:rPr lang="en-GB" dirty="0">
                <a:solidFill>
                  <a:schemeClr val="tx1"/>
                </a:solidFill>
              </a:rPr>
              <a:t> </a:t>
            </a:r>
            <a:r>
              <a:rPr lang="en-GB" dirty="0" err="1">
                <a:solidFill>
                  <a:schemeClr val="tx1"/>
                </a:solidFill>
              </a:rPr>
              <a:t>kan</a:t>
            </a:r>
            <a:r>
              <a:rPr lang="en-GB" dirty="0">
                <a:solidFill>
                  <a:schemeClr val="tx1"/>
                </a:solidFill>
              </a:rPr>
              <a:t> </a:t>
            </a:r>
            <a:r>
              <a:rPr lang="en-GB" dirty="0" err="1">
                <a:solidFill>
                  <a:schemeClr val="tx1"/>
                </a:solidFill>
              </a:rPr>
              <a:t>kompromittere</a:t>
            </a:r>
            <a:r>
              <a:rPr lang="en-GB" dirty="0">
                <a:solidFill>
                  <a:schemeClr val="tx1"/>
                </a:solidFill>
              </a:rPr>
              <a:t> </a:t>
            </a:r>
            <a:r>
              <a:rPr lang="en-GB" dirty="0" err="1">
                <a:solidFill>
                  <a:schemeClr val="tx1"/>
                </a:solidFill>
              </a:rPr>
              <a:t>effektiviteten</a:t>
            </a:r>
            <a:r>
              <a:rPr lang="en-GB" dirty="0">
                <a:solidFill>
                  <a:schemeClr val="tx1"/>
                </a:solidFill>
              </a:rPr>
              <a:t> </a:t>
            </a:r>
            <a:r>
              <a:rPr lang="en-GB" dirty="0" err="1">
                <a:solidFill>
                  <a:schemeClr val="tx1"/>
                </a:solidFill>
              </a:rPr>
              <a:t>af</a:t>
            </a:r>
            <a:r>
              <a:rPr lang="en-GB" dirty="0">
                <a:solidFill>
                  <a:schemeClr val="tx1"/>
                </a:solidFill>
              </a:rPr>
              <a:t> </a:t>
            </a:r>
            <a:r>
              <a:rPr lang="en-GB" dirty="0" err="1">
                <a:solidFill>
                  <a:schemeClr val="tx1"/>
                </a:solidFill>
              </a:rPr>
              <a:t>bestemmelsen</a:t>
            </a:r>
            <a:r>
              <a:rPr lang="en-GB" dirty="0">
                <a:solidFill>
                  <a:schemeClr val="tx1"/>
                </a:solidFill>
              </a:rPr>
              <a:t> </a:t>
            </a:r>
            <a:r>
              <a:rPr lang="en-GB" dirty="0" err="1">
                <a:solidFill>
                  <a:schemeClr val="tx1"/>
                </a:solidFill>
              </a:rPr>
              <a:t>og</a:t>
            </a:r>
            <a:r>
              <a:rPr lang="en-GB" dirty="0">
                <a:solidFill>
                  <a:schemeClr val="tx1"/>
                </a:solidFill>
              </a:rPr>
              <a:t> det </a:t>
            </a:r>
            <a:r>
              <a:rPr lang="en-GB" dirty="0" err="1">
                <a:solidFill>
                  <a:schemeClr val="tx1"/>
                </a:solidFill>
              </a:rPr>
              <a:t>formål</a:t>
            </a:r>
            <a:r>
              <a:rPr lang="en-GB" dirty="0">
                <a:solidFill>
                  <a:schemeClr val="tx1"/>
                </a:solidFill>
              </a:rPr>
              <a:t>, </a:t>
            </a:r>
            <a:r>
              <a:rPr lang="en-GB" dirty="0" err="1">
                <a:solidFill>
                  <a:schemeClr val="tx1"/>
                </a:solidFill>
              </a:rPr>
              <a:t>bestemmelsen</a:t>
            </a:r>
            <a:r>
              <a:rPr lang="en-GB" dirty="0">
                <a:solidFill>
                  <a:schemeClr val="tx1"/>
                </a:solidFill>
              </a:rPr>
              <a:t> </a:t>
            </a:r>
            <a:r>
              <a:rPr lang="en-GB" dirty="0" err="1">
                <a:solidFill>
                  <a:schemeClr val="tx1"/>
                </a:solidFill>
              </a:rPr>
              <a:t>forfølger</a:t>
            </a:r>
            <a:r>
              <a:rPr lang="en-GB" dirty="0">
                <a:solidFill>
                  <a:schemeClr val="tx1"/>
                </a:solidFill>
              </a:rPr>
              <a:t> (</a:t>
            </a:r>
            <a:r>
              <a:rPr lang="en-GB" dirty="0" err="1">
                <a:solidFill>
                  <a:schemeClr val="tx1"/>
                </a:solidFill>
              </a:rPr>
              <a:t>præmis</a:t>
            </a:r>
            <a:r>
              <a:rPr lang="en-GB" dirty="0">
                <a:solidFill>
                  <a:schemeClr val="tx1"/>
                </a:solidFill>
              </a:rPr>
              <a:t> 35)</a:t>
            </a:r>
            <a:endParaRPr lang="en-DK" dirty="0">
              <a:solidFill>
                <a:schemeClr val="tx1"/>
              </a:solidFill>
            </a:endParaRPr>
          </a:p>
        </p:txBody>
      </p:sp>
      <p:sp>
        <p:nvSpPr>
          <p:cNvPr id="4" name="Left Arrow 3">
            <a:extLst>
              <a:ext uri="{FF2B5EF4-FFF2-40B4-BE49-F238E27FC236}">
                <a16:creationId xmlns:a16="http://schemas.microsoft.com/office/drawing/2014/main" id="{6C0EB729-9A76-A6AA-A854-A182CCB6FF5F}"/>
              </a:ext>
            </a:extLst>
          </p:cNvPr>
          <p:cNvSpPr/>
          <p:nvPr/>
        </p:nvSpPr>
        <p:spPr bwMode="auto">
          <a:xfrm rot="1018008">
            <a:off x="5169386" y="4473676"/>
            <a:ext cx="3456384" cy="764800"/>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Sikre lighed i resultatet</a:t>
            </a:r>
          </a:p>
        </p:txBody>
      </p:sp>
      <p:sp>
        <p:nvSpPr>
          <p:cNvPr id="5" name="Left Arrow 4">
            <a:extLst>
              <a:ext uri="{FF2B5EF4-FFF2-40B4-BE49-F238E27FC236}">
                <a16:creationId xmlns:a16="http://schemas.microsoft.com/office/drawing/2014/main" id="{278B56D4-E15B-2824-2DC4-3D2F6B79A768}"/>
              </a:ext>
            </a:extLst>
          </p:cNvPr>
          <p:cNvSpPr/>
          <p:nvPr/>
        </p:nvSpPr>
        <p:spPr bwMode="auto">
          <a:xfrm rot="887106">
            <a:off x="5911268" y="3721509"/>
            <a:ext cx="3985187" cy="82392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lang="en-DK" sz="1600" dirty="0">
                <a:solidFill>
                  <a:schemeClr val="bg1"/>
                </a:solidFill>
                <a:latin typeface="AU Passata" pitchFamily="34" charset="0"/>
              </a:rPr>
              <a:t>Forpligtelsen er klar og præcis</a:t>
            </a:r>
            <a:endParaRPr kumimoji="0" lang="en-DK" sz="1600" b="0" i="0" u="none" strike="noStrike" cap="none" normalizeH="0" baseline="0" dirty="0">
              <a:ln>
                <a:noFill/>
              </a:ln>
              <a:solidFill>
                <a:schemeClr val="bg1"/>
              </a:solidFill>
              <a:effectLst/>
              <a:latin typeface="AU Passata" pitchFamily="34" charset="0"/>
            </a:endParaRPr>
          </a:p>
        </p:txBody>
      </p:sp>
      <p:sp>
        <p:nvSpPr>
          <p:cNvPr id="7" name="Left Arrow 6">
            <a:extLst>
              <a:ext uri="{FF2B5EF4-FFF2-40B4-BE49-F238E27FC236}">
                <a16:creationId xmlns:a16="http://schemas.microsoft.com/office/drawing/2014/main" id="{ED09B347-B1C9-3DB9-6272-75C3F52960B0}"/>
              </a:ext>
            </a:extLst>
          </p:cNvPr>
          <p:cNvSpPr/>
          <p:nvPr/>
        </p:nvSpPr>
        <p:spPr bwMode="auto">
          <a:xfrm rot="887106">
            <a:off x="6908839" y="3291755"/>
            <a:ext cx="5279409" cy="773237"/>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lang="en-DK" sz="1600" dirty="0">
                <a:solidFill>
                  <a:schemeClr val="bg1"/>
                </a:solidFill>
                <a:latin typeface="AU Passata" pitchFamily="34" charset="0"/>
              </a:rPr>
              <a:t>Sag-til-sag vurdering ud fra de konkrete omstændigheder</a:t>
            </a:r>
            <a:endParaRPr kumimoji="0" lang="en-DK" sz="1600" b="0" i="0" u="none" strike="noStrike" cap="none" normalizeH="0" baseline="0" dirty="0">
              <a:ln>
                <a:noFill/>
              </a:ln>
              <a:solidFill>
                <a:schemeClr val="bg1"/>
              </a:solidFill>
              <a:effectLst/>
              <a:latin typeface="AU Passata" pitchFamily="34" charset="0"/>
            </a:endParaRPr>
          </a:p>
        </p:txBody>
      </p:sp>
    </p:spTree>
    <p:extLst>
      <p:ext uri="{BB962C8B-B14F-4D97-AF65-F5344CB8AC3E}">
        <p14:creationId xmlns:p14="http://schemas.microsoft.com/office/powerpoint/2010/main" val="79638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C6E34-FE3E-302D-27EF-A27308AE547A}"/>
              </a:ext>
            </a:extLst>
          </p:cNvPr>
          <p:cNvSpPr>
            <a:spLocks noGrp="1"/>
          </p:cNvSpPr>
          <p:nvPr>
            <p:ph type="title"/>
          </p:nvPr>
        </p:nvSpPr>
        <p:spPr/>
        <p:txBody>
          <a:bodyPr/>
          <a:lstStyle/>
          <a:p>
            <a:r>
              <a:rPr lang="en-DK" dirty="0"/>
              <a:t>Er lønnen lige ? </a:t>
            </a:r>
          </a:p>
        </p:txBody>
      </p:sp>
      <p:pic>
        <p:nvPicPr>
          <p:cNvPr id="9" name="Content Placeholder 8" descr="A diagram of a person's face&#10;&#10;AI-generated content may be incorrect.">
            <a:extLst>
              <a:ext uri="{FF2B5EF4-FFF2-40B4-BE49-F238E27FC236}">
                <a16:creationId xmlns:a16="http://schemas.microsoft.com/office/drawing/2014/main" id="{AD27EBCA-741A-9F8D-2E2E-1876B09A7A7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FABD29F1-89EF-113D-8232-7B0B7C5326C8}"/>
              </a:ext>
            </a:extLst>
          </p:cNvPr>
          <p:cNvSpPr>
            <a:spLocks noGrp="1"/>
          </p:cNvSpPr>
          <p:nvPr>
            <p:ph type="sldNum" sz="quarter" idx="12"/>
          </p:nvPr>
        </p:nvSpPr>
        <p:spPr/>
        <p:txBody>
          <a:bodyPr/>
          <a:lstStyle/>
          <a:p>
            <a:pPr>
              <a:defRPr/>
            </a:pPr>
            <a:fld id="{E90C1E0A-682D-40DC-B1EA-26C007FDC330}" type="slidenum">
              <a:rPr lang="da-DK" smtClean="0"/>
              <a:pPr>
                <a:defRPr/>
              </a:pPr>
              <a:t>11</a:t>
            </a:fld>
            <a:endParaRPr lang="da-DK" dirty="0"/>
          </a:p>
        </p:txBody>
      </p:sp>
      <p:sp>
        <p:nvSpPr>
          <p:cNvPr id="5" name="Date Placeholder 4">
            <a:extLst>
              <a:ext uri="{FF2B5EF4-FFF2-40B4-BE49-F238E27FC236}">
                <a16:creationId xmlns:a16="http://schemas.microsoft.com/office/drawing/2014/main" id="{7594C6B1-2529-B4D5-05EB-7AF05E2AE220}"/>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B40A497B-1C54-72A2-F502-E9227721F3EE}"/>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CDE3086F-8C61-B7E0-13D4-7F7065C2F9EE}"/>
              </a:ext>
            </a:extLst>
          </p:cNvPr>
          <p:cNvCxnSpPr/>
          <p:nvPr/>
        </p:nvCxnSpPr>
        <p:spPr>
          <a:xfrm flipH="1">
            <a:off x="2527300" y="1943100"/>
            <a:ext cx="1028700" cy="127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6100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0CB08-1051-CC9C-9491-5AA4DDB0CAD3}"/>
              </a:ext>
            </a:extLst>
          </p:cNvPr>
          <p:cNvSpPr>
            <a:spLocks noGrp="1"/>
          </p:cNvSpPr>
          <p:nvPr>
            <p:ph type="title"/>
          </p:nvPr>
        </p:nvSpPr>
        <p:spPr/>
        <p:txBody>
          <a:bodyPr/>
          <a:lstStyle/>
          <a:p>
            <a:r>
              <a:rPr lang="en-DK" dirty="0"/>
              <a:t>‘LØN’</a:t>
            </a:r>
          </a:p>
        </p:txBody>
      </p:sp>
      <p:sp>
        <p:nvSpPr>
          <p:cNvPr id="3" name="Content Placeholder 2">
            <a:extLst>
              <a:ext uri="{FF2B5EF4-FFF2-40B4-BE49-F238E27FC236}">
                <a16:creationId xmlns:a16="http://schemas.microsoft.com/office/drawing/2014/main" id="{217A257D-74BB-0C01-03E6-CBD327B2FFC3}"/>
              </a:ext>
            </a:extLst>
          </p:cNvPr>
          <p:cNvSpPr>
            <a:spLocks noGrp="1"/>
          </p:cNvSpPr>
          <p:nvPr>
            <p:ph idx="1"/>
          </p:nvPr>
        </p:nvSpPr>
        <p:spPr>
          <a:xfrm>
            <a:off x="986095" y="1960078"/>
            <a:ext cx="10222987" cy="4395001"/>
          </a:xfrm>
        </p:spPr>
        <p:txBody>
          <a:bodyPr>
            <a:normAutofit/>
          </a:bodyPr>
          <a:lstStyle/>
          <a:p>
            <a:r>
              <a:rPr lang="en-DK" b="1" dirty="0"/>
              <a:t>Løn omfatter enhver fordel/erkendtlighed </a:t>
            </a:r>
            <a:r>
              <a:rPr lang="en-DK" dirty="0"/>
              <a:t>– økonomisk eller andet - der hidrører fra ansættelsen: </a:t>
            </a:r>
            <a:r>
              <a:rPr lang="en-DK" b="1" dirty="0"/>
              <a:t>Et bredt begreb !</a:t>
            </a:r>
          </a:p>
          <a:p>
            <a:endParaRPr lang="en-DK" b="1" dirty="0"/>
          </a:p>
          <a:p>
            <a:r>
              <a:rPr lang="en-DK" b="1" dirty="0"/>
              <a:t>TFEU artikel 157, stk. 2: </a:t>
            </a:r>
          </a:p>
          <a:p>
            <a:pPr>
              <a:buNone/>
            </a:pPr>
            <a:r>
              <a:rPr lang="en-GB" dirty="0"/>
              <a:t>2. Ved </a:t>
            </a:r>
            <a:r>
              <a:rPr lang="en-GB" dirty="0" err="1"/>
              <a:t>løn</a:t>
            </a:r>
            <a:r>
              <a:rPr lang="en-GB" dirty="0"/>
              <a:t> </a:t>
            </a:r>
            <a:r>
              <a:rPr lang="en-GB" dirty="0" err="1"/>
              <a:t>forstås</a:t>
            </a:r>
            <a:r>
              <a:rPr lang="en-GB" dirty="0"/>
              <a:t> </a:t>
            </a:r>
            <a:r>
              <a:rPr lang="en-GB" dirty="0" err="1"/>
              <a:t>i</a:t>
            </a:r>
            <a:r>
              <a:rPr lang="en-GB" dirty="0"/>
              <a:t> </a:t>
            </a:r>
            <a:r>
              <a:rPr lang="en-GB" dirty="0" err="1"/>
              <a:t>denne</a:t>
            </a:r>
            <a:r>
              <a:rPr lang="en-GB" dirty="0"/>
              <a:t> </a:t>
            </a:r>
            <a:r>
              <a:rPr lang="en-GB" dirty="0" err="1"/>
              <a:t>artikel</a:t>
            </a:r>
            <a:r>
              <a:rPr lang="en-GB" dirty="0"/>
              <a:t> den </a:t>
            </a:r>
            <a:r>
              <a:rPr lang="en-GB" dirty="0" err="1"/>
              <a:t>almindelige</a:t>
            </a:r>
            <a:r>
              <a:rPr lang="en-GB" dirty="0"/>
              <a:t> </a:t>
            </a:r>
            <a:r>
              <a:rPr lang="en-GB" dirty="0" err="1"/>
              <a:t>grund</a:t>
            </a:r>
            <a:r>
              <a:rPr lang="en-GB" dirty="0"/>
              <a:t>- </a:t>
            </a:r>
            <a:r>
              <a:rPr lang="en-GB" dirty="0" err="1"/>
              <a:t>eller</a:t>
            </a:r>
            <a:r>
              <a:rPr lang="en-GB" dirty="0"/>
              <a:t> </a:t>
            </a:r>
            <a:r>
              <a:rPr lang="en-GB" dirty="0" err="1"/>
              <a:t>minimumsløn</a:t>
            </a:r>
            <a:r>
              <a:rPr lang="en-GB" dirty="0"/>
              <a:t> </a:t>
            </a:r>
            <a:r>
              <a:rPr lang="en-GB" b="1" dirty="0" err="1"/>
              <a:t>og</a:t>
            </a:r>
            <a:r>
              <a:rPr lang="en-GB" b="1" dirty="0"/>
              <a:t> alle </a:t>
            </a:r>
            <a:r>
              <a:rPr lang="en-GB" b="1" dirty="0" err="1"/>
              <a:t>andre</a:t>
            </a:r>
            <a:r>
              <a:rPr lang="en-GB" b="1" dirty="0"/>
              <a:t> </a:t>
            </a:r>
            <a:r>
              <a:rPr lang="en-GB" b="1" dirty="0" err="1"/>
              <a:t>ydelser</a:t>
            </a:r>
            <a:r>
              <a:rPr lang="en-GB" dirty="0"/>
              <a:t>, </a:t>
            </a:r>
            <a:r>
              <a:rPr lang="en-GB" dirty="0" err="1"/>
              <a:t>som</a:t>
            </a:r>
            <a:r>
              <a:rPr lang="en-GB" dirty="0"/>
              <a:t> </a:t>
            </a:r>
            <a:r>
              <a:rPr lang="en-GB" dirty="0" err="1"/>
              <a:t>arbejdstageren</a:t>
            </a:r>
            <a:r>
              <a:rPr lang="en-GB" dirty="0"/>
              <a:t> </a:t>
            </a:r>
            <a:r>
              <a:rPr lang="en-GB" b="1" dirty="0" err="1"/>
              <a:t>som</a:t>
            </a:r>
            <a:r>
              <a:rPr lang="en-GB" b="1" dirty="0"/>
              <a:t> </a:t>
            </a:r>
            <a:r>
              <a:rPr lang="en-GB" b="1" dirty="0" err="1"/>
              <a:t>følge</a:t>
            </a:r>
            <a:r>
              <a:rPr lang="en-GB" b="1" dirty="0"/>
              <a:t> </a:t>
            </a:r>
            <a:r>
              <a:rPr lang="en-GB" b="1" dirty="0" err="1"/>
              <a:t>af</a:t>
            </a:r>
            <a:r>
              <a:rPr lang="en-GB" b="1" dirty="0"/>
              <a:t> </a:t>
            </a:r>
            <a:r>
              <a:rPr lang="en-GB" b="1" dirty="0" err="1"/>
              <a:t>arbejdsforholdet</a:t>
            </a:r>
            <a:r>
              <a:rPr lang="en-GB" b="1" dirty="0"/>
              <a:t> </a:t>
            </a:r>
            <a:r>
              <a:rPr lang="en-GB" dirty="0" err="1"/>
              <a:t>modtager</a:t>
            </a:r>
            <a:r>
              <a:rPr lang="en-GB" dirty="0"/>
              <a:t> </a:t>
            </a:r>
            <a:r>
              <a:rPr lang="en-GB" dirty="0" err="1"/>
              <a:t>fra</a:t>
            </a:r>
            <a:r>
              <a:rPr lang="en-GB" dirty="0"/>
              <a:t> </a:t>
            </a:r>
            <a:r>
              <a:rPr lang="en-GB" dirty="0" err="1"/>
              <a:t>arbejdsgiveren</a:t>
            </a:r>
            <a:r>
              <a:rPr lang="en-GB" dirty="0"/>
              <a:t> </a:t>
            </a:r>
            <a:r>
              <a:rPr lang="en-GB" b="1" dirty="0" err="1"/>
              <a:t>direkte</a:t>
            </a:r>
            <a:r>
              <a:rPr lang="en-GB" b="1" dirty="0"/>
              <a:t> </a:t>
            </a:r>
            <a:r>
              <a:rPr lang="en-GB" b="1" dirty="0" err="1"/>
              <a:t>eller</a:t>
            </a:r>
            <a:r>
              <a:rPr lang="en-GB" b="1" dirty="0"/>
              <a:t> </a:t>
            </a:r>
            <a:r>
              <a:rPr lang="en-GB" b="1" dirty="0" err="1"/>
              <a:t>indirekte</a:t>
            </a:r>
            <a:r>
              <a:rPr lang="en-GB" b="1" dirty="0"/>
              <a:t> </a:t>
            </a:r>
            <a:r>
              <a:rPr lang="en-GB" dirty="0" err="1"/>
              <a:t>i</a:t>
            </a:r>
            <a:r>
              <a:rPr lang="en-GB" dirty="0"/>
              <a:t> </a:t>
            </a:r>
            <a:r>
              <a:rPr lang="en-GB" b="1" dirty="0" err="1"/>
              <a:t>penge</a:t>
            </a:r>
            <a:r>
              <a:rPr lang="en-GB" b="1" dirty="0"/>
              <a:t> </a:t>
            </a:r>
            <a:r>
              <a:rPr lang="en-GB" b="1" dirty="0" err="1"/>
              <a:t>eller</a:t>
            </a:r>
            <a:r>
              <a:rPr lang="en-GB" b="1" dirty="0"/>
              <a:t> </a:t>
            </a:r>
            <a:r>
              <a:rPr lang="en-GB" b="1" dirty="0" err="1"/>
              <a:t>naturalier</a:t>
            </a:r>
            <a:r>
              <a:rPr lang="en-GB" dirty="0"/>
              <a:t>.</a:t>
            </a:r>
            <a:br>
              <a:rPr lang="en-GB" dirty="0"/>
            </a:br>
            <a:endParaRPr lang="en-GB" dirty="0"/>
          </a:p>
          <a:p>
            <a:pPr>
              <a:buNone/>
            </a:pPr>
            <a:r>
              <a:rPr lang="en-GB" b="1" dirty="0"/>
              <a:t>Nyeste </a:t>
            </a:r>
            <a:r>
              <a:rPr lang="en-GB" b="1" dirty="0" err="1"/>
              <a:t>eksempel</a:t>
            </a:r>
            <a:r>
              <a:rPr lang="en-GB" b="1" dirty="0"/>
              <a:t>: C-341/23 Air Nostrum: (</a:t>
            </a:r>
            <a:r>
              <a:rPr lang="en-GB" b="1" dirty="0" err="1"/>
              <a:t>piloter</a:t>
            </a:r>
            <a:r>
              <a:rPr lang="en-GB" b="1" dirty="0"/>
              <a:t> </a:t>
            </a:r>
            <a:r>
              <a:rPr lang="en-GB" b="1" dirty="0" err="1"/>
              <a:t>og</a:t>
            </a:r>
            <a:r>
              <a:rPr lang="en-GB" b="1" dirty="0"/>
              <a:t> </a:t>
            </a:r>
            <a:r>
              <a:rPr lang="en-GB" b="1" dirty="0" err="1"/>
              <a:t>kabinepersonale</a:t>
            </a:r>
            <a:r>
              <a:rPr lang="en-GB" b="1" dirty="0"/>
              <a:t>):</a:t>
            </a:r>
          </a:p>
          <a:p>
            <a:pPr marL="285750" indent="-285750">
              <a:buFont typeface="Arial" panose="020B0604020202020204" pitchFamily="34" charset="0"/>
              <a:buChar char="•"/>
            </a:pPr>
            <a:r>
              <a:rPr lang="en-GB" b="1" dirty="0" err="1"/>
              <a:t>Diæter</a:t>
            </a:r>
            <a:r>
              <a:rPr lang="en-GB" dirty="0"/>
              <a:t> </a:t>
            </a:r>
            <a:r>
              <a:rPr lang="en-GB" dirty="0" err="1"/>
              <a:t>til</a:t>
            </a:r>
            <a:r>
              <a:rPr lang="en-GB" dirty="0"/>
              <a:t> </a:t>
            </a:r>
            <a:r>
              <a:rPr lang="en-GB" dirty="0" err="1"/>
              <a:t>dækning</a:t>
            </a:r>
            <a:r>
              <a:rPr lang="en-GB" dirty="0"/>
              <a:t> </a:t>
            </a:r>
            <a:r>
              <a:rPr lang="en-GB" dirty="0" err="1"/>
              <a:t>af</a:t>
            </a:r>
            <a:r>
              <a:rPr lang="en-GB" dirty="0"/>
              <a:t> </a:t>
            </a:r>
            <a:r>
              <a:rPr lang="en-GB" dirty="0" err="1"/>
              <a:t>daglige</a:t>
            </a:r>
            <a:r>
              <a:rPr lang="en-GB" dirty="0"/>
              <a:t> </a:t>
            </a:r>
            <a:r>
              <a:rPr lang="en-GB" dirty="0" err="1"/>
              <a:t>fornødenheder</a:t>
            </a:r>
            <a:r>
              <a:rPr lang="en-GB" dirty="0"/>
              <a:t> </a:t>
            </a:r>
            <a:r>
              <a:rPr lang="en-GB" dirty="0" err="1"/>
              <a:t>udgjorde</a:t>
            </a:r>
            <a:r>
              <a:rPr lang="en-GB" dirty="0"/>
              <a:t> ‘</a:t>
            </a:r>
            <a:r>
              <a:rPr lang="en-GB" dirty="0" err="1"/>
              <a:t>løn</a:t>
            </a:r>
            <a:r>
              <a:rPr lang="en-GB" dirty="0"/>
              <a:t>’. </a:t>
            </a:r>
          </a:p>
          <a:p>
            <a:pPr marL="285750" indent="-285750">
              <a:buFont typeface="Arial" panose="020B0604020202020204" pitchFamily="34" charset="0"/>
              <a:buChar char="•"/>
            </a:pPr>
            <a:r>
              <a:rPr lang="en-GB" dirty="0" err="1"/>
              <a:t>Arbejdet</a:t>
            </a:r>
            <a:r>
              <a:rPr lang="en-GB" dirty="0"/>
              <a:t> var </a:t>
            </a:r>
            <a:r>
              <a:rPr lang="en-GB" dirty="0" err="1"/>
              <a:t>ikke</a:t>
            </a:r>
            <a:r>
              <a:rPr lang="en-GB" dirty="0"/>
              <a:t> </a:t>
            </a:r>
            <a:r>
              <a:rPr lang="en-GB" dirty="0" err="1"/>
              <a:t>samme</a:t>
            </a:r>
            <a:r>
              <a:rPr lang="en-GB" dirty="0"/>
              <a:t> </a:t>
            </a:r>
            <a:r>
              <a:rPr lang="en-GB" dirty="0" err="1"/>
              <a:t>eller</a:t>
            </a:r>
            <a:r>
              <a:rPr lang="en-GB" dirty="0"/>
              <a:t> </a:t>
            </a:r>
            <a:r>
              <a:rPr lang="en-GB" dirty="0" err="1"/>
              <a:t>af</a:t>
            </a:r>
            <a:r>
              <a:rPr lang="en-GB" dirty="0"/>
              <a:t> </a:t>
            </a:r>
            <a:r>
              <a:rPr lang="en-GB" dirty="0" err="1"/>
              <a:t>samme</a:t>
            </a:r>
            <a:r>
              <a:rPr lang="en-GB" dirty="0"/>
              <a:t> </a:t>
            </a:r>
            <a:r>
              <a:rPr lang="en-GB" dirty="0" err="1"/>
              <a:t>værdi</a:t>
            </a:r>
            <a:r>
              <a:rPr lang="en-GB" dirty="0"/>
              <a:t>. </a:t>
            </a:r>
            <a:endParaRPr lang="en-GB" b="1" dirty="0">
              <a:effectLst/>
            </a:endParaRPr>
          </a:p>
          <a:p>
            <a:endParaRPr lang="en-GB" dirty="0">
              <a:effectLst/>
            </a:endParaRPr>
          </a:p>
        </p:txBody>
      </p:sp>
      <p:sp>
        <p:nvSpPr>
          <p:cNvPr id="4" name="Date Placeholder 3">
            <a:extLst>
              <a:ext uri="{FF2B5EF4-FFF2-40B4-BE49-F238E27FC236}">
                <a16:creationId xmlns:a16="http://schemas.microsoft.com/office/drawing/2014/main" id="{B54D9279-C4A0-122E-A8BC-6635904D4C84}"/>
              </a:ext>
            </a:extLst>
          </p:cNvPr>
          <p:cNvSpPr>
            <a:spLocks noGrp="1"/>
          </p:cNvSpPr>
          <p:nvPr>
            <p:ph type="dt" sz="half" idx="10"/>
          </p:nvPr>
        </p:nvSpPr>
        <p:spPr/>
        <p:txBody>
          <a:bodyPr/>
          <a:lstStyle/>
          <a:p>
            <a:fld id="{CED2A7F5-75E5-AC40-92F9-2675097F381B}" type="datetime1">
              <a:rPr lang="da-DK" smtClean="0"/>
              <a:t>11-09-2025</a:t>
            </a:fld>
            <a:r>
              <a:rPr lang="da-DK"/>
              <a:t>29-10-2024</a:t>
            </a:r>
          </a:p>
        </p:txBody>
      </p:sp>
      <p:sp>
        <p:nvSpPr>
          <p:cNvPr id="5" name="Rounded Rectangle 4">
            <a:extLst>
              <a:ext uri="{FF2B5EF4-FFF2-40B4-BE49-F238E27FC236}">
                <a16:creationId xmlns:a16="http://schemas.microsoft.com/office/drawing/2014/main" id="{87AE511D-4DD8-C176-FCE3-59AE07300E6E}"/>
              </a:ext>
            </a:extLst>
          </p:cNvPr>
          <p:cNvSpPr/>
          <p:nvPr/>
        </p:nvSpPr>
        <p:spPr>
          <a:xfrm>
            <a:off x="9878010" y="502921"/>
            <a:ext cx="1193800" cy="9144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Er lønnen lige ?</a:t>
            </a:r>
          </a:p>
        </p:txBody>
      </p:sp>
    </p:spTree>
    <p:extLst>
      <p:ext uri="{BB962C8B-B14F-4D97-AF65-F5344CB8AC3E}">
        <p14:creationId xmlns:p14="http://schemas.microsoft.com/office/powerpoint/2010/main" val="2281266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18C50-3723-E7F8-9230-1795BCF2DB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08B7BB-E0D9-F2DE-741B-20526BEB7F58}"/>
              </a:ext>
            </a:extLst>
          </p:cNvPr>
          <p:cNvSpPr>
            <a:spLocks noGrp="1"/>
          </p:cNvSpPr>
          <p:nvPr>
            <p:ph type="title"/>
          </p:nvPr>
        </p:nvSpPr>
        <p:spPr/>
        <p:txBody>
          <a:bodyPr/>
          <a:lstStyle/>
          <a:p>
            <a:r>
              <a:rPr lang="en-DK" dirty="0"/>
              <a:t>‘Lige løn’</a:t>
            </a:r>
          </a:p>
        </p:txBody>
      </p:sp>
      <p:sp>
        <p:nvSpPr>
          <p:cNvPr id="3" name="Content Placeholder 2">
            <a:extLst>
              <a:ext uri="{FF2B5EF4-FFF2-40B4-BE49-F238E27FC236}">
                <a16:creationId xmlns:a16="http://schemas.microsoft.com/office/drawing/2014/main" id="{5B5236AB-8E6D-CADB-16F8-F073F6EE1D76}"/>
              </a:ext>
            </a:extLst>
          </p:cNvPr>
          <p:cNvSpPr>
            <a:spLocks noGrp="1"/>
          </p:cNvSpPr>
          <p:nvPr>
            <p:ph idx="1"/>
          </p:nvPr>
        </p:nvSpPr>
        <p:spPr/>
        <p:txBody>
          <a:bodyPr>
            <a:normAutofit lnSpcReduction="10000"/>
          </a:bodyPr>
          <a:lstStyle/>
          <a:p>
            <a:r>
              <a:rPr lang="en-DK" b="1" dirty="0"/>
              <a:t>Hvordan konstateres lønforskelle ved direkte forskelsbehandling pga. løn:</a:t>
            </a:r>
          </a:p>
          <a:p>
            <a:endParaRPr lang="en-DK" dirty="0"/>
          </a:p>
          <a:p>
            <a:pPr marL="342900" indent="-342900">
              <a:buFont typeface="Arial" panose="020B0604020202020204" pitchFamily="34" charset="0"/>
              <a:buChar char="•"/>
            </a:pPr>
            <a:r>
              <a:rPr lang="en-DK" b="1" dirty="0"/>
              <a:t>Udg. pkt: </a:t>
            </a:r>
            <a:r>
              <a:rPr lang="en-DK" dirty="0"/>
              <a:t>Sammenligning af hvert enkelt løn-element: C-262/88 </a:t>
            </a:r>
            <a:r>
              <a:rPr lang="en-DK" i="1" dirty="0"/>
              <a:t>Barber</a:t>
            </a:r>
          </a:p>
          <a:p>
            <a:pPr marL="342900" indent="-342900">
              <a:buFont typeface="Arial" panose="020B0604020202020204" pitchFamily="34" charset="0"/>
              <a:buChar char="•"/>
            </a:pPr>
            <a:endParaRPr lang="en-DK" i="1" dirty="0"/>
          </a:p>
          <a:p>
            <a:pPr marL="342900" indent="-342900">
              <a:buFont typeface="Arial" panose="020B0604020202020204" pitchFamily="34" charset="0"/>
              <a:buChar char="•"/>
            </a:pPr>
            <a:r>
              <a:rPr lang="en-DK" b="1" dirty="0"/>
              <a:t>Alternativ</a:t>
            </a:r>
            <a:r>
              <a:rPr lang="en-DK" dirty="0"/>
              <a:t>: Hvis sammenligning element for element er umuligt pga. lønsammensætningens kompleksitet: En formodningsregel, C-236/98 Jäm-O (jordmødre og klinikteknikere) og C-381/99 Brunnhofer. </a:t>
            </a:r>
          </a:p>
          <a:p>
            <a:pPr marL="342900" indent="-342900">
              <a:buFont typeface="Arial" panose="020B0604020202020204" pitchFamily="34" charset="0"/>
              <a:buChar char="•"/>
            </a:pPr>
            <a:endParaRPr lang="en-DK" dirty="0"/>
          </a:p>
          <a:p>
            <a:pPr marL="342900" indent="-342900">
              <a:buFont typeface="Arial" panose="020B0604020202020204" pitchFamily="34" charset="0"/>
              <a:buChar char="•"/>
            </a:pPr>
            <a:r>
              <a:rPr lang="en-DK" b="1" dirty="0"/>
              <a:t>CJEU i Jäm-O</a:t>
            </a:r>
            <a:r>
              <a:rPr lang="en-DK" dirty="0"/>
              <a:t>: </a:t>
            </a:r>
            <a:r>
              <a:rPr lang="en-GB" dirty="0"/>
              <a:t>En </a:t>
            </a:r>
            <a:r>
              <a:rPr lang="en-GB" dirty="0" err="1"/>
              <a:t>forskel</a:t>
            </a:r>
            <a:r>
              <a:rPr lang="en-GB" dirty="0"/>
              <a:t> </a:t>
            </a:r>
            <a:r>
              <a:rPr lang="en-GB" dirty="0" err="1"/>
              <a:t>i</a:t>
            </a:r>
            <a:r>
              <a:rPr lang="en-GB" dirty="0"/>
              <a:t> </a:t>
            </a:r>
            <a:r>
              <a:rPr lang="en-GB" dirty="0" err="1"/>
              <a:t>grundløn</a:t>
            </a:r>
            <a:r>
              <a:rPr lang="en-GB" dirty="0"/>
              <a:t> </a:t>
            </a:r>
            <a:r>
              <a:rPr lang="en-GB" dirty="0" err="1"/>
              <a:t>skaber</a:t>
            </a:r>
            <a:r>
              <a:rPr lang="en-GB" dirty="0"/>
              <a:t> </a:t>
            </a:r>
            <a:r>
              <a:rPr lang="en-GB" dirty="0" err="1"/>
              <a:t>en</a:t>
            </a:r>
            <a:r>
              <a:rPr lang="en-GB" dirty="0"/>
              <a:t> </a:t>
            </a:r>
            <a:r>
              <a:rPr lang="en-GB" dirty="0" err="1"/>
              <a:t>formodning</a:t>
            </a:r>
            <a:r>
              <a:rPr lang="en-GB" dirty="0"/>
              <a:t> for </a:t>
            </a:r>
            <a:r>
              <a:rPr lang="en-GB" dirty="0" err="1"/>
              <a:t>ulige</a:t>
            </a:r>
            <a:r>
              <a:rPr lang="en-GB" dirty="0"/>
              <a:t> </a:t>
            </a:r>
            <a:r>
              <a:rPr lang="en-GB" dirty="0" err="1"/>
              <a:t>løn</a:t>
            </a:r>
            <a:r>
              <a:rPr lang="en-GB" dirty="0"/>
              <a:t>. </a:t>
            </a:r>
            <a:r>
              <a:rPr lang="en-GB" dirty="0" err="1"/>
              <a:t>Formodningen</a:t>
            </a:r>
            <a:r>
              <a:rPr lang="en-GB" dirty="0"/>
              <a:t> </a:t>
            </a:r>
            <a:r>
              <a:rPr lang="en-GB" dirty="0" err="1"/>
              <a:t>kan</a:t>
            </a:r>
            <a:r>
              <a:rPr lang="en-GB" dirty="0"/>
              <a:t> </a:t>
            </a:r>
            <a:r>
              <a:rPr lang="en-GB" dirty="0" err="1"/>
              <a:t>tilbagevises</a:t>
            </a:r>
            <a:r>
              <a:rPr lang="en-GB" dirty="0"/>
              <a:t> </a:t>
            </a:r>
            <a:r>
              <a:rPr lang="en-GB" dirty="0" err="1"/>
              <a:t>ved</a:t>
            </a:r>
            <a:r>
              <a:rPr lang="en-GB" dirty="0"/>
              <a:t> </a:t>
            </a:r>
            <a:r>
              <a:rPr lang="en-GB" dirty="0" err="1"/>
              <a:t>bevis</a:t>
            </a:r>
            <a:r>
              <a:rPr lang="en-GB" dirty="0"/>
              <a:t> for, at </a:t>
            </a:r>
            <a:r>
              <a:rPr lang="en-GB" dirty="0" err="1"/>
              <a:t>lønforskellen</a:t>
            </a:r>
            <a:r>
              <a:rPr lang="en-GB" dirty="0"/>
              <a:t> er </a:t>
            </a:r>
            <a:r>
              <a:rPr lang="en-GB" dirty="0" err="1"/>
              <a:t>forårsaget</a:t>
            </a:r>
            <a:r>
              <a:rPr lang="en-GB" dirty="0"/>
              <a:t> </a:t>
            </a:r>
            <a:r>
              <a:rPr lang="en-GB" dirty="0" err="1"/>
              <a:t>af</a:t>
            </a:r>
            <a:r>
              <a:rPr lang="en-GB" dirty="0"/>
              <a:t> </a:t>
            </a:r>
            <a:r>
              <a:rPr lang="en-GB" dirty="0" err="1"/>
              <a:t>andre</a:t>
            </a:r>
            <a:r>
              <a:rPr lang="en-GB" dirty="0"/>
              <a:t> forhold (</a:t>
            </a:r>
            <a:r>
              <a:rPr lang="en-GB" dirty="0" err="1"/>
              <a:t>konkret</a:t>
            </a:r>
            <a:r>
              <a:rPr lang="en-GB" dirty="0"/>
              <a:t>: </a:t>
            </a:r>
            <a:r>
              <a:rPr lang="en-GB" dirty="0" err="1"/>
              <a:t>antal</a:t>
            </a:r>
            <a:r>
              <a:rPr lang="en-GB" dirty="0"/>
              <a:t> </a:t>
            </a:r>
            <a:r>
              <a:rPr lang="en-GB" dirty="0" err="1"/>
              <a:t>arbejdstimer</a:t>
            </a:r>
            <a:r>
              <a:rPr lang="en-GB" dirty="0"/>
              <a:t>), </a:t>
            </a:r>
            <a:r>
              <a:rPr lang="en-GB" dirty="0" err="1"/>
              <a:t>forudsat</a:t>
            </a:r>
            <a:r>
              <a:rPr lang="en-GB" dirty="0"/>
              <a:t> at </a:t>
            </a:r>
            <a:r>
              <a:rPr lang="en-GB" dirty="0" err="1"/>
              <a:t>sådanne</a:t>
            </a:r>
            <a:r>
              <a:rPr lang="en-GB" dirty="0"/>
              <a:t> forhold er </a:t>
            </a:r>
            <a:r>
              <a:rPr lang="en-GB" dirty="0" err="1"/>
              <a:t>helt</a:t>
            </a:r>
            <a:r>
              <a:rPr lang="en-GB" dirty="0"/>
              <a:t> </a:t>
            </a:r>
            <a:r>
              <a:rPr lang="en-GB" dirty="0" err="1"/>
              <a:t>uden</a:t>
            </a:r>
            <a:r>
              <a:rPr lang="en-GB" dirty="0"/>
              <a:t> relation </a:t>
            </a:r>
            <a:r>
              <a:rPr lang="en-GB" dirty="0" err="1"/>
              <a:t>til</a:t>
            </a:r>
            <a:r>
              <a:rPr lang="en-GB" dirty="0"/>
              <a:t> </a:t>
            </a:r>
            <a:r>
              <a:rPr lang="en-GB" dirty="0" err="1"/>
              <a:t>enhver</a:t>
            </a:r>
            <a:r>
              <a:rPr lang="en-GB" dirty="0"/>
              <a:t> </a:t>
            </a:r>
            <a:r>
              <a:rPr lang="en-GB" dirty="0" err="1"/>
              <a:t>diskrimination</a:t>
            </a:r>
            <a:r>
              <a:rPr lang="en-GB" dirty="0"/>
              <a:t> </a:t>
            </a:r>
            <a:r>
              <a:rPr lang="en-GB" dirty="0" err="1"/>
              <a:t>på</a:t>
            </a:r>
            <a:r>
              <a:rPr lang="en-GB" dirty="0"/>
              <a:t> </a:t>
            </a:r>
            <a:r>
              <a:rPr lang="en-GB" dirty="0" err="1"/>
              <a:t>grund</a:t>
            </a:r>
            <a:r>
              <a:rPr lang="en-GB" dirty="0"/>
              <a:t> </a:t>
            </a:r>
            <a:r>
              <a:rPr lang="en-GB" dirty="0" err="1"/>
              <a:t>af</a:t>
            </a:r>
            <a:r>
              <a:rPr lang="en-GB" dirty="0"/>
              <a:t> </a:t>
            </a:r>
            <a:r>
              <a:rPr lang="en-GB" dirty="0" err="1"/>
              <a:t>køn</a:t>
            </a:r>
            <a:r>
              <a:rPr lang="en-GB" dirty="0"/>
              <a:t>. </a:t>
            </a:r>
          </a:p>
          <a:p>
            <a:pPr marL="342900" indent="-342900">
              <a:buFont typeface="Arial" panose="020B0604020202020204" pitchFamily="34" charset="0"/>
              <a:buChar char="•"/>
            </a:pPr>
            <a:r>
              <a:rPr lang="en-GB" b="1" dirty="0"/>
              <a:t>GA Jacobs </a:t>
            </a:r>
            <a:r>
              <a:rPr lang="en-GB" b="1" dirty="0" err="1"/>
              <a:t>i</a:t>
            </a:r>
            <a:r>
              <a:rPr lang="en-GB" b="1" dirty="0"/>
              <a:t> </a:t>
            </a:r>
            <a:r>
              <a:rPr lang="en-GB" b="1" dirty="0" err="1"/>
              <a:t>Jäm</a:t>
            </a:r>
            <a:r>
              <a:rPr lang="en-GB" b="1" dirty="0"/>
              <a:t>-O</a:t>
            </a:r>
            <a:r>
              <a:rPr lang="en-GB" dirty="0"/>
              <a:t>: ...</a:t>
            </a:r>
            <a:r>
              <a:rPr lang="en-GB" dirty="0" err="1"/>
              <a:t>Hvor</a:t>
            </a:r>
            <a:r>
              <a:rPr lang="en-GB" dirty="0"/>
              <a:t>, for </a:t>
            </a:r>
            <a:r>
              <a:rPr lang="en-GB" dirty="0" err="1"/>
              <a:t>historiske</a:t>
            </a:r>
            <a:r>
              <a:rPr lang="en-GB" dirty="0"/>
              <a:t> </a:t>
            </a:r>
            <a:r>
              <a:rPr lang="en-GB" dirty="0" err="1"/>
              <a:t>eller</a:t>
            </a:r>
            <a:r>
              <a:rPr lang="en-GB" dirty="0"/>
              <a:t> </a:t>
            </a:r>
            <a:r>
              <a:rPr lang="en-GB" dirty="0" err="1"/>
              <a:t>andre</a:t>
            </a:r>
            <a:r>
              <a:rPr lang="en-GB" dirty="0"/>
              <a:t> </a:t>
            </a:r>
            <a:r>
              <a:rPr lang="en-GB" dirty="0" err="1"/>
              <a:t>grunde</a:t>
            </a:r>
            <a:r>
              <a:rPr lang="en-GB" dirty="0"/>
              <a:t>, </a:t>
            </a:r>
            <a:r>
              <a:rPr lang="en-GB" dirty="0" err="1"/>
              <a:t>lønstrukturen</a:t>
            </a:r>
            <a:r>
              <a:rPr lang="en-GB" dirty="0"/>
              <a:t> er </a:t>
            </a:r>
            <a:r>
              <a:rPr lang="en-GB" dirty="0" err="1"/>
              <a:t>kompleks</a:t>
            </a:r>
            <a:r>
              <a:rPr lang="en-GB" dirty="0"/>
              <a:t>, </a:t>
            </a:r>
            <a:r>
              <a:rPr lang="en-GB" dirty="0" err="1"/>
              <a:t>så</a:t>
            </a:r>
            <a:r>
              <a:rPr lang="en-GB" dirty="0"/>
              <a:t> </a:t>
            </a:r>
            <a:r>
              <a:rPr lang="en-GB" dirty="0" err="1"/>
              <a:t>individuelle</a:t>
            </a:r>
            <a:r>
              <a:rPr lang="en-GB" dirty="0"/>
              <a:t> </a:t>
            </a:r>
            <a:r>
              <a:rPr lang="en-GB" dirty="0" err="1"/>
              <a:t>elementer</a:t>
            </a:r>
            <a:r>
              <a:rPr lang="en-GB" dirty="0"/>
              <a:t> </a:t>
            </a:r>
            <a:r>
              <a:rPr lang="en-GB" dirty="0" err="1"/>
              <a:t>eller</a:t>
            </a:r>
            <a:r>
              <a:rPr lang="en-GB" dirty="0"/>
              <a:t> de </a:t>
            </a:r>
            <a:r>
              <a:rPr lang="en-GB" dirty="0" err="1"/>
              <a:t>grunddele</a:t>
            </a:r>
            <a:r>
              <a:rPr lang="en-GB" dirty="0"/>
              <a:t>, der </a:t>
            </a:r>
            <a:r>
              <a:rPr lang="en-GB" dirty="0" err="1"/>
              <a:t>udbetale</a:t>
            </a:r>
            <a:r>
              <a:rPr lang="en-GB" dirty="0"/>
              <a:t> </a:t>
            </a:r>
            <a:r>
              <a:rPr lang="en-GB" dirty="0" err="1"/>
              <a:t>som</a:t>
            </a:r>
            <a:r>
              <a:rPr lang="en-GB" dirty="0"/>
              <a:t> </a:t>
            </a:r>
            <a:r>
              <a:rPr lang="en-GB" dirty="0" err="1"/>
              <a:t>løn</a:t>
            </a:r>
            <a:r>
              <a:rPr lang="en-GB" dirty="0"/>
              <a:t> er </a:t>
            </a:r>
            <a:r>
              <a:rPr lang="en-GB" dirty="0" err="1"/>
              <a:t>vanskelige</a:t>
            </a:r>
            <a:r>
              <a:rPr lang="en-GB" dirty="0"/>
              <a:t> </a:t>
            </a:r>
            <a:r>
              <a:rPr lang="en-GB" dirty="0" err="1"/>
              <a:t>eller</a:t>
            </a:r>
            <a:r>
              <a:rPr lang="en-GB" dirty="0"/>
              <a:t> </a:t>
            </a:r>
            <a:r>
              <a:rPr lang="en-GB" dirty="0" err="1"/>
              <a:t>umulige</a:t>
            </a:r>
            <a:r>
              <a:rPr lang="en-GB" dirty="0"/>
              <a:t> at </a:t>
            </a:r>
            <a:r>
              <a:rPr lang="en-GB" dirty="0" err="1"/>
              <a:t>udrede</a:t>
            </a:r>
            <a:r>
              <a:rPr lang="en-GB" dirty="0"/>
              <a:t>, </a:t>
            </a:r>
            <a:r>
              <a:rPr lang="en-GB" dirty="0" err="1"/>
              <a:t>så</a:t>
            </a:r>
            <a:r>
              <a:rPr lang="en-GB" dirty="0"/>
              <a:t> </a:t>
            </a:r>
            <a:r>
              <a:rPr lang="en-GB" dirty="0" err="1"/>
              <a:t>kan</a:t>
            </a:r>
            <a:r>
              <a:rPr lang="en-GB" dirty="0"/>
              <a:t> det </a:t>
            </a:r>
            <a:r>
              <a:rPr lang="en-GB" dirty="0" err="1"/>
              <a:t>være</a:t>
            </a:r>
            <a:r>
              <a:rPr lang="en-GB" dirty="0"/>
              <a:t> </a:t>
            </a:r>
            <a:r>
              <a:rPr lang="en-GB" dirty="0" err="1"/>
              <a:t>både</a:t>
            </a:r>
            <a:r>
              <a:rPr lang="en-GB" dirty="0"/>
              <a:t> </a:t>
            </a:r>
            <a:r>
              <a:rPr lang="en-GB" dirty="0" err="1"/>
              <a:t>urealistisk</a:t>
            </a:r>
            <a:r>
              <a:rPr lang="en-GB" dirty="0"/>
              <a:t> </a:t>
            </a:r>
            <a:r>
              <a:rPr lang="en-GB" dirty="0" err="1"/>
              <a:t>og</a:t>
            </a:r>
            <a:r>
              <a:rPr lang="en-GB" dirty="0"/>
              <a:t> </a:t>
            </a:r>
            <a:r>
              <a:rPr lang="en-GB" dirty="0" err="1"/>
              <a:t>formålsløst</a:t>
            </a:r>
            <a:r>
              <a:rPr lang="en-GB" dirty="0"/>
              <a:t> at se </a:t>
            </a:r>
            <a:r>
              <a:rPr lang="en-GB" dirty="0" err="1"/>
              <a:t>på</a:t>
            </a:r>
            <a:r>
              <a:rPr lang="en-GB" dirty="0"/>
              <a:t> </a:t>
            </a:r>
            <a:r>
              <a:rPr lang="en-GB" dirty="0" err="1"/>
              <a:t>individuelle</a:t>
            </a:r>
            <a:r>
              <a:rPr lang="en-GB" dirty="0"/>
              <a:t> </a:t>
            </a:r>
            <a:r>
              <a:rPr lang="en-GB" dirty="0" err="1"/>
              <a:t>elementer</a:t>
            </a:r>
            <a:r>
              <a:rPr lang="en-GB" dirty="0"/>
              <a:t> </a:t>
            </a:r>
            <a:r>
              <a:rPr lang="en-GB" dirty="0" err="1"/>
              <a:t>i</a:t>
            </a:r>
            <a:r>
              <a:rPr lang="en-GB" dirty="0"/>
              <a:t> </a:t>
            </a:r>
            <a:r>
              <a:rPr lang="en-GB" dirty="0" err="1"/>
              <a:t>lønpakken</a:t>
            </a:r>
            <a:r>
              <a:rPr lang="en-GB" dirty="0"/>
              <a:t> </a:t>
            </a:r>
            <a:r>
              <a:rPr lang="en-GB" dirty="0" err="1"/>
              <a:t>hver</a:t>
            </a:r>
            <a:r>
              <a:rPr lang="en-GB" dirty="0"/>
              <a:t> for sig. </a:t>
            </a:r>
            <a:r>
              <a:rPr lang="en-GB" dirty="0" err="1"/>
              <a:t>Ydermere</a:t>
            </a:r>
            <a:r>
              <a:rPr lang="en-GB" dirty="0"/>
              <a:t>, at </a:t>
            </a:r>
            <a:r>
              <a:rPr lang="en-GB" dirty="0" err="1"/>
              <a:t>gøre</a:t>
            </a:r>
            <a:r>
              <a:rPr lang="en-GB" dirty="0"/>
              <a:t> </a:t>
            </a:r>
            <a:r>
              <a:rPr lang="en-GB" dirty="0" err="1"/>
              <a:t>dette</a:t>
            </a:r>
            <a:r>
              <a:rPr lang="en-GB" dirty="0"/>
              <a:t> </a:t>
            </a:r>
            <a:r>
              <a:rPr lang="en-GB" dirty="0" err="1"/>
              <a:t>kan</a:t>
            </a:r>
            <a:r>
              <a:rPr lang="en-GB" dirty="0"/>
              <a:t> </a:t>
            </a:r>
            <a:r>
              <a:rPr lang="en-GB" dirty="0" err="1"/>
              <a:t>føre</a:t>
            </a:r>
            <a:r>
              <a:rPr lang="en-GB" dirty="0"/>
              <a:t> </a:t>
            </a:r>
            <a:r>
              <a:rPr lang="en-GB" dirty="0" err="1"/>
              <a:t>til</a:t>
            </a:r>
            <a:r>
              <a:rPr lang="en-GB" dirty="0"/>
              <a:t> </a:t>
            </a:r>
            <a:r>
              <a:rPr lang="en-GB" dirty="0" err="1"/>
              <a:t>diskrimination</a:t>
            </a:r>
            <a:r>
              <a:rPr lang="en-GB" dirty="0"/>
              <a:t> </a:t>
            </a:r>
            <a:r>
              <a:rPr lang="en-GB" dirty="0" err="1"/>
              <a:t>overfor</a:t>
            </a:r>
            <a:r>
              <a:rPr lang="en-GB" dirty="0"/>
              <a:t> det </a:t>
            </a:r>
            <a:r>
              <a:rPr lang="en-GB" dirty="0" err="1"/>
              <a:t>andet</a:t>
            </a:r>
            <a:r>
              <a:rPr lang="en-GB" dirty="0"/>
              <a:t> </a:t>
            </a:r>
            <a:r>
              <a:rPr lang="en-GB" dirty="0" err="1"/>
              <a:t>køn</a:t>
            </a:r>
            <a:r>
              <a:rPr lang="en-GB" dirty="0"/>
              <a:t>. I </a:t>
            </a:r>
            <a:r>
              <a:rPr lang="en-GB" dirty="0" err="1"/>
              <a:t>disse</a:t>
            </a:r>
            <a:r>
              <a:rPr lang="en-GB" dirty="0"/>
              <a:t> </a:t>
            </a:r>
            <a:r>
              <a:rPr lang="en-GB" dirty="0" err="1"/>
              <a:t>tilfælde</a:t>
            </a:r>
            <a:r>
              <a:rPr lang="en-GB" dirty="0"/>
              <a:t>, </a:t>
            </a:r>
            <a:r>
              <a:rPr lang="en-GB" dirty="0" err="1"/>
              <a:t>kan</a:t>
            </a:r>
            <a:r>
              <a:rPr lang="en-GB" dirty="0"/>
              <a:t> </a:t>
            </a:r>
            <a:r>
              <a:rPr lang="en-GB" dirty="0" err="1"/>
              <a:t>en</a:t>
            </a:r>
            <a:r>
              <a:rPr lang="en-GB" dirty="0"/>
              <a:t> </a:t>
            </a:r>
            <a:r>
              <a:rPr lang="en-GB" dirty="0" err="1"/>
              <a:t>helhedsvurdering</a:t>
            </a:r>
            <a:r>
              <a:rPr lang="en-GB" dirty="0"/>
              <a:t> </a:t>
            </a:r>
            <a:r>
              <a:rPr lang="en-GB" dirty="0" err="1"/>
              <a:t>være</a:t>
            </a:r>
            <a:r>
              <a:rPr lang="en-GB" dirty="0"/>
              <a:t> den </a:t>
            </a:r>
            <a:r>
              <a:rPr lang="en-GB" dirty="0" err="1"/>
              <a:t>eneste</a:t>
            </a:r>
            <a:r>
              <a:rPr lang="en-GB" dirty="0"/>
              <a:t> </a:t>
            </a:r>
            <a:r>
              <a:rPr lang="en-GB" dirty="0" err="1"/>
              <a:t>valide</a:t>
            </a:r>
            <a:r>
              <a:rPr lang="en-GB" dirty="0"/>
              <a:t> – </a:t>
            </a:r>
            <a:r>
              <a:rPr lang="en-GB" dirty="0" err="1"/>
              <a:t>og</a:t>
            </a:r>
            <a:r>
              <a:rPr lang="en-GB" dirty="0"/>
              <a:t> </a:t>
            </a:r>
            <a:r>
              <a:rPr lang="en-GB" dirty="0" err="1"/>
              <a:t>mulige</a:t>
            </a:r>
            <a:r>
              <a:rPr lang="en-GB" dirty="0"/>
              <a:t> – </a:t>
            </a:r>
            <a:r>
              <a:rPr lang="en-GB" dirty="0" err="1"/>
              <a:t>metode</a:t>
            </a:r>
            <a:r>
              <a:rPr lang="en-GB" dirty="0"/>
              <a:t>, </a:t>
            </a:r>
            <a:r>
              <a:rPr lang="en-GB" dirty="0" err="1"/>
              <a:t>mens</a:t>
            </a:r>
            <a:r>
              <a:rPr lang="en-GB" dirty="0"/>
              <a:t> man </a:t>
            </a:r>
            <a:r>
              <a:rPr lang="en-GB" dirty="0" err="1"/>
              <a:t>afventer</a:t>
            </a:r>
            <a:r>
              <a:rPr lang="en-GB" dirty="0"/>
              <a:t> </a:t>
            </a:r>
            <a:r>
              <a:rPr lang="en-GB" dirty="0" err="1"/>
              <a:t>en</a:t>
            </a:r>
            <a:r>
              <a:rPr lang="en-GB" dirty="0"/>
              <a:t> </a:t>
            </a:r>
            <a:r>
              <a:rPr lang="en-GB" dirty="0" err="1"/>
              <a:t>omstrukturing</a:t>
            </a:r>
            <a:r>
              <a:rPr lang="en-GB" dirty="0"/>
              <a:t> </a:t>
            </a:r>
            <a:r>
              <a:rPr lang="en-GB" dirty="0" err="1"/>
              <a:t>af</a:t>
            </a:r>
            <a:r>
              <a:rPr lang="en-GB" dirty="0"/>
              <a:t> </a:t>
            </a:r>
            <a:r>
              <a:rPr lang="en-GB" dirty="0" err="1"/>
              <a:t>systemet</a:t>
            </a:r>
            <a:r>
              <a:rPr lang="en-GB" dirty="0"/>
              <a:t> ....</a:t>
            </a:r>
          </a:p>
          <a:p>
            <a:pPr marL="342900" indent="-342900">
              <a:buFont typeface="Arial" panose="020B0604020202020204" pitchFamily="34" charset="0"/>
              <a:buChar char="•"/>
            </a:pPr>
            <a:endParaRPr lang="en-GB" dirty="0"/>
          </a:p>
        </p:txBody>
      </p:sp>
      <p:sp>
        <p:nvSpPr>
          <p:cNvPr id="4" name="Date Placeholder 3">
            <a:extLst>
              <a:ext uri="{FF2B5EF4-FFF2-40B4-BE49-F238E27FC236}">
                <a16:creationId xmlns:a16="http://schemas.microsoft.com/office/drawing/2014/main" id="{9490D33E-22D9-D8EF-ED56-DBC1AA65C491}"/>
              </a:ext>
            </a:extLst>
          </p:cNvPr>
          <p:cNvSpPr>
            <a:spLocks noGrp="1"/>
          </p:cNvSpPr>
          <p:nvPr>
            <p:ph type="dt" sz="half" idx="10"/>
          </p:nvPr>
        </p:nvSpPr>
        <p:spPr/>
        <p:txBody>
          <a:bodyPr/>
          <a:lstStyle/>
          <a:p>
            <a:fld id="{CED2A7F5-75E5-AC40-92F9-2675097F381B}" type="datetime1">
              <a:rPr lang="da-DK" smtClean="0"/>
              <a:t>11-09-2025</a:t>
            </a:fld>
            <a:r>
              <a:rPr lang="da-DK"/>
              <a:t>29-10-2024</a:t>
            </a:r>
          </a:p>
        </p:txBody>
      </p:sp>
      <p:sp>
        <p:nvSpPr>
          <p:cNvPr id="5" name="Rounded Rectangle 4">
            <a:extLst>
              <a:ext uri="{FF2B5EF4-FFF2-40B4-BE49-F238E27FC236}">
                <a16:creationId xmlns:a16="http://schemas.microsoft.com/office/drawing/2014/main" id="{1920C0D9-7664-0DCD-9EE0-A502EB5F1C0C}"/>
              </a:ext>
            </a:extLst>
          </p:cNvPr>
          <p:cNvSpPr/>
          <p:nvPr/>
        </p:nvSpPr>
        <p:spPr>
          <a:xfrm>
            <a:off x="9878010" y="502921"/>
            <a:ext cx="1193800" cy="9144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Er lønnen lige ?</a:t>
            </a:r>
          </a:p>
        </p:txBody>
      </p:sp>
    </p:spTree>
    <p:extLst>
      <p:ext uri="{BB962C8B-B14F-4D97-AF65-F5344CB8AC3E}">
        <p14:creationId xmlns:p14="http://schemas.microsoft.com/office/powerpoint/2010/main" val="310292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13BF0-F0C6-B9FA-D6E0-669ACAB94E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2DD3D6-39A1-C1B7-1884-A0720EE08949}"/>
              </a:ext>
            </a:extLst>
          </p:cNvPr>
          <p:cNvSpPr>
            <a:spLocks noGrp="1"/>
          </p:cNvSpPr>
          <p:nvPr>
            <p:ph type="title"/>
          </p:nvPr>
        </p:nvSpPr>
        <p:spPr/>
        <p:txBody>
          <a:bodyPr/>
          <a:lstStyle/>
          <a:p>
            <a:r>
              <a:rPr lang="en-DK" dirty="0"/>
              <a:t>‘Lige løn’</a:t>
            </a:r>
          </a:p>
        </p:txBody>
      </p:sp>
      <p:sp>
        <p:nvSpPr>
          <p:cNvPr id="3" name="Content Placeholder 2">
            <a:extLst>
              <a:ext uri="{FF2B5EF4-FFF2-40B4-BE49-F238E27FC236}">
                <a16:creationId xmlns:a16="http://schemas.microsoft.com/office/drawing/2014/main" id="{1E53CE33-9DC7-E39E-EDE0-118E4C21E5E5}"/>
              </a:ext>
            </a:extLst>
          </p:cNvPr>
          <p:cNvSpPr>
            <a:spLocks noGrp="1"/>
          </p:cNvSpPr>
          <p:nvPr>
            <p:ph idx="1"/>
          </p:nvPr>
        </p:nvSpPr>
        <p:spPr>
          <a:xfrm>
            <a:off x="986095" y="1960079"/>
            <a:ext cx="10222987" cy="4395002"/>
          </a:xfrm>
        </p:spPr>
        <p:txBody>
          <a:bodyPr>
            <a:normAutofit lnSpcReduction="10000"/>
          </a:bodyPr>
          <a:lstStyle/>
          <a:p>
            <a:r>
              <a:rPr lang="en-DK" b="1" dirty="0"/>
              <a:t>Hvordan konstateres lønforskelle ved indirekte forskelsbehandling vedr. løn:</a:t>
            </a:r>
          </a:p>
          <a:p>
            <a:endParaRPr lang="en-DK" b="1" dirty="0"/>
          </a:p>
          <a:p>
            <a:pPr>
              <a:buNone/>
            </a:pPr>
            <a:r>
              <a:rPr lang="en-DK" b="1" dirty="0"/>
              <a:t>Indirekte forskelsbehandling vedrørende løn: </a:t>
            </a:r>
          </a:p>
          <a:p>
            <a:pPr marL="571500" lvl="1" indent="-342900">
              <a:buFont typeface="Arial" panose="020B0604020202020204" pitchFamily="34" charset="0"/>
              <a:buChar char="•"/>
            </a:pPr>
            <a:r>
              <a:rPr lang="en-DK" dirty="0"/>
              <a:t>En neutral lønregel, som gælder for visse grupper af arbejdstagere, der fortrinsvist er af det ene køn. </a:t>
            </a:r>
          </a:p>
          <a:p>
            <a:pPr marL="571500" lvl="1" indent="-342900">
              <a:buFont typeface="Arial" panose="020B0604020202020204" pitchFamily="34" charset="0"/>
              <a:buChar char="•"/>
            </a:pPr>
            <a:r>
              <a:rPr lang="en-DK" dirty="0"/>
              <a:t>Er det lige eller er det ulige ? </a:t>
            </a:r>
          </a:p>
          <a:p>
            <a:endParaRPr lang="en-DK" dirty="0"/>
          </a:p>
          <a:p>
            <a:pPr>
              <a:buNone/>
            </a:pPr>
            <a:r>
              <a:rPr lang="en-DK" b="1" dirty="0"/>
              <a:t>F.eks. neutrale løn-beregnings-</a:t>
            </a:r>
            <a:r>
              <a:rPr lang="da-DK" b="1" dirty="0"/>
              <a:t>kriterier</a:t>
            </a:r>
            <a:r>
              <a:rPr lang="en-DK" dirty="0"/>
              <a:t>, der er/kan være indirekte kønsdiskriminerende</a:t>
            </a:r>
          </a:p>
          <a:p>
            <a:pPr marL="285750" indent="-285750">
              <a:buFont typeface="Arial" panose="020B0604020202020204" pitchFamily="34" charset="0"/>
              <a:buChar char="•"/>
            </a:pPr>
            <a:r>
              <a:rPr lang="en-DK" dirty="0"/>
              <a:t>F.eks. Fleksibilitet, fravær, ‘kvalitet’, fuldtid… </a:t>
            </a:r>
          </a:p>
          <a:p>
            <a:pPr marL="342900" indent="-342900">
              <a:buFont typeface="Arial" panose="020B0604020202020204" pitchFamily="34" charset="0"/>
              <a:buChar char="•"/>
            </a:pPr>
            <a:endParaRPr lang="en-DK" dirty="0"/>
          </a:p>
          <a:p>
            <a:r>
              <a:rPr lang="en-DK" b="1" dirty="0"/>
              <a:t>F.eks. alle lønforskelle, der skyldes deltid</a:t>
            </a:r>
          </a:p>
          <a:p>
            <a:pPr marL="285750" indent="-285750">
              <a:buFont typeface="Arial" panose="020B0604020202020204" pitchFamily="34" charset="0"/>
              <a:buChar char="•"/>
            </a:pPr>
            <a:r>
              <a:rPr lang="en-DK" dirty="0"/>
              <a:t>Deltidsregler rammer kvinder oftere end mænd, dvs. indirekte ulige løn for kvinder. </a:t>
            </a:r>
          </a:p>
          <a:p>
            <a:pPr marL="285750" indent="-285750">
              <a:buFont typeface="Arial" panose="020B0604020202020204" pitchFamily="34" charset="0"/>
              <a:buChar char="•"/>
            </a:pPr>
            <a:r>
              <a:rPr lang="en-DK" dirty="0"/>
              <a:t>F.eks. Pensionsberegning</a:t>
            </a:r>
          </a:p>
          <a:p>
            <a:pPr marL="285750" indent="-285750">
              <a:buFont typeface="Arial" panose="020B0604020202020204" pitchFamily="34" charset="0"/>
              <a:buChar char="•"/>
            </a:pPr>
            <a:endParaRPr lang="en-DK" b="1" dirty="0"/>
          </a:p>
          <a:p>
            <a:pPr>
              <a:buNone/>
            </a:pPr>
            <a:r>
              <a:rPr lang="en-DK" b="1" dirty="0"/>
              <a:t>F.eks. ensartede grænser for overtidsbetaling for deltidansatte og fuldtidsansatte vedr. overtidsbetaling</a:t>
            </a:r>
          </a:p>
          <a:p>
            <a:pPr marL="285750" indent="-285750">
              <a:buFont typeface="Arial" panose="020B0604020202020204" pitchFamily="34" charset="0"/>
              <a:buChar char="•"/>
            </a:pPr>
            <a:r>
              <a:rPr lang="en-DK" dirty="0"/>
              <a:t>F.eks. C-184/22 </a:t>
            </a:r>
            <a:r>
              <a:rPr lang="en-DK" i="1" dirty="0"/>
              <a:t>Kuratorium für Dialyse</a:t>
            </a:r>
            <a:r>
              <a:rPr lang="en-DK" dirty="0"/>
              <a:t>, C-660/20 </a:t>
            </a:r>
            <a:r>
              <a:rPr lang="en-DK" i="1" dirty="0"/>
              <a:t>Lufthansa C</a:t>
            </a:r>
            <a:r>
              <a:rPr lang="en-GB" i="1" dirty="0" err="1"/>
              <a:t>i</a:t>
            </a:r>
            <a:r>
              <a:rPr lang="en-DK" i="1" dirty="0"/>
              <a:t>tyline</a:t>
            </a:r>
          </a:p>
          <a:p>
            <a:pPr marL="285750" indent="-285750">
              <a:buFont typeface="Arial" panose="020B0604020202020204" pitchFamily="34" charset="0"/>
              <a:buChar char="•"/>
            </a:pPr>
            <a:r>
              <a:rPr lang="en-DK" dirty="0"/>
              <a:t>Udbetales ensartet, men forholdene er ikke ‘lige’ – det er forholdsmæssigt vanskeligere for deltidsansatte at opnå overtidsbetaling end for fuldtidsansatte. </a:t>
            </a:r>
          </a:p>
        </p:txBody>
      </p:sp>
      <p:sp>
        <p:nvSpPr>
          <p:cNvPr id="4" name="Date Placeholder 3">
            <a:extLst>
              <a:ext uri="{FF2B5EF4-FFF2-40B4-BE49-F238E27FC236}">
                <a16:creationId xmlns:a16="http://schemas.microsoft.com/office/drawing/2014/main" id="{36462EB1-92C6-42ED-E30E-0360590732A7}"/>
              </a:ext>
            </a:extLst>
          </p:cNvPr>
          <p:cNvSpPr>
            <a:spLocks noGrp="1"/>
          </p:cNvSpPr>
          <p:nvPr>
            <p:ph type="dt" sz="half" idx="10"/>
          </p:nvPr>
        </p:nvSpPr>
        <p:spPr/>
        <p:txBody>
          <a:bodyPr/>
          <a:lstStyle/>
          <a:p>
            <a:fld id="{CED2A7F5-75E5-AC40-92F9-2675097F381B}" type="datetime1">
              <a:rPr lang="da-DK" smtClean="0"/>
              <a:t>11-09-2025</a:t>
            </a:fld>
            <a:r>
              <a:rPr lang="da-DK"/>
              <a:t>29-10-2024</a:t>
            </a:r>
          </a:p>
        </p:txBody>
      </p:sp>
      <p:sp>
        <p:nvSpPr>
          <p:cNvPr id="6" name="Rounded Rectangle 5">
            <a:extLst>
              <a:ext uri="{FF2B5EF4-FFF2-40B4-BE49-F238E27FC236}">
                <a16:creationId xmlns:a16="http://schemas.microsoft.com/office/drawing/2014/main" id="{A0AF1E87-F9AD-BF8A-3A9C-848A1A41F7C1}"/>
              </a:ext>
            </a:extLst>
          </p:cNvPr>
          <p:cNvSpPr/>
          <p:nvPr/>
        </p:nvSpPr>
        <p:spPr>
          <a:xfrm>
            <a:off x="9878010" y="502921"/>
            <a:ext cx="1193800" cy="9144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Er lønnen lige ?</a:t>
            </a:r>
          </a:p>
        </p:txBody>
      </p:sp>
    </p:spTree>
    <p:extLst>
      <p:ext uri="{BB962C8B-B14F-4D97-AF65-F5344CB8AC3E}">
        <p14:creationId xmlns:p14="http://schemas.microsoft.com/office/powerpoint/2010/main" val="79491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25A55-22E3-C925-EDD4-CC25601A64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9A6C3-C039-B667-A76E-1FA35D7B188B}"/>
              </a:ext>
            </a:extLst>
          </p:cNvPr>
          <p:cNvSpPr>
            <a:spLocks noGrp="1"/>
          </p:cNvSpPr>
          <p:nvPr>
            <p:ph type="title"/>
          </p:nvPr>
        </p:nvSpPr>
        <p:spPr/>
        <p:txBody>
          <a:bodyPr/>
          <a:lstStyle/>
          <a:p>
            <a:r>
              <a:rPr lang="en-DK" dirty="0"/>
              <a:t>Har det med køn at gøre ? </a:t>
            </a:r>
          </a:p>
        </p:txBody>
      </p:sp>
      <p:pic>
        <p:nvPicPr>
          <p:cNvPr id="9" name="Content Placeholder 8" descr="A diagram of a person's face&#10;&#10;AI-generated content may be incorrect.">
            <a:extLst>
              <a:ext uri="{FF2B5EF4-FFF2-40B4-BE49-F238E27FC236}">
                <a16:creationId xmlns:a16="http://schemas.microsoft.com/office/drawing/2014/main" id="{D5B94E51-9529-D35E-70DA-BA1139DD814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A662F742-954C-673E-11D7-59D161E482BA}"/>
              </a:ext>
            </a:extLst>
          </p:cNvPr>
          <p:cNvSpPr>
            <a:spLocks noGrp="1"/>
          </p:cNvSpPr>
          <p:nvPr>
            <p:ph type="sldNum" sz="quarter" idx="12"/>
          </p:nvPr>
        </p:nvSpPr>
        <p:spPr/>
        <p:txBody>
          <a:bodyPr/>
          <a:lstStyle/>
          <a:p>
            <a:pPr>
              <a:defRPr/>
            </a:pPr>
            <a:fld id="{E90C1E0A-682D-40DC-B1EA-26C007FDC330}" type="slidenum">
              <a:rPr lang="da-DK" smtClean="0"/>
              <a:pPr>
                <a:defRPr/>
              </a:pPr>
              <a:t>15</a:t>
            </a:fld>
            <a:endParaRPr lang="da-DK" dirty="0"/>
          </a:p>
        </p:txBody>
      </p:sp>
      <p:sp>
        <p:nvSpPr>
          <p:cNvPr id="5" name="Date Placeholder 4">
            <a:extLst>
              <a:ext uri="{FF2B5EF4-FFF2-40B4-BE49-F238E27FC236}">
                <a16:creationId xmlns:a16="http://schemas.microsoft.com/office/drawing/2014/main" id="{FFFCC630-47DA-B793-0150-E8A15C6BEC76}"/>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6DA9EA0D-2BD0-F634-9989-81C35C94546E}"/>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BF05957E-04A6-1E39-87B6-CC8DF033AE12}"/>
              </a:ext>
            </a:extLst>
          </p:cNvPr>
          <p:cNvCxnSpPr/>
          <p:nvPr/>
        </p:nvCxnSpPr>
        <p:spPr>
          <a:xfrm flipH="1">
            <a:off x="3873500" y="1829583"/>
            <a:ext cx="1028700" cy="127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219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7DB9F-BEED-843B-D4CC-A1763439C2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EDA17C-40A8-31D4-1C76-D12B3ECD8416}"/>
              </a:ext>
            </a:extLst>
          </p:cNvPr>
          <p:cNvSpPr>
            <a:spLocks noGrp="1"/>
          </p:cNvSpPr>
          <p:nvPr>
            <p:ph type="title"/>
          </p:nvPr>
        </p:nvSpPr>
        <p:spPr/>
        <p:txBody>
          <a:bodyPr/>
          <a:lstStyle/>
          <a:p>
            <a:r>
              <a:rPr lang="en-DK" dirty="0"/>
              <a:t>Sammenlignelige personer/grupper</a:t>
            </a:r>
          </a:p>
        </p:txBody>
      </p:sp>
      <p:sp>
        <p:nvSpPr>
          <p:cNvPr id="3" name="Content Placeholder 2">
            <a:extLst>
              <a:ext uri="{FF2B5EF4-FFF2-40B4-BE49-F238E27FC236}">
                <a16:creationId xmlns:a16="http://schemas.microsoft.com/office/drawing/2014/main" id="{FDF23860-625D-A994-95F6-2E3EE38379F4}"/>
              </a:ext>
            </a:extLst>
          </p:cNvPr>
          <p:cNvSpPr>
            <a:spLocks noGrp="1"/>
          </p:cNvSpPr>
          <p:nvPr>
            <p:ph idx="1"/>
          </p:nvPr>
        </p:nvSpPr>
        <p:spPr>
          <a:xfrm>
            <a:off x="986095" y="1960078"/>
            <a:ext cx="10222987" cy="4395001"/>
          </a:xfrm>
        </p:spPr>
        <p:txBody>
          <a:bodyPr>
            <a:normAutofit/>
          </a:bodyPr>
          <a:lstStyle/>
          <a:p>
            <a:r>
              <a:rPr lang="da-DK" b="1" dirty="0"/>
              <a:t>Sammenligning på tværs af tid: Ikke krav om samtidighed</a:t>
            </a:r>
          </a:p>
          <a:p>
            <a:r>
              <a:rPr lang="da-DK" b="1" dirty="0"/>
              <a:t>- Sag 129/79 </a:t>
            </a:r>
            <a:r>
              <a:rPr lang="da-DK" dirty="0" err="1"/>
              <a:t>Macarthys</a:t>
            </a:r>
            <a:r>
              <a:rPr lang="da-DK" b="1" dirty="0"/>
              <a:t>: </a:t>
            </a:r>
            <a:r>
              <a:rPr lang="da-DK" dirty="0"/>
              <a:t>Kvinde ansat i en stilling, der tidligere var besat af en mand.</a:t>
            </a:r>
          </a:p>
          <a:p>
            <a:pPr marL="514350" lvl="1" indent="-285750">
              <a:buFontTx/>
              <a:buChar char="-"/>
            </a:pPr>
            <a:r>
              <a:rPr lang="da-DK" dirty="0"/>
              <a:t>Den mandlige lagerforvalter blev betalt 60 GPB per uge. Den nye kvindelige lagerforvalter, ansat i samme stilling 4 måneder senere, blev betalt 50 GBP per uge. </a:t>
            </a:r>
          </a:p>
          <a:p>
            <a:pPr marL="514350" lvl="1" indent="-285750">
              <a:buFontTx/>
              <a:buChar char="-"/>
            </a:pPr>
            <a:r>
              <a:rPr lang="da-DK" b="1" dirty="0"/>
              <a:t>CJEU</a:t>
            </a:r>
            <a:r>
              <a:rPr lang="da-DK" dirty="0"/>
              <a:t>: Ligelønsprincippet finder anvendelse. Princippet kan ikke begrænses af et krav om samtidighed. </a:t>
            </a:r>
          </a:p>
          <a:p>
            <a:pPr marL="514350" lvl="1" indent="-285750">
              <a:buFontTx/>
              <a:buChar char="-"/>
            </a:pPr>
            <a:endParaRPr lang="da-DK" dirty="0"/>
          </a:p>
          <a:p>
            <a:r>
              <a:rPr lang="da-DK" b="1" dirty="0"/>
              <a:t>Sammenligning gruppevis: </a:t>
            </a:r>
            <a:r>
              <a:rPr lang="en-DK" dirty="0"/>
              <a:t>C-400/93 </a:t>
            </a:r>
            <a:r>
              <a:rPr lang="en-DK" i="1" dirty="0"/>
              <a:t>Royal Copenhagen </a:t>
            </a:r>
            <a:r>
              <a:rPr lang="en-DK" dirty="0"/>
              <a:t>– må ikke inddeles arbitrært.</a:t>
            </a:r>
            <a:endParaRPr lang="da-DK" b="1" dirty="0"/>
          </a:p>
          <a:p>
            <a:pPr lvl="1"/>
            <a:r>
              <a:rPr lang="da-DK" b="1" dirty="0"/>
              <a:t>Hvad med de få kvinder i ‘mandegruppen’ – eller omvendt ? </a:t>
            </a:r>
            <a:r>
              <a:rPr lang="da-DK" dirty="0"/>
              <a:t>Beviser de få, at forskelsbehandlingen ikke vedrører køn ? </a:t>
            </a:r>
          </a:p>
          <a:p>
            <a:pPr lvl="2"/>
            <a:r>
              <a:rPr lang="da-DK" dirty="0"/>
              <a:t>Nej. De statistiske fakta indikerer ulige løn og sammenhængen med køn. </a:t>
            </a:r>
          </a:p>
          <a:p>
            <a:pPr lvl="1"/>
            <a:r>
              <a:rPr lang="da-DK" b="1" dirty="0"/>
              <a:t>Kan mændene i ‘kvindegruppen’ kræve ligeløn</a:t>
            </a:r>
            <a:r>
              <a:rPr lang="da-DK" dirty="0"/>
              <a:t>, selvom de ikke er kvinder ?</a:t>
            </a:r>
          </a:p>
          <a:p>
            <a:pPr lvl="2"/>
            <a:r>
              <a:rPr lang="da-DK" dirty="0"/>
              <a:t>Ja. De er beskyttet pga. deres ‘tilknytning’ til kvindegruppen, uanset at de ikke selv bærer det beskyttede kriterium. Forskelsbehandling pga. tilknytning er beskyttet, f.eks. vedrørende etnicitet </a:t>
            </a:r>
            <a:r>
              <a:rPr lang="da-DK" b="1" dirty="0"/>
              <a:t>C-83/14 </a:t>
            </a:r>
            <a:r>
              <a:rPr lang="da-DK" b="1" i="1" dirty="0"/>
              <a:t>CHEZ</a:t>
            </a:r>
            <a:r>
              <a:rPr lang="da-DK" dirty="0"/>
              <a:t>, og vedrørende handicap </a:t>
            </a:r>
            <a:r>
              <a:rPr lang="da-DK" b="1" dirty="0"/>
              <a:t>C-303/06 </a:t>
            </a:r>
            <a:r>
              <a:rPr lang="da-DK" b="1" i="1" dirty="0"/>
              <a:t>Coleman</a:t>
            </a:r>
            <a:r>
              <a:rPr lang="da-DK" dirty="0"/>
              <a:t>.</a:t>
            </a:r>
          </a:p>
          <a:p>
            <a:pPr lvl="1"/>
            <a:r>
              <a:rPr lang="da-DK" b="1" dirty="0"/>
              <a:t>Kan man sammenligne deltids- og fuldtidsansatte (indirekte forskelsbehandling), når begge grupper består primært af kvinder</a:t>
            </a:r>
            <a:r>
              <a:rPr lang="da-DK" dirty="0"/>
              <a:t>? </a:t>
            </a:r>
          </a:p>
          <a:p>
            <a:pPr lvl="2"/>
            <a:r>
              <a:rPr lang="da-DK" dirty="0"/>
              <a:t>Ja. C-182/22 </a:t>
            </a:r>
            <a:r>
              <a:rPr lang="da-DK" i="1" dirty="0"/>
              <a:t>Kuratorium Dialyse</a:t>
            </a:r>
            <a:r>
              <a:rPr lang="da-DK" dirty="0"/>
              <a:t>: Hvis der i gruppen af kvindelige ansatte er flere, der arbejder på deltid, end i gruppen af mandlige ansatte. Formålet er at sikre, at der ikke sker en ulige behandling i lønnen, der kan knyttes til de ansattes køn. </a:t>
            </a:r>
            <a:endParaRPr lang="en-DK" dirty="0"/>
          </a:p>
          <a:p>
            <a:pPr marL="514350" lvl="1" indent="-285750">
              <a:buFontTx/>
              <a:buChar char="-"/>
            </a:pPr>
            <a:endParaRPr lang="en-DK" dirty="0"/>
          </a:p>
        </p:txBody>
      </p:sp>
      <p:sp>
        <p:nvSpPr>
          <p:cNvPr id="4" name="Rounded Rectangle 3">
            <a:extLst>
              <a:ext uri="{FF2B5EF4-FFF2-40B4-BE49-F238E27FC236}">
                <a16:creationId xmlns:a16="http://schemas.microsoft.com/office/drawing/2014/main" id="{81744C87-A09F-E345-52B0-2DA3083CB6F3}"/>
              </a:ext>
            </a:extLst>
          </p:cNvPr>
          <p:cNvSpPr/>
          <p:nvPr/>
        </p:nvSpPr>
        <p:spPr>
          <a:xfrm>
            <a:off x="8673995" y="427363"/>
            <a:ext cx="2535087"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Har det noget at gøre med køn ? (er der en sammenlignelig gruppe)</a:t>
            </a:r>
          </a:p>
        </p:txBody>
      </p:sp>
    </p:spTree>
    <p:extLst>
      <p:ext uri="{BB962C8B-B14F-4D97-AF65-F5344CB8AC3E}">
        <p14:creationId xmlns:p14="http://schemas.microsoft.com/office/powerpoint/2010/main" val="3200807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7FC1B-70B1-06DE-D15F-95462FB454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9400F-B3BA-1F91-D978-B2FE18E61AA3}"/>
              </a:ext>
            </a:extLst>
          </p:cNvPr>
          <p:cNvSpPr>
            <a:spLocks noGrp="1"/>
          </p:cNvSpPr>
          <p:nvPr>
            <p:ph type="title"/>
          </p:nvPr>
        </p:nvSpPr>
        <p:spPr/>
        <p:txBody>
          <a:bodyPr/>
          <a:lstStyle/>
          <a:p>
            <a:r>
              <a:rPr lang="en-DK" dirty="0"/>
              <a:t>Ikke behov for sammenligning</a:t>
            </a:r>
          </a:p>
        </p:txBody>
      </p:sp>
      <p:sp>
        <p:nvSpPr>
          <p:cNvPr id="3" name="Content Placeholder 2">
            <a:extLst>
              <a:ext uri="{FF2B5EF4-FFF2-40B4-BE49-F238E27FC236}">
                <a16:creationId xmlns:a16="http://schemas.microsoft.com/office/drawing/2014/main" id="{FC1AF8CF-0857-5402-9721-99B6C2F1359F}"/>
              </a:ext>
            </a:extLst>
          </p:cNvPr>
          <p:cNvSpPr>
            <a:spLocks noGrp="1"/>
          </p:cNvSpPr>
          <p:nvPr>
            <p:ph idx="1"/>
          </p:nvPr>
        </p:nvSpPr>
        <p:spPr>
          <a:xfrm>
            <a:off x="986095" y="1960078"/>
            <a:ext cx="10222987" cy="4395001"/>
          </a:xfrm>
        </p:spPr>
        <p:txBody>
          <a:bodyPr>
            <a:normAutofit/>
          </a:bodyPr>
          <a:lstStyle/>
          <a:p>
            <a:pPr>
              <a:buNone/>
            </a:pPr>
            <a:r>
              <a:rPr lang="da-DK" b="1" dirty="0"/>
              <a:t>Ret til lige løn i de situationer, hvor der ikke er en sammenlignelig person/gruppe:</a:t>
            </a:r>
          </a:p>
          <a:p>
            <a:r>
              <a:rPr lang="da-DK" dirty="0"/>
              <a:t>- Situationer, der ikke er sammenlignelige mellem mænd og kvinder (fysiologiske forhold), men som defineres som direkte forskelsbehandling på grund af køn:</a:t>
            </a:r>
          </a:p>
          <a:p>
            <a:endParaRPr lang="da-DK" b="1" dirty="0"/>
          </a:p>
          <a:p>
            <a:r>
              <a:rPr lang="da-DK" b="1" dirty="0"/>
              <a:t>Under graviditet : </a:t>
            </a:r>
            <a:r>
              <a:rPr lang="da-DK" dirty="0"/>
              <a:t>C-177/88 </a:t>
            </a:r>
            <a:r>
              <a:rPr lang="da-DK" i="1" dirty="0" err="1"/>
              <a:t>Dekker</a:t>
            </a:r>
            <a:r>
              <a:rPr lang="da-DK" dirty="0"/>
              <a:t>, C-32/93 </a:t>
            </a:r>
            <a:r>
              <a:rPr lang="da-DK" i="1" dirty="0"/>
              <a:t>Webb</a:t>
            </a:r>
          </a:p>
          <a:p>
            <a:r>
              <a:rPr lang="da-DK" b="1" dirty="0"/>
              <a:t>Under (første periode) barselsorlov: </a:t>
            </a:r>
            <a:r>
              <a:rPr lang="da-DK" dirty="0"/>
              <a:t>C-342/93 </a:t>
            </a:r>
            <a:r>
              <a:rPr lang="da-DK" i="1" dirty="0"/>
              <a:t>Gillespie</a:t>
            </a:r>
            <a:r>
              <a:rPr lang="da-DK" dirty="0"/>
              <a:t>: ret til lønforhøjelse under barselsorlov (de første 14 uger efter fødslen) selvom situationen var ‘ikke sammenlignelig hverken med en mand eller med en kvinde, der er på arbejde’</a:t>
            </a:r>
          </a:p>
          <a:p>
            <a:r>
              <a:rPr lang="da-DK" b="1" dirty="0"/>
              <a:t>Under behandling for barnløshed:</a:t>
            </a:r>
            <a:r>
              <a:rPr lang="da-DK" dirty="0"/>
              <a:t> C-506/06 </a:t>
            </a:r>
            <a:r>
              <a:rPr lang="da-DK" i="1" dirty="0" err="1"/>
              <a:t>Mayr</a:t>
            </a:r>
            <a:endParaRPr lang="en-DK" b="1" i="1" dirty="0"/>
          </a:p>
        </p:txBody>
      </p:sp>
      <p:sp>
        <p:nvSpPr>
          <p:cNvPr id="5" name="Rounded Rectangle 4">
            <a:extLst>
              <a:ext uri="{FF2B5EF4-FFF2-40B4-BE49-F238E27FC236}">
                <a16:creationId xmlns:a16="http://schemas.microsoft.com/office/drawing/2014/main" id="{A4BA4090-A809-78F9-54D3-7650DA7BBC6C}"/>
              </a:ext>
            </a:extLst>
          </p:cNvPr>
          <p:cNvSpPr/>
          <p:nvPr/>
        </p:nvSpPr>
        <p:spPr>
          <a:xfrm>
            <a:off x="8673995" y="427363"/>
            <a:ext cx="2535087"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Har det noget at gøre med køn ? (er der en sammenlignelig gruppe)</a:t>
            </a:r>
          </a:p>
        </p:txBody>
      </p:sp>
    </p:spTree>
    <p:extLst>
      <p:ext uri="{BB962C8B-B14F-4D97-AF65-F5344CB8AC3E}">
        <p14:creationId xmlns:p14="http://schemas.microsoft.com/office/powerpoint/2010/main" val="3138915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85F61-5339-2CF2-5AFD-DF44B70424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56F2A1-5213-BCA0-FB57-BE7F77F88157}"/>
              </a:ext>
            </a:extLst>
          </p:cNvPr>
          <p:cNvSpPr>
            <a:spLocks noGrp="1"/>
          </p:cNvSpPr>
          <p:nvPr>
            <p:ph type="title"/>
          </p:nvPr>
        </p:nvSpPr>
        <p:spPr/>
        <p:txBody>
          <a:bodyPr/>
          <a:lstStyle/>
          <a:p>
            <a:r>
              <a:rPr lang="en-DK" dirty="0"/>
              <a:t>Er der nogen, der kan fikse det ? </a:t>
            </a:r>
          </a:p>
        </p:txBody>
      </p:sp>
      <p:pic>
        <p:nvPicPr>
          <p:cNvPr id="9" name="Content Placeholder 8" descr="A diagram of a person's face&#10;&#10;AI-generated content may be incorrect.">
            <a:extLst>
              <a:ext uri="{FF2B5EF4-FFF2-40B4-BE49-F238E27FC236}">
                <a16:creationId xmlns:a16="http://schemas.microsoft.com/office/drawing/2014/main" id="{0DAD3E8F-0FCB-3A74-F71F-0648D3C2C43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5FD6241D-1FE3-97D9-ED81-95265AD66555}"/>
              </a:ext>
            </a:extLst>
          </p:cNvPr>
          <p:cNvSpPr>
            <a:spLocks noGrp="1"/>
          </p:cNvSpPr>
          <p:nvPr>
            <p:ph type="sldNum" sz="quarter" idx="12"/>
          </p:nvPr>
        </p:nvSpPr>
        <p:spPr/>
        <p:txBody>
          <a:bodyPr/>
          <a:lstStyle/>
          <a:p>
            <a:pPr>
              <a:defRPr/>
            </a:pPr>
            <a:fld id="{E90C1E0A-682D-40DC-B1EA-26C007FDC330}" type="slidenum">
              <a:rPr lang="da-DK" smtClean="0"/>
              <a:pPr>
                <a:defRPr/>
              </a:pPr>
              <a:t>18</a:t>
            </a:fld>
            <a:endParaRPr lang="da-DK" dirty="0"/>
          </a:p>
        </p:txBody>
      </p:sp>
      <p:sp>
        <p:nvSpPr>
          <p:cNvPr id="5" name="Date Placeholder 4">
            <a:extLst>
              <a:ext uri="{FF2B5EF4-FFF2-40B4-BE49-F238E27FC236}">
                <a16:creationId xmlns:a16="http://schemas.microsoft.com/office/drawing/2014/main" id="{CB442BB3-3346-3342-514E-868DD7325AB1}"/>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BB91CC21-E957-BF6B-6731-218677E3B790}"/>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4E3BAC19-33F1-990D-3A77-2AC6A7107AAD}"/>
              </a:ext>
            </a:extLst>
          </p:cNvPr>
          <p:cNvCxnSpPr>
            <a:cxnSpLocks/>
          </p:cNvCxnSpPr>
          <p:nvPr/>
        </p:nvCxnSpPr>
        <p:spPr>
          <a:xfrm flipH="1" flipV="1">
            <a:off x="4229100" y="4839153"/>
            <a:ext cx="107950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7452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0A250-47AD-D476-3CC4-805CD3675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0E82E9-343B-2CA4-3AB0-536188C38CDC}"/>
              </a:ext>
            </a:extLst>
          </p:cNvPr>
          <p:cNvSpPr>
            <a:spLocks noGrp="1"/>
          </p:cNvSpPr>
          <p:nvPr>
            <p:ph type="title"/>
          </p:nvPr>
        </p:nvSpPr>
        <p:spPr/>
        <p:txBody>
          <a:bodyPr/>
          <a:lstStyle/>
          <a:p>
            <a:r>
              <a:rPr lang="en-DK" dirty="0"/>
              <a:t>Samme kilde for persongrupperne</a:t>
            </a:r>
          </a:p>
        </p:txBody>
      </p:sp>
      <p:sp>
        <p:nvSpPr>
          <p:cNvPr id="3" name="Content Placeholder 2">
            <a:extLst>
              <a:ext uri="{FF2B5EF4-FFF2-40B4-BE49-F238E27FC236}">
                <a16:creationId xmlns:a16="http://schemas.microsoft.com/office/drawing/2014/main" id="{1EA8BB7A-4953-B0AD-3D7F-489EFEB0A1B8}"/>
              </a:ext>
            </a:extLst>
          </p:cNvPr>
          <p:cNvSpPr>
            <a:spLocks noGrp="1"/>
          </p:cNvSpPr>
          <p:nvPr>
            <p:ph idx="1"/>
          </p:nvPr>
        </p:nvSpPr>
        <p:spPr>
          <a:xfrm>
            <a:off x="986095" y="1960078"/>
            <a:ext cx="10222987" cy="4395001"/>
          </a:xfrm>
        </p:spPr>
        <p:txBody>
          <a:bodyPr>
            <a:normAutofit fontScale="92500" lnSpcReduction="20000"/>
          </a:bodyPr>
          <a:lstStyle/>
          <a:p>
            <a:r>
              <a:rPr lang="da-DK" b="1" dirty="0"/>
              <a:t>Lønnen skal hidrøre fra ‘samme kilde</a:t>
            </a:r>
            <a:r>
              <a:rPr lang="en-DK" b="1" dirty="0"/>
              <a:t>’</a:t>
            </a:r>
          </a:p>
          <a:p>
            <a:endParaRPr lang="en-DK" b="1" dirty="0"/>
          </a:p>
          <a:p>
            <a:r>
              <a:rPr lang="en-DK" b="1" dirty="0"/>
              <a:t>C-320/00 Lawrence:</a:t>
            </a:r>
            <a:r>
              <a:rPr lang="da-DK" dirty="0"/>
              <a:t> </a:t>
            </a:r>
          </a:p>
          <a:p>
            <a:pPr marL="285750" indent="-285750">
              <a:buFont typeface="Arial" panose="020B0604020202020204" pitchFamily="34" charset="0"/>
              <a:buChar char="•"/>
            </a:pPr>
            <a:r>
              <a:rPr lang="da-DK" dirty="0"/>
              <a:t>Catering og rengøringspersonale (primært kvinder) udførte arbejde af (måske) samme værdi som gartnere (primært mænd). </a:t>
            </a:r>
          </a:p>
          <a:p>
            <a:pPr marL="285750" indent="-285750">
              <a:buFont typeface="Arial" panose="020B0604020202020204" pitchFamily="34" charset="0"/>
              <a:buChar char="•"/>
            </a:pPr>
            <a:r>
              <a:rPr lang="da-DK" dirty="0"/>
              <a:t>Catering og rengøringspersonel blev outsourcet/virksomhedsoverdraget. </a:t>
            </a:r>
          </a:p>
          <a:p>
            <a:pPr marL="285750" indent="-285750">
              <a:buFont typeface="Arial" panose="020B0604020202020204" pitchFamily="34" charset="0"/>
              <a:buChar char="•"/>
            </a:pPr>
            <a:r>
              <a:rPr lang="da-DK" dirty="0"/>
              <a:t>Erhververen satte deres løn ned. </a:t>
            </a:r>
          </a:p>
          <a:p>
            <a:pPr marL="285750" indent="-285750">
              <a:buFont typeface="Arial" panose="020B0604020202020204" pitchFamily="34" charset="0"/>
              <a:buChar char="•"/>
            </a:pPr>
            <a:r>
              <a:rPr lang="da-DK" b="1" dirty="0"/>
              <a:t>CJEU</a:t>
            </a:r>
            <a:r>
              <a:rPr lang="da-DK" dirty="0"/>
              <a:t>: I de situationer, hvor lønnen ikke hidrører fra samme kilde, er der ikke en enhed, der er ansvarlig for uligheden og som kan genoprette ligheden. </a:t>
            </a:r>
          </a:p>
          <a:p>
            <a:pPr lvl="1"/>
            <a:endParaRPr lang="da-DK" dirty="0"/>
          </a:p>
          <a:p>
            <a:pPr>
              <a:buNone/>
            </a:pPr>
            <a:r>
              <a:rPr lang="da-DK" b="1" dirty="0"/>
              <a:t>C-256/01 </a:t>
            </a:r>
            <a:r>
              <a:rPr lang="da-DK" b="1" dirty="0" err="1"/>
              <a:t>Allonby</a:t>
            </a:r>
            <a:r>
              <a:rPr lang="da-DK" b="1" dirty="0"/>
              <a:t>:</a:t>
            </a:r>
          </a:p>
          <a:p>
            <a:pPr marL="285750" indent="-285750">
              <a:buFont typeface="Arial" panose="020B0604020202020204" pitchFamily="34" charset="0"/>
              <a:buChar char="•"/>
            </a:pPr>
            <a:r>
              <a:rPr lang="da-DK" dirty="0"/>
              <a:t>Deltids-undervisere (primært kvinder) opsagt af undervisningsstedet og i stedet tilknyttet til et eksternt bureau som selvstændige tjenesteydere.</a:t>
            </a:r>
          </a:p>
          <a:p>
            <a:pPr marL="285750" indent="-285750">
              <a:buFont typeface="Arial" panose="020B0604020202020204" pitchFamily="34" charset="0"/>
              <a:buChar char="•"/>
            </a:pPr>
            <a:r>
              <a:rPr lang="da-DK" dirty="0"/>
              <a:t>Undervisningsstedet indkøbte de (nu) selvstændige deltidsunderviserne til samme opgaver</a:t>
            </a:r>
          </a:p>
          <a:p>
            <a:pPr marL="285750" indent="-285750">
              <a:buFont typeface="Arial" panose="020B0604020202020204" pitchFamily="34" charset="0"/>
              <a:buChar char="•"/>
            </a:pPr>
            <a:r>
              <a:rPr lang="da-DK" dirty="0"/>
              <a:t>De (nu) selvstændige tjenesteydere kunne ikke kræve ligeløn som de fastansatte (primært mænd), da ikke længere ‘samme kilde’.</a:t>
            </a:r>
          </a:p>
          <a:p>
            <a:pPr marL="285750" indent="-285750">
              <a:buFont typeface="Arial" panose="020B0604020202020204" pitchFamily="34" charset="0"/>
              <a:buChar char="•"/>
            </a:pPr>
            <a:endParaRPr lang="da-DK" dirty="0"/>
          </a:p>
          <a:p>
            <a:pPr>
              <a:buNone/>
            </a:pPr>
            <a:r>
              <a:rPr lang="da-DK" b="1" dirty="0"/>
              <a:t>C-6624/19 Tesco Stores:</a:t>
            </a:r>
          </a:p>
          <a:p>
            <a:pPr marL="285750" indent="-285750">
              <a:buFont typeface="Arial" panose="020B0604020202020204" pitchFamily="34" charset="0"/>
              <a:buChar char="•"/>
            </a:pPr>
            <a:r>
              <a:rPr lang="da-DK" dirty="0"/>
              <a:t>Tesco var arbejdsgiver – samme kilde – for de ansatte på distributionscentrene (Tesco Online), der var sammenlignelige med de ansatte i butikkerne (Tesco Stores)</a:t>
            </a:r>
          </a:p>
          <a:p>
            <a:pPr marL="285750" indent="-285750">
              <a:buFont typeface="Arial" panose="020B0604020202020204" pitchFamily="34" charset="0"/>
              <a:buChar char="•"/>
            </a:pPr>
            <a:r>
              <a:rPr lang="da-DK" dirty="0"/>
              <a:t>Selvom der var tale om to ‘virksomheder’</a:t>
            </a:r>
          </a:p>
        </p:txBody>
      </p:sp>
      <p:sp>
        <p:nvSpPr>
          <p:cNvPr id="4" name="Rounded Rectangle 3">
            <a:extLst>
              <a:ext uri="{FF2B5EF4-FFF2-40B4-BE49-F238E27FC236}">
                <a16:creationId xmlns:a16="http://schemas.microsoft.com/office/drawing/2014/main" id="{9FDA0651-07AA-2EF8-30A9-EC14515D649F}"/>
              </a:ext>
            </a:extLst>
          </p:cNvPr>
          <p:cNvSpPr/>
          <p:nvPr/>
        </p:nvSpPr>
        <p:spPr>
          <a:xfrm>
            <a:off x="8882869" y="605163"/>
            <a:ext cx="2535087"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Kan nogen fikse det ? (kommer lønnen fra samme kilde)</a:t>
            </a:r>
          </a:p>
        </p:txBody>
      </p:sp>
    </p:spTree>
    <p:extLst>
      <p:ext uri="{BB962C8B-B14F-4D97-AF65-F5344CB8AC3E}">
        <p14:creationId xmlns:p14="http://schemas.microsoft.com/office/powerpoint/2010/main" val="27677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A51D6-FC02-C6A7-34B9-28746DB7CE1F}"/>
              </a:ext>
            </a:extLst>
          </p:cNvPr>
          <p:cNvSpPr>
            <a:spLocks noGrp="1"/>
          </p:cNvSpPr>
          <p:nvPr>
            <p:ph type="title"/>
          </p:nvPr>
        </p:nvSpPr>
        <p:spPr/>
        <p:txBody>
          <a:bodyPr/>
          <a:lstStyle/>
          <a:p>
            <a:r>
              <a:rPr lang="en-DK" dirty="0"/>
              <a:t>Emner i dag</a:t>
            </a:r>
          </a:p>
        </p:txBody>
      </p:sp>
      <p:sp>
        <p:nvSpPr>
          <p:cNvPr id="3" name="Content Placeholder 2">
            <a:extLst>
              <a:ext uri="{FF2B5EF4-FFF2-40B4-BE49-F238E27FC236}">
                <a16:creationId xmlns:a16="http://schemas.microsoft.com/office/drawing/2014/main" id="{2D0263B8-5176-E8E6-45ED-4132B65EC309}"/>
              </a:ext>
            </a:extLst>
          </p:cNvPr>
          <p:cNvSpPr>
            <a:spLocks noGrp="1"/>
          </p:cNvSpPr>
          <p:nvPr>
            <p:ph sz="quarter" idx="19"/>
          </p:nvPr>
        </p:nvSpPr>
        <p:spPr/>
        <p:txBody>
          <a:bodyPr/>
          <a:lstStyle/>
          <a:p>
            <a:pPr marL="0" indent="0">
              <a:buNone/>
            </a:pPr>
            <a:r>
              <a:rPr lang="en-DK" b="1" dirty="0"/>
              <a:t>Lige løn mellem mænd og kvinder:</a:t>
            </a:r>
          </a:p>
          <a:p>
            <a:pPr marL="0" indent="0">
              <a:buNone/>
            </a:pPr>
            <a:endParaRPr lang="en-DK" dirty="0"/>
          </a:p>
          <a:p>
            <a:r>
              <a:rPr lang="en-DK" dirty="0"/>
              <a:t>Arbejde af samme værdi</a:t>
            </a:r>
          </a:p>
          <a:p>
            <a:r>
              <a:rPr lang="en-DK" dirty="0"/>
              <a:t>Objektive grunde</a:t>
            </a:r>
          </a:p>
          <a:p>
            <a:r>
              <a:rPr lang="en-DK" dirty="0"/>
              <a:t>Samme-kilde princippet</a:t>
            </a:r>
          </a:p>
          <a:p>
            <a:r>
              <a:rPr lang="en-DK" dirty="0"/>
              <a:t>Lidt om bevisbyrderegler</a:t>
            </a:r>
          </a:p>
          <a:p>
            <a:endParaRPr lang="en-DK" dirty="0"/>
          </a:p>
          <a:p>
            <a:r>
              <a:rPr lang="en-DK" dirty="0"/>
              <a:t>Fra EU domstolens praksis og nyeste danske afgørelse FV 2022-829 Novozymes A/S</a:t>
            </a:r>
          </a:p>
          <a:p>
            <a:endParaRPr lang="en-DK" dirty="0"/>
          </a:p>
          <a:p>
            <a:endParaRPr lang="en-DK" dirty="0"/>
          </a:p>
          <a:p>
            <a:pPr marL="0" indent="0">
              <a:buNone/>
            </a:pPr>
            <a:r>
              <a:rPr lang="en-DK" b="1" dirty="0"/>
              <a:t>IKKE</a:t>
            </a:r>
            <a:r>
              <a:rPr lang="en-DK" dirty="0"/>
              <a:t>: Den ondskabsfulde kvindehadende arbejdsgiver, der er ude på at diskriminere... </a:t>
            </a:r>
          </a:p>
        </p:txBody>
      </p:sp>
      <p:sp>
        <p:nvSpPr>
          <p:cNvPr id="4" name="Date Placeholder 3">
            <a:extLst>
              <a:ext uri="{FF2B5EF4-FFF2-40B4-BE49-F238E27FC236}">
                <a16:creationId xmlns:a16="http://schemas.microsoft.com/office/drawing/2014/main" id="{BA4585DB-024E-4D02-B3E2-B701555F48D6}"/>
              </a:ext>
            </a:extLst>
          </p:cNvPr>
          <p:cNvSpPr>
            <a:spLocks noGrp="1"/>
          </p:cNvSpPr>
          <p:nvPr>
            <p:ph type="dt" sz="half" idx="20"/>
          </p:nvPr>
        </p:nvSpPr>
        <p:spPr/>
        <p:txBody>
          <a:bodyPr/>
          <a:lstStyle/>
          <a:p>
            <a:fld id="{3D3FE666-FE95-493C-A6F7-9DE08910AE61}" type="datetime1">
              <a:rPr lang="da-DK" smtClean="0"/>
              <a:t>11-09-2025</a:t>
            </a:fld>
            <a:endParaRPr lang="da-DK" dirty="0"/>
          </a:p>
        </p:txBody>
      </p:sp>
    </p:spTree>
    <p:custDataLst>
      <p:custData r:id="rId1"/>
      <p:custData r:id="rId2"/>
    </p:custDataLst>
    <p:extLst>
      <p:ext uri="{BB962C8B-B14F-4D97-AF65-F5344CB8AC3E}">
        <p14:creationId xmlns:p14="http://schemas.microsoft.com/office/powerpoint/2010/main" val="2510924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907CE-18D0-12E6-5C4B-E619C9685D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A4E47-2874-492C-1A4B-C429E0CA3030}"/>
              </a:ext>
            </a:extLst>
          </p:cNvPr>
          <p:cNvSpPr>
            <a:spLocks noGrp="1"/>
          </p:cNvSpPr>
          <p:nvPr>
            <p:ph type="title"/>
          </p:nvPr>
        </p:nvSpPr>
        <p:spPr/>
        <p:txBody>
          <a:bodyPr/>
          <a:lstStyle/>
          <a:p>
            <a:r>
              <a:rPr lang="en-DK" dirty="0"/>
              <a:t>Er arbejdet det samme/af samme værdi ? </a:t>
            </a:r>
          </a:p>
        </p:txBody>
      </p:sp>
      <p:pic>
        <p:nvPicPr>
          <p:cNvPr id="9" name="Content Placeholder 8" descr="A diagram of a person's face&#10;&#10;AI-generated content may be incorrect.">
            <a:extLst>
              <a:ext uri="{FF2B5EF4-FFF2-40B4-BE49-F238E27FC236}">
                <a16:creationId xmlns:a16="http://schemas.microsoft.com/office/drawing/2014/main" id="{1EC6563D-082C-913D-3142-DC7F86781FD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D55EA496-79F0-E2E6-741E-8484437DE1A6}"/>
              </a:ext>
            </a:extLst>
          </p:cNvPr>
          <p:cNvSpPr>
            <a:spLocks noGrp="1"/>
          </p:cNvSpPr>
          <p:nvPr>
            <p:ph type="sldNum" sz="quarter" idx="12"/>
          </p:nvPr>
        </p:nvSpPr>
        <p:spPr/>
        <p:txBody>
          <a:bodyPr/>
          <a:lstStyle/>
          <a:p>
            <a:pPr>
              <a:defRPr/>
            </a:pPr>
            <a:fld id="{E90C1E0A-682D-40DC-B1EA-26C007FDC330}" type="slidenum">
              <a:rPr lang="da-DK" smtClean="0"/>
              <a:pPr>
                <a:defRPr/>
              </a:pPr>
              <a:t>20</a:t>
            </a:fld>
            <a:endParaRPr lang="da-DK" dirty="0"/>
          </a:p>
        </p:txBody>
      </p:sp>
      <p:sp>
        <p:nvSpPr>
          <p:cNvPr id="5" name="Date Placeholder 4">
            <a:extLst>
              <a:ext uri="{FF2B5EF4-FFF2-40B4-BE49-F238E27FC236}">
                <a16:creationId xmlns:a16="http://schemas.microsoft.com/office/drawing/2014/main" id="{3432252E-C0A9-561F-DA30-42D00CCB43ED}"/>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52745DAB-7BB9-0208-ED78-D3E99E96D77C}"/>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34F3AFDA-9F28-6353-58D9-5EB1EAEC9A0E}"/>
              </a:ext>
            </a:extLst>
          </p:cNvPr>
          <p:cNvCxnSpPr>
            <a:cxnSpLocks/>
          </p:cNvCxnSpPr>
          <p:nvPr/>
        </p:nvCxnSpPr>
        <p:spPr>
          <a:xfrm flipH="1" flipV="1">
            <a:off x="2322260" y="4915354"/>
            <a:ext cx="107950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74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2DEA-8E7B-95C4-34CE-E969629FE562}"/>
              </a:ext>
            </a:extLst>
          </p:cNvPr>
          <p:cNvSpPr>
            <a:spLocks noGrp="1"/>
          </p:cNvSpPr>
          <p:nvPr>
            <p:ph type="title"/>
          </p:nvPr>
        </p:nvSpPr>
        <p:spPr/>
        <p:txBody>
          <a:bodyPr/>
          <a:lstStyle/>
          <a:p>
            <a:r>
              <a:rPr lang="en-DK" dirty="0"/>
              <a:t>‘Samme arbejde’</a:t>
            </a:r>
          </a:p>
        </p:txBody>
      </p:sp>
      <p:sp>
        <p:nvSpPr>
          <p:cNvPr id="3" name="Content Placeholder 2">
            <a:extLst>
              <a:ext uri="{FF2B5EF4-FFF2-40B4-BE49-F238E27FC236}">
                <a16:creationId xmlns:a16="http://schemas.microsoft.com/office/drawing/2014/main" id="{B58DBFDD-0677-FDE4-2958-E3317A651356}"/>
              </a:ext>
            </a:extLst>
          </p:cNvPr>
          <p:cNvSpPr>
            <a:spLocks noGrp="1"/>
          </p:cNvSpPr>
          <p:nvPr>
            <p:ph idx="1"/>
          </p:nvPr>
        </p:nvSpPr>
        <p:spPr/>
        <p:txBody>
          <a:bodyPr>
            <a:normAutofit fontScale="85000" lnSpcReduction="20000"/>
          </a:bodyPr>
          <a:lstStyle/>
          <a:p>
            <a:pPr>
              <a:buNone/>
            </a:pPr>
            <a:r>
              <a:rPr lang="en-DK" b="1" dirty="0"/>
              <a:t>Identisk arbejde</a:t>
            </a:r>
            <a:r>
              <a:rPr lang="en-DK" dirty="0"/>
              <a:t>, for samme arbejdsgiver, på samme sted: </a:t>
            </a:r>
          </a:p>
          <a:p>
            <a:pPr marL="342900" indent="-342900">
              <a:buFont typeface="Arial" panose="020B0604020202020204" pitchFamily="34" charset="0"/>
              <a:buChar char="•"/>
            </a:pPr>
            <a:r>
              <a:rPr lang="en-DK" dirty="0"/>
              <a:t>Sag 43/75 Defrenne II: Mandlige og kvindelige kabinepersonaler hos Sabena </a:t>
            </a:r>
          </a:p>
          <a:p>
            <a:pPr>
              <a:buNone/>
            </a:pPr>
            <a:r>
              <a:rPr lang="en-GB" b="1" dirty="0"/>
              <a:t>I</a:t>
            </a:r>
            <a:r>
              <a:rPr lang="en-DK" b="1" dirty="0"/>
              <a:t>dentisk arbejde </a:t>
            </a:r>
            <a:r>
              <a:rPr lang="en-DK" dirty="0"/>
              <a:t>udført for </a:t>
            </a:r>
            <a:r>
              <a:rPr lang="en-DK" b="1" dirty="0"/>
              <a:t>forskellige arbejdsgivere </a:t>
            </a:r>
            <a:r>
              <a:rPr lang="en-DK" dirty="0"/>
              <a:t>samme sted:</a:t>
            </a:r>
          </a:p>
          <a:p>
            <a:pPr marL="342900" indent="-342900">
              <a:buFont typeface="Arial" panose="020B0604020202020204" pitchFamily="34" charset="0"/>
              <a:buChar char="•"/>
            </a:pPr>
            <a:r>
              <a:rPr lang="en-DK" dirty="0"/>
              <a:t>C-256/01 Allonby: Hvis kilden til lønforskellen er den samme (lønvilkåret bestemmes). Samme kilde kan være lovgivning (f.eks. pensionsordninger), overenskomster,  eller lønordninger fastsat på koncern-niveau</a:t>
            </a:r>
          </a:p>
          <a:p>
            <a:pPr>
              <a:buNone/>
            </a:pPr>
            <a:r>
              <a:rPr lang="en-DK" b="1" dirty="0"/>
              <a:t>Arbejde</a:t>
            </a:r>
            <a:r>
              <a:rPr lang="en-DK" dirty="0"/>
              <a:t> for samme arbejdsgiver, men udført </a:t>
            </a:r>
            <a:r>
              <a:rPr lang="en-DK" b="1" dirty="0"/>
              <a:t>forskellige steder</a:t>
            </a:r>
            <a:r>
              <a:rPr lang="en-DK" dirty="0"/>
              <a:t>:</a:t>
            </a:r>
          </a:p>
          <a:p>
            <a:pPr marL="342900" indent="-342900">
              <a:buFont typeface="Arial" panose="020B0604020202020204" pitchFamily="34" charset="0"/>
              <a:buChar char="•"/>
            </a:pPr>
            <a:r>
              <a:rPr lang="en-DK" b="1" dirty="0"/>
              <a:t>C-624/19 Tesco Stores: </a:t>
            </a:r>
            <a:r>
              <a:rPr lang="en-DK" dirty="0"/>
              <a:t>Arbejde udført for forskellige arbejdsgivere – hvis lønforskellen kan tilskrives samme kilde (samme koncern)</a:t>
            </a:r>
          </a:p>
          <a:p>
            <a:pPr marL="342900" indent="-342900">
              <a:buFont typeface="Arial" panose="020B0604020202020204" pitchFamily="34" charset="0"/>
              <a:buChar char="•"/>
            </a:pPr>
            <a:endParaRPr lang="en-DK" dirty="0"/>
          </a:p>
          <a:p>
            <a:pPr>
              <a:buNone/>
            </a:pPr>
            <a:r>
              <a:rPr lang="da-DK" b="1" dirty="0"/>
              <a:t>Samme arbejde:</a:t>
            </a:r>
            <a:endParaRPr lang="en-DK" dirty="0"/>
          </a:p>
          <a:p>
            <a:pPr marL="342900" indent="-342900">
              <a:buFont typeface="Arial" panose="020B0604020202020204" pitchFamily="34" charset="0"/>
              <a:buChar char="•"/>
            </a:pPr>
            <a:r>
              <a:rPr lang="en-DK" b="1" dirty="0"/>
              <a:t>C-381/99 Brunnhofer: </a:t>
            </a:r>
            <a:r>
              <a:rPr lang="en-DK" dirty="0"/>
              <a:t>Fastsættes ud fra præcise og faktiske faktorer i tilknytning til udførelsen af arbejdet: Karakteren af aktiviteterne, uddannelseskrav, arbejdsvilkårene. </a:t>
            </a:r>
          </a:p>
          <a:p>
            <a:pPr marL="342900" indent="-342900">
              <a:buFont typeface="Arial" panose="020B0604020202020204" pitchFamily="34" charset="0"/>
              <a:buChar char="•"/>
            </a:pPr>
            <a:r>
              <a:rPr lang="en-DK" dirty="0"/>
              <a:t>En kollektiv overenskomst, der kategoriserede arbejde som ‘samme’ var ikke afgørende. Kollektive overenskomster kan være diskriminerende (f.eks. </a:t>
            </a:r>
            <a:r>
              <a:rPr lang="en-DK" i="1" dirty="0"/>
              <a:t>Defrenne II</a:t>
            </a:r>
            <a:r>
              <a:rPr lang="en-DK" dirty="0"/>
              <a:t>).</a:t>
            </a:r>
          </a:p>
          <a:p>
            <a:pPr>
              <a:buNone/>
            </a:pPr>
            <a:endParaRPr lang="en-DK" b="1" dirty="0"/>
          </a:p>
          <a:p>
            <a:pPr>
              <a:buNone/>
            </a:pPr>
            <a:r>
              <a:rPr lang="en-DK" b="1" dirty="0"/>
              <a:t>Arbejde af højere værdi ? </a:t>
            </a:r>
          </a:p>
          <a:p>
            <a:pPr marL="342900" indent="-342900">
              <a:buFont typeface="Arial" panose="020B0604020202020204" pitchFamily="34" charset="0"/>
              <a:buChar char="•"/>
            </a:pPr>
            <a:r>
              <a:rPr lang="en-DK" b="1" dirty="0"/>
              <a:t>Sag 157/86 </a:t>
            </a:r>
            <a:r>
              <a:rPr lang="en-DK" b="1" i="1" dirty="0"/>
              <a:t>Murphy</a:t>
            </a:r>
            <a:r>
              <a:rPr lang="en-DK" b="1" dirty="0"/>
              <a:t>: </a:t>
            </a:r>
            <a:r>
              <a:rPr lang="en-DK" dirty="0"/>
              <a:t>Efter en vurdering fandt domstolen, at de kvindelige arbejdstagere, der ønskede lige løn i forhold til mandlige kolleger, udførte arbejde af højere værdi end de mandlige kolleger. </a:t>
            </a:r>
          </a:p>
          <a:p>
            <a:pPr marL="342900" indent="-342900">
              <a:buFont typeface="Arial" panose="020B0604020202020204" pitchFamily="34" charset="0"/>
              <a:buChar char="•"/>
            </a:pPr>
            <a:r>
              <a:rPr lang="en-DK" dirty="0"/>
              <a:t>Ville det her være imod ligelønsprincippet at give de kvindelige ansatte ligeløn ? </a:t>
            </a:r>
          </a:p>
          <a:p>
            <a:pPr marL="342900" indent="-342900">
              <a:buFont typeface="Arial" panose="020B0604020202020204" pitchFamily="34" charset="0"/>
              <a:buChar char="•"/>
            </a:pPr>
            <a:r>
              <a:rPr lang="en-DK" b="1" dirty="0"/>
              <a:t>CJEU: </a:t>
            </a:r>
            <a:r>
              <a:rPr lang="en-DK" dirty="0"/>
              <a:t>Nej. Det mindre i det mere.</a:t>
            </a:r>
            <a:endParaRPr lang="en-DK" b="1" dirty="0"/>
          </a:p>
          <a:p>
            <a:pPr marL="342900" indent="-342900">
              <a:buFont typeface="Arial" panose="020B0604020202020204" pitchFamily="34" charset="0"/>
              <a:buChar char="•"/>
            </a:pPr>
            <a:endParaRPr lang="en-DK" dirty="0"/>
          </a:p>
        </p:txBody>
      </p:sp>
      <p:sp>
        <p:nvSpPr>
          <p:cNvPr id="4" name="Date Placeholder 3">
            <a:extLst>
              <a:ext uri="{FF2B5EF4-FFF2-40B4-BE49-F238E27FC236}">
                <a16:creationId xmlns:a16="http://schemas.microsoft.com/office/drawing/2014/main" id="{22EAC72C-A0E3-5ED3-585E-AED474A7373C}"/>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Tree>
    <p:extLst>
      <p:ext uri="{BB962C8B-B14F-4D97-AF65-F5344CB8AC3E}">
        <p14:creationId xmlns:p14="http://schemas.microsoft.com/office/powerpoint/2010/main" val="366766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6D3AF-7809-DC93-1A59-4B570B00D3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946F45-7A14-9A6A-F418-344FC902F4C3}"/>
              </a:ext>
            </a:extLst>
          </p:cNvPr>
          <p:cNvSpPr>
            <a:spLocks noGrp="1"/>
          </p:cNvSpPr>
          <p:nvPr>
            <p:ph type="title"/>
          </p:nvPr>
        </p:nvSpPr>
        <p:spPr/>
        <p:txBody>
          <a:bodyPr/>
          <a:lstStyle/>
          <a:p>
            <a:r>
              <a:rPr lang="en-DK" dirty="0"/>
              <a:t>‘Arbejde af samme værdi’</a:t>
            </a:r>
          </a:p>
        </p:txBody>
      </p:sp>
      <p:sp>
        <p:nvSpPr>
          <p:cNvPr id="3" name="Content Placeholder 2">
            <a:extLst>
              <a:ext uri="{FF2B5EF4-FFF2-40B4-BE49-F238E27FC236}">
                <a16:creationId xmlns:a16="http://schemas.microsoft.com/office/drawing/2014/main" id="{30655128-3F08-2469-5550-8660807271DF}"/>
              </a:ext>
            </a:extLst>
          </p:cNvPr>
          <p:cNvSpPr>
            <a:spLocks noGrp="1"/>
          </p:cNvSpPr>
          <p:nvPr>
            <p:ph idx="1"/>
          </p:nvPr>
        </p:nvSpPr>
        <p:spPr/>
        <p:txBody>
          <a:bodyPr>
            <a:normAutofit/>
          </a:bodyPr>
          <a:lstStyle/>
          <a:p>
            <a:r>
              <a:rPr lang="en-DK" b="1" dirty="0"/>
              <a:t>Når arbejde </a:t>
            </a:r>
            <a:r>
              <a:rPr lang="en-DK" b="1" u="sng" dirty="0"/>
              <a:t>er forskelligt</a:t>
            </a:r>
            <a:r>
              <a:rPr lang="en-DK" b="1" dirty="0"/>
              <a:t>, dvs. det er ikke identisk eller ‘samme arbejde’</a:t>
            </a:r>
          </a:p>
          <a:p>
            <a:endParaRPr lang="en-DK" b="1" dirty="0"/>
          </a:p>
          <a:p>
            <a:r>
              <a:rPr lang="en-DK" b="1" dirty="0"/>
              <a:t>Hvordan vurderes om arbejde er af samme værdi ?</a:t>
            </a:r>
          </a:p>
          <a:p>
            <a:pPr marL="457200" indent="-457200">
              <a:buAutoNum type="arabicPeriod"/>
            </a:pPr>
            <a:r>
              <a:rPr lang="en-DK" b="1" dirty="0"/>
              <a:t>Værdien af jobbet: </a:t>
            </a:r>
            <a:r>
              <a:rPr lang="en-DK" dirty="0"/>
              <a:t>Jobbets indhold og de krav, jobbet stiller til arbejdstageren. </a:t>
            </a:r>
          </a:p>
          <a:p>
            <a:pPr marL="774900" lvl="1" indent="-342900"/>
            <a:r>
              <a:rPr lang="da-DK" dirty="0"/>
              <a:t>	R</a:t>
            </a:r>
            <a:r>
              <a:rPr lang="en-DK" dirty="0"/>
              <a:t>isiko for at tillægge visse kompetencer højere værdi end andre (f.eks. </a:t>
            </a:r>
            <a:r>
              <a:rPr lang="en-GB" dirty="0" err="1"/>
              <a:t>styrke</a:t>
            </a:r>
            <a:r>
              <a:rPr lang="en-GB" dirty="0"/>
              <a:t>)</a:t>
            </a:r>
            <a:endParaRPr lang="en-DK" dirty="0"/>
          </a:p>
          <a:p>
            <a:pPr marL="457200" indent="-457200">
              <a:buAutoNum type="arabicPeriod"/>
            </a:pPr>
            <a:r>
              <a:rPr lang="en-DK" b="1" dirty="0"/>
              <a:t>Værdien af jobbet for arbejdsgiveren: </a:t>
            </a:r>
            <a:r>
              <a:rPr lang="en-DK" dirty="0"/>
              <a:t>man måler f.eks. </a:t>
            </a:r>
            <a:r>
              <a:rPr lang="en-GB" dirty="0" err="1"/>
              <a:t>bidraget</a:t>
            </a:r>
            <a:r>
              <a:rPr lang="en-GB" dirty="0"/>
              <a:t> </a:t>
            </a:r>
            <a:r>
              <a:rPr lang="en-GB" dirty="0" err="1"/>
              <a:t>til</a:t>
            </a:r>
            <a:r>
              <a:rPr lang="en-GB" dirty="0"/>
              <a:t> </a:t>
            </a:r>
            <a:r>
              <a:rPr lang="en-GB" dirty="0" err="1"/>
              <a:t>virksomheden</a:t>
            </a:r>
            <a:r>
              <a:rPr lang="en-GB" dirty="0"/>
              <a:t>, </a:t>
            </a:r>
            <a:r>
              <a:rPr lang="en-GB" dirty="0" err="1"/>
              <a:t>omkostningerne</a:t>
            </a:r>
            <a:r>
              <a:rPr lang="en-GB" dirty="0"/>
              <a:t> </a:t>
            </a:r>
            <a:r>
              <a:rPr lang="en-GB" dirty="0" err="1"/>
              <a:t>arbejdsgiveren</a:t>
            </a:r>
            <a:r>
              <a:rPr lang="en-GB" dirty="0"/>
              <a:t> </a:t>
            </a:r>
            <a:r>
              <a:rPr lang="en-GB" dirty="0" err="1"/>
              <a:t>ville</a:t>
            </a:r>
            <a:r>
              <a:rPr lang="en-GB" dirty="0"/>
              <a:t> have </a:t>
            </a:r>
            <a:r>
              <a:rPr lang="en-GB" dirty="0" err="1"/>
              <a:t>ved</a:t>
            </a:r>
            <a:r>
              <a:rPr lang="en-GB" dirty="0"/>
              <a:t> at </a:t>
            </a:r>
            <a:r>
              <a:rPr lang="en-GB" dirty="0" err="1"/>
              <a:t>købe</a:t>
            </a:r>
            <a:r>
              <a:rPr lang="en-GB" dirty="0"/>
              <a:t> </a:t>
            </a:r>
            <a:r>
              <a:rPr lang="en-GB" dirty="0" err="1"/>
              <a:t>ydelsen</a:t>
            </a:r>
            <a:r>
              <a:rPr lang="en-GB" dirty="0"/>
              <a:t> </a:t>
            </a:r>
            <a:r>
              <a:rPr lang="en-GB" dirty="0" err="1"/>
              <a:t>andetsteds</a:t>
            </a:r>
            <a:endParaRPr lang="en-GB" dirty="0"/>
          </a:p>
          <a:p>
            <a:pPr marL="774900" lvl="1" indent="-342900"/>
            <a:r>
              <a:rPr lang="en-GB" dirty="0"/>
              <a:t>	</a:t>
            </a:r>
            <a:r>
              <a:rPr lang="en-GB" dirty="0" err="1"/>
              <a:t>Risiko</a:t>
            </a:r>
            <a:r>
              <a:rPr lang="en-GB" dirty="0"/>
              <a:t> for at </a:t>
            </a:r>
            <a:r>
              <a:rPr lang="en-GB" dirty="0" err="1"/>
              <a:t>opretholde</a:t>
            </a:r>
            <a:r>
              <a:rPr lang="en-GB" dirty="0"/>
              <a:t> et </a:t>
            </a:r>
            <a:r>
              <a:rPr lang="en-GB" dirty="0" err="1"/>
              <a:t>kønsopdelt</a:t>
            </a:r>
            <a:r>
              <a:rPr lang="en-GB" dirty="0"/>
              <a:t> </a:t>
            </a:r>
            <a:r>
              <a:rPr lang="en-GB" dirty="0" err="1"/>
              <a:t>arbejdsmarked</a:t>
            </a:r>
            <a:r>
              <a:rPr lang="en-GB" dirty="0"/>
              <a:t> med </a:t>
            </a:r>
            <a:r>
              <a:rPr lang="en-GB" dirty="0" err="1"/>
              <a:t>lavere</a:t>
            </a:r>
            <a:r>
              <a:rPr lang="en-GB" dirty="0"/>
              <a:t> </a:t>
            </a:r>
            <a:r>
              <a:rPr lang="en-GB" dirty="0" err="1"/>
              <a:t>betalte</a:t>
            </a:r>
            <a:r>
              <a:rPr lang="en-GB" dirty="0"/>
              <a:t> jobs</a:t>
            </a:r>
          </a:p>
          <a:p>
            <a:pPr marL="457200" indent="-457200">
              <a:buFont typeface="+mj-lt"/>
              <a:buAutoNum type="arabicPeriod"/>
            </a:pPr>
            <a:r>
              <a:rPr lang="en-GB" b="1" dirty="0" err="1"/>
              <a:t>Værdien</a:t>
            </a:r>
            <a:r>
              <a:rPr lang="en-GB" b="1" dirty="0"/>
              <a:t> </a:t>
            </a:r>
            <a:r>
              <a:rPr lang="en-GB" b="1" dirty="0" err="1"/>
              <a:t>af</a:t>
            </a:r>
            <a:r>
              <a:rPr lang="en-GB" b="1" dirty="0"/>
              <a:t> </a:t>
            </a:r>
            <a:r>
              <a:rPr lang="en-GB" b="1" dirty="0" err="1"/>
              <a:t>arbejdstageren</a:t>
            </a:r>
            <a:r>
              <a:rPr lang="en-GB" b="1" dirty="0"/>
              <a:t>:</a:t>
            </a:r>
            <a:r>
              <a:rPr lang="en-GB" dirty="0"/>
              <a:t> </a:t>
            </a:r>
            <a:r>
              <a:rPr lang="en-GB" dirty="0" err="1"/>
              <a:t>målt</a:t>
            </a:r>
            <a:r>
              <a:rPr lang="en-GB" dirty="0"/>
              <a:t> </a:t>
            </a:r>
            <a:r>
              <a:rPr lang="en-GB" dirty="0" err="1"/>
              <a:t>på</a:t>
            </a:r>
            <a:r>
              <a:rPr lang="en-GB" dirty="0"/>
              <a:t> </a:t>
            </a:r>
            <a:r>
              <a:rPr lang="en-GB" dirty="0" err="1"/>
              <a:t>uddannelse</a:t>
            </a:r>
            <a:r>
              <a:rPr lang="en-GB" dirty="0"/>
              <a:t>, </a:t>
            </a:r>
            <a:r>
              <a:rPr lang="en-GB" dirty="0" err="1"/>
              <a:t>kompetencer</a:t>
            </a:r>
            <a:r>
              <a:rPr lang="en-GB" dirty="0"/>
              <a:t>, </a:t>
            </a:r>
            <a:r>
              <a:rPr lang="en-GB" dirty="0" err="1"/>
              <a:t>anciennitet</a:t>
            </a:r>
            <a:r>
              <a:rPr lang="en-GB" dirty="0"/>
              <a:t>, </a:t>
            </a:r>
            <a:r>
              <a:rPr lang="en-GB" dirty="0" err="1"/>
              <a:t>personlighed</a:t>
            </a:r>
            <a:r>
              <a:rPr lang="en-GB" dirty="0"/>
              <a:t>, </a:t>
            </a:r>
            <a:r>
              <a:rPr lang="en-GB" dirty="0" err="1"/>
              <a:t>kurser</a:t>
            </a:r>
            <a:r>
              <a:rPr lang="en-GB" dirty="0"/>
              <a:t>, </a:t>
            </a:r>
            <a:r>
              <a:rPr lang="en-GB" dirty="0" err="1"/>
              <a:t>markedsværdien</a:t>
            </a:r>
            <a:r>
              <a:rPr lang="en-GB" dirty="0"/>
              <a:t>, alder, </a:t>
            </a:r>
            <a:r>
              <a:rPr lang="en-GB" dirty="0" err="1"/>
              <a:t>familiesituationen</a:t>
            </a:r>
            <a:r>
              <a:rPr lang="en-GB" dirty="0"/>
              <a:t>, </a:t>
            </a:r>
            <a:r>
              <a:rPr lang="en-GB" dirty="0" err="1"/>
              <a:t>militærtræning</a:t>
            </a:r>
            <a:r>
              <a:rPr lang="en-GB" dirty="0"/>
              <a:t>….</a:t>
            </a:r>
          </a:p>
          <a:p>
            <a:pPr marL="774900" lvl="1" indent="-342900"/>
            <a:r>
              <a:rPr lang="en-GB" dirty="0"/>
              <a:t>	</a:t>
            </a:r>
            <a:r>
              <a:rPr lang="en-GB" dirty="0" err="1"/>
              <a:t>Adskillige</a:t>
            </a:r>
            <a:r>
              <a:rPr lang="en-GB" dirty="0"/>
              <a:t> </a:t>
            </a:r>
            <a:r>
              <a:rPr lang="en-GB" dirty="0" err="1"/>
              <a:t>faldgruber</a:t>
            </a:r>
            <a:r>
              <a:rPr lang="en-GB" dirty="0"/>
              <a:t> med </a:t>
            </a:r>
            <a:r>
              <a:rPr lang="en-GB" dirty="0" err="1"/>
              <a:t>bevidst</a:t>
            </a:r>
            <a:r>
              <a:rPr lang="en-GB" dirty="0"/>
              <a:t> </a:t>
            </a:r>
            <a:r>
              <a:rPr lang="en-GB" dirty="0" err="1"/>
              <a:t>og</a:t>
            </a:r>
            <a:r>
              <a:rPr lang="en-GB" dirty="0"/>
              <a:t> </a:t>
            </a:r>
            <a:r>
              <a:rPr lang="en-GB" dirty="0" err="1"/>
              <a:t>ubevidst</a:t>
            </a:r>
            <a:r>
              <a:rPr lang="en-GB" dirty="0"/>
              <a:t> bias om </a:t>
            </a:r>
            <a:r>
              <a:rPr lang="en-GB" dirty="0" err="1"/>
              <a:t>værdien</a:t>
            </a:r>
            <a:r>
              <a:rPr lang="en-GB" dirty="0"/>
              <a:t> </a:t>
            </a:r>
            <a:r>
              <a:rPr lang="en-GB" dirty="0" err="1"/>
              <a:t>af</a:t>
            </a:r>
            <a:r>
              <a:rPr lang="en-GB" dirty="0"/>
              <a:t> </a:t>
            </a:r>
            <a:r>
              <a:rPr lang="en-GB" dirty="0" err="1"/>
              <a:t>arbejdet</a:t>
            </a:r>
            <a:endParaRPr lang="en-DK" dirty="0"/>
          </a:p>
        </p:txBody>
      </p:sp>
      <p:sp>
        <p:nvSpPr>
          <p:cNvPr id="4" name="Date Placeholder 3">
            <a:extLst>
              <a:ext uri="{FF2B5EF4-FFF2-40B4-BE49-F238E27FC236}">
                <a16:creationId xmlns:a16="http://schemas.microsoft.com/office/drawing/2014/main" id="{2AFB095B-CB66-750B-C668-3FCEAAAA1B4E}"/>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Left Arrow 4">
            <a:extLst>
              <a:ext uri="{FF2B5EF4-FFF2-40B4-BE49-F238E27FC236}">
                <a16:creationId xmlns:a16="http://schemas.microsoft.com/office/drawing/2014/main" id="{75717F22-6597-1660-0CFE-7D66984AA19A}"/>
              </a:ext>
            </a:extLst>
          </p:cNvPr>
          <p:cNvSpPr/>
          <p:nvPr/>
        </p:nvSpPr>
        <p:spPr bwMode="auto">
          <a:xfrm rot="20365194">
            <a:off x="6895511" y="1366618"/>
            <a:ext cx="4728611" cy="1548905"/>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GB" sz="1600" dirty="0">
                <a:solidFill>
                  <a:schemeClr val="bg1"/>
                </a:solidFill>
                <a:latin typeface="AU Passata" pitchFamily="34" charset="0"/>
              </a:rPr>
              <a:t>D</a:t>
            </a:r>
            <a:r>
              <a:rPr lang="en-DK" sz="1600" dirty="0">
                <a:solidFill>
                  <a:schemeClr val="bg1"/>
                </a:solidFill>
              </a:rPr>
              <a:t>ør nummer 1: Jobbets værdi</a:t>
            </a:r>
          </a:p>
          <a:p>
            <a:pPr fontAlgn="base">
              <a:lnSpc>
                <a:spcPct val="95000"/>
              </a:lnSpc>
              <a:spcBef>
                <a:spcPct val="0"/>
              </a:spcBef>
              <a:spcAft>
                <a:spcPct val="0"/>
              </a:spcAft>
            </a:pPr>
            <a:r>
              <a:rPr lang="en-DK" sz="1600" dirty="0">
                <a:solidFill>
                  <a:schemeClr val="bg1"/>
                </a:solidFill>
              </a:rPr>
              <a:t>Sag 129/79 Macarthy: ‘karakteren af arbejdet’</a:t>
            </a:r>
            <a:endParaRPr lang="en-DK" sz="1600" dirty="0">
              <a:solidFill>
                <a:schemeClr val="bg1"/>
              </a:solidFill>
              <a:latin typeface="AU Passata" pitchFamily="34" charset="0"/>
            </a:endParaRPr>
          </a:p>
        </p:txBody>
      </p:sp>
      <p:sp>
        <p:nvSpPr>
          <p:cNvPr id="6" name="Left Arrow 5">
            <a:extLst>
              <a:ext uri="{FF2B5EF4-FFF2-40B4-BE49-F238E27FC236}">
                <a16:creationId xmlns:a16="http://schemas.microsoft.com/office/drawing/2014/main" id="{2257E8D8-92A7-6394-C283-0FD4D6485953}"/>
              </a:ext>
            </a:extLst>
          </p:cNvPr>
          <p:cNvSpPr/>
          <p:nvPr/>
        </p:nvSpPr>
        <p:spPr bwMode="auto">
          <a:xfrm rot="20365194">
            <a:off x="7709549" y="2845021"/>
            <a:ext cx="4248472" cy="1339822"/>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da-DK" sz="1600" dirty="0">
                <a:solidFill>
                  <a:schemeClr val="bg1"/>
                </a:solidFill>
                <a:latin typeface="AU Passata" pitchFamily="34" charset="0"/>
              </a:rPr>
              <a:t>Gentages i løngennemsigtighedsdirektive</a:t>
            </a:r>
            <a:r>
              <a:rPr lang="da-DK" sz="1600" dirty="0">
                <a:solidFill>
                  <a:schemeClr val="bg1"/>
                </a:solidFill>
              </a:rPr>
              <a:t>t – præambel 26.</a:t>
            </a:r>
            <a:endParaRPr lang="en-DK" sz="1600" dirty="0">
              <a:solidFill>
                <a:schemeClr val="bg1"/>
              </a:solidFill>
              <a:latin typeface="AU Passata" pitchFamily="34" charset="0"/>
            </a:endParaRPr>
          </a:p>
        </p:txBody>
      </p:sp>
    </p:spTree>
    <p:extLst>
      <p:ext uri="{BB962C8B-B14F-4D97-AF65-F5344CB8AC3E}">
        <p14:creationId xmlns:p14="http://schemas.microsoft.com/office/powerpoint/2010/main" val="278631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AC3C8-27A5-716D-3C0E-5D78E10C54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3BE5BE-7A97-098F-76A3-764CCE2FC3CE}"/>
              </a:ext>
            </a:extLst>
          </p:cNvPr>
          <p:cNvSpPr>
            <a:spLocks noGrp="1"/>
          </p:cNvSpPr>
          <p:nvPr>
            <p:ph type="title"/>
          </p:nvPr>
        </p:nvSpPr>
        <p:spPr/>
        <p:txBody>
          <a:bodyPr/>
          <a:lstStyle/>
          <a:p>
            <a:r>
              <a:rPr lang="en-DK" dirty="0"/>
              <a:t>‘Arbejde af samme værdi’</a:t>
            </a:r>
          </a:p>
        </p:txBody>
      </p:sp>
      <p:sp>
        <p:nvSpPr>
          <p:cNvPr id="3" name="Content Placeholder 2">
            <a:extLst>
              <a:ext uri="{FF2B5EF4-FFF2-40B4-BE49-F238E27FC236}">
                <a16:creationId xmlns:a16="http://schemas.microsoft.com/office/drawing/2014/main" id="{6AF51281-2E23-5A5A-8D6E-4EDC677F14D7}"/>
              </a:ext>
            </a:extLst>
          </p:cNvPr>
          <p:cNvSpPr>
            <a:spLocks noGrp="1"/>
          </p:cNvSpPr>
          <p:nvPr>
            <p:ph idx="1"/>
          </p:nvPr>
        </p:nvSpPr>
        <p:spPr>
          <a:xfrm>
            <a:off x="984506" y="1600931"/>
            <a:ext cx="10222987" cy="5009133"/>
          </a:xfrm>
        </p:spPr>
        <p:txBody>
          <a:bodyPr>
            <a:normAutofit/>
          </a:bodyPr>
          <a:lstStyle/>
          <a:p>
            <a:endParaRPr lang="en-DK" b="1" dirty="0"/>
          </a:p>
          <a:p>
            <a:r>
              <a:rPr lang="en-DK" b="1" dirty="0"/>
              <a:t>Når arbejde er forskelligt, dvs. det er ikke identisk eller ‘samme arbejde’</a:t>
            </a:r>
          </a:p>
          <a:p>
            <a:endParaRPr lang="en-DK" b="1" dirty="0"/>
          </a:p>
          <a:p>
            <a:r>
              <a:rPr lang="en-DK" b="1" dirty="0"/>
              <a:t>En kvalitativ vurdering af det job, der skal udføres. </a:t>
            </a:r>
          </a:p>
          <a:p>
            <a:pPr marL="342900" indent="-342900">
              <a:buFont typeface="Arial" panose="020B0604020202020204" pitchFamily="34" charset="0"/>
              <a:buChar char="•"/>
            </a:pPr>
            <a:r>
              <a:rPr lang="en-DK" dirty="0"/>
              <a:t>Vurderingen har til formål at tilbageføre historiske, traditionelle grunde (uligeløn på et kønsopdelt arbejdsmarked)</a:t>
            </a:r>
          </a:p>
          <a:p>
            <a:pPr marL="846900" lvl="1" indent="-342900">
              <a:buFont typeface="Arial" panose="020B0604020202020204" pitchFamily="34" charset="0"/>
              <a:buChar char="•"/>
            </a:pPr>
            <a:r>
              <a:rPr lang="en-DK" dirty="0"/>
              <a:t> f.eks. køkkenpersonale og gartnere, jordmødre og teknikere, deltidsansatte og fuldtidsansatte. </a:t>
            </a:r>
          </a:p>
          <a:p>
            <a:pPr marL="342900" indent="-342900">
              <a:buFont typeface="Arial" panose="020B0604020202020204" pitchFamily="34" charset="0"/>
              <a:buChar char="•"/>
            </a:pPr>
            <a:r>
              <a:rPr lang="en-DK" dirty="0"/>
              <a:t>Det er en retlig vurdering baseret på faktiske karakteristika ved arbejdet – objektive kønsneutrale kriterier.</a:t>
            </a:r>
          </a:p>
          <a:p>
            <a:pPr>
              <a:buNone/>
            </a:pPr>
            <a:endParaRPr lang="en-DK" b="1" dirty="0"/>
          </a:p>
          <a:p>
            <a:pPr>
              <a:buNone/>
            </a:pPr>
            <a:r>
              <a:rPr lang="en-DK" b="1" dirty="0"/>
              <a:t>C-624/19 Tesco Stores: </a:t>
            </a:r>
            <a:r>
              <a:rPr lang="en-DK" dirty="0"/>
              <a:t>Udførte butiksmedarbejderne (primært kvinder) arbejde af samme værdi som lagermedarbejderne (primært mænd) ?</a:t>
            </a:r>
          </a:p>
          <a:p>
            <a:pPr marL="342900" indent="-342900">
              <a:buFont typeface="Arial" panose="020B0604020202020204" pitchFamily="34" charset="0"/>
              <a:buChar char="•"/>
            </a:pPr>
            <a:r>
              <a:rPr lang="en-DK" dirty="0"/>
              <a:t>Vurderingen er udelukkende kvalitativ, det er udelukkende baseret på arten af arbejdet, der faktisk udføres. En vurdering af faktiske omstændigheder, hvorved domstolen </a:t>
            </a:r>
            <a:r>
              <a:rPr lang="en-DK" u="sng" dirty="0"/>
              <a:t>fastslår</a:t>
            </a:r>
            <a:r>
              <a:rPr lang="en-DK" dirty="0"/>
              <a:t>, at samme værdi kan </a:t>
            </a:r>
            <a:r>
              <a:rPr lang="en-DK" u="sng" dirty="0"/>
              <a:t>tillægges</a:t>
            </a:r>
            <a:r>
              <a:rPr lang="en-DK" dirty="0"/>
              <a:t> (par 30)</a:t>
            </a:r>
          </a:p>
        </p:txBody>
      </p:sp>
      <p:sp>
        <p:nvSpPr>
          <p:cNvPr id="4" name="Date Placeholder 3">
            <a:extLst>
              <a:ext uri="{FF2B5EF4-FFF2-40B4-BE49-F238E27FC236}">
                <a16:creationId xmlns:a16="http://schemas.microsoft.com/office/drawing/2014/main" id="{7DBA3F2D-52CE-DD5D-D7E2-FE092A095C80}"/>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Tree>
    <p:extLst>
      <p:ext uri="{BB962C8B-B14F-4D97-AF65-F5344CB8AC3E}">
        <p14:creationId xmlns:p14="http://schemas.microsoft.com/office/powerpoint/2010/main" val="414048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4CB44-ACB6-7570-B7ED-72237C0DE6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BC540D-50A6-3B65-5D58-005EA4B64EAC}"/>
              </a:ext>
            </a:extLst>
          </p:cNvPr>
          <p:cNvSpPr>
            <a:spLocks noGrp="1"/>
          </p:cNvSpPr>
          <p:nvPr>
            <p:ph type="title"/>
          </p:nvPr>
        </p:nvSpPr>
        <p:spPr/>
        <p:txBody>
          <a:bodyPr/>
          <a:lstStyle/>
          <a:p>
            <a:r>
              <a:rPr lang="en-DK" dirty="0"/>
              <a:t>‘Arbejde af samme værdi’</a:t>
            </a:r>
          </a:p>
        </p:txBody>
      </p:sp>
      <p:sp>
        <p:nvSpPr>
          <p:cNvPr id="3" name="Content Placeholder 2">
            <a:extLst>
              <a:ext uri="{FF2B5EF4-FFF2-40B4-BE49-F238E27FC236}">
                <a16:creationId xmlns:a16="http://schemas.microsoft.com/office/drawing/2014/main" id="{D7ED8C28-5B22-EDD6-93A6-356F44B308F0}"/>
              </a:ext>
            </a:extLst>
          </p:cNvPr>
          <p:cNvSpPr>
            <a:spLocks noGrp="1"/>
          </p:cNvSpPr>
          <p:nvPr>
            <p:ph idx="1"/>
          </p:nvPr>
        </p:nvSpPr>
        <p:spPr>
          <a:xfrm>
            <a:off x="986095" y="1960078"/>
            <a:ext cx="10222987" cy="4422433"/>
          </a:xfrm>
        </p:spPr>
        <p:txBody>
          <a:bodyPr>
            <a:normAutofit/>
          </a:bodyPr>
          <a:lstStyle/>
          <a:p>
            <a:r>
              <a:rPr lang="da-DK" b="1" dirty="0"/>
              <a:t>Objektive kønsneutrale </a:t>
            </a:r>
            <a:r>
              <a:rPr lang="da-DK" b="1" u="sng" dirty="0"/>
              <a:t>kriterier </a:t>
            </a:r>
            <a:r>
              <a:rPr lang="da-DK" b="1" dirty="0"/>
              <a:t>(nu i løngennemsigtighedsdirektivet artikel 4(4) og betragtning 26):</a:t>
            </a:r>
          </a:p>
          <a:p>
            <a:pPr marL="342900" indent="-342900">
              <a:buFont typeface="Arial" panose="020B0604020202020204" pitchFamily="34" charset="0"/>
              <a:buChar char="•"/>
            </a:pPr>
            <a:r>
              <a:rPr lang="da-DK" b="1" dirty="0"/>
              <a:t>Færdigheder </a:t>
            </a:r>
            <a:r>
              <a:rPr lang="da-DK" dirty="0"/>
              <a:t>(uddannelse, oplæring, certifikater, mv): længden, akademiske elementer, praktiske elementer, sværhedsgraden</a:t>
            </a:r>
          </a:p>
          <a:p>
            <a:pPr marL="342900" indent="-342900">
              <a:buFont typeface="Arial" panose="020B0604020202020204" pitchFamily="34" charset="0"/>
              <a:buChar char="•"/>
            </a:pPr>
            <a:r>
              <a:rPr lang="da-DK" b="1" dirty="0"/>
              <a:t>Indsats </a:t>
            </a:r>
            <a:r>
              <a:rPr lang="da-DK" dirty="0"/>
              <a:t>(arbejdets karakter): fysiske krav, monotont/varieret, menneskelig interaktion, typer af kunder/patienter/borgere.</a:t>
            </a:r>
          </a:p>
          <a:p>
            <a:pPr marL="342900" indent="-342900">
              <a:buFont typeface="Arial" panose="020B0604020202020204" pitchFamily="34" charset="0"/>
              <a:buChar char="•"/>
            </a:pPr>
            <a:r>
              <a:rPr lang="da-DK" b="1" dirty="0"/>
              <a:t>Ansvar: </a:t>
            </a:r>
            <a:r>
              <a:rPr lang="da-DK" dirty="0"/>
              <a:t>graden af ansvar, graden af selvbestemmelse</a:t>
            </a:r>
            <a:endParaRPr lang="da-DK" b="1" dirty="0"/>
          </a:p>
          <a:p>
            <a:pPr marL="342900" indent="-342900">
              <a:buFont typeface="Arial" panose="020B0604020202020204" pitchFamily="34" charset="0"/>
              <a:buChar char="•"/>
            </a:pPr>
            <a:r>
              <a:rPr lang="da-DK" b="1" dirty="0"/>
              <a:t>Arbejdsvilkår: </a:t>
            </a:r>
            <a:r>
              <a:rPr lang="da-DK" dirty="0"/>
              <a:t>placering af arbejdstiden, skiftehold, natarbejde, fleksibilitet, risiko for skader.</a:t>
            </a:r>
          </a:p>
          <a:p>
            <a:pPr marL="342900" indent="-342900">
              <a:buFont typeface="Arial" panose="020B0604020202020204" pitchFamily="34" charset="0"/>
              <a:buChar char="•"/>
            </a:pPr>
            <a:endParaRPr lang="da-DK" dirty="0"/>
          </a:p>
          <a:p>
            <a:pPr>
              <a:buNone/>
            </a:pPr>
            <a:endParaRPr lang="da-DK" dirty="0"/>
          </a:p>
          <a:p>
            <a:pPr>
              <a:buNone/>
            </a:pPr>
            <a:r>
              <a:rPr lang="da-DK" b="1" dirty="0"/>
              <a:t>En konkret sag til sag vurdering ved domstolene</a:t>
            </a:r>
          </a:p>
        </p:txBody>
      </p:sp>
      <p:sp>
        <p:nvSpPr>
          <p:cNvPr id="4" name="Date Placeholder 3">
            <a:extLst>
              <a:ext uri="{FF2B5EF4-FFF2-40B4-BE49-F238E27FC236}">
                <a16:creationId xmlns:a16="http://schemas.microsoft.com/office/drawing/2014/main" id="{65592F71-77D6-40FB-F4E4-7838720DC5B4}"/>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Tree>
    <p:extLst>
      <p:ext uri="{BB962C8B-B14F-4D97-AF65-F5344CB8AC3E}">
        <p14:creationId xmlns:p14="http://schemas.microsoft.com/office/powerpoint/2010/main" val="2073324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69641-3C5E-7F25-04CB-8CBA44B47D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4005DE-BE72-9177-CF88-965CD69D4970}"/>
              </a:ext>
            </a:extLst>
          </p:cNvPr>
          <p:cNvSpPr>
            <a:spLocks noGrp="1"/>
          </p:cNvSpPr>
          <p:nvPr>
            <p:ph type="title"/>
          </p:nvPr>
        </p:nvSpPr>
        <p:spPr/>
        <p:txBody>
          <a:bodyPr/>
          <a:lstStyle/>
          <a:p>
            <a:r>
              <a:rPr lang="en-DK" dirty="0"/>
              <a:t>‘Arbejde af samme værdi’</a:t>
            </a:r>
          </a:p>
        </p:txBody>
      </p:sp>
      <p:sp>
        <p:nvSpPr>
          <p:cNvPr id="3" name="Content Placeholder 2">
            <a:extLst>
              <a:ext uri="{FF2B5EF4-FFF2-40B4-BE49-F238E27FC236}">
                <a16:creationId xmlns:a16="http://schemas.microsoft.com/office/drawing/2014/main" id="{B2071817-8837-7362-55CC-7A14B4E5B524}"/>
              </a:ext>
            </a:extLst>
          </p:cNvPr>
          <p:cNvSpPr>
            <a:spLocks noGrp="1"/>
          </p:cNvSpPr>
          <p:nvPr>
            <p:ph idx="1"/>
          </p:nvPr>
        </p:nvSpPr>
        <p:spPr>
          <a:xfrm>
            <a:off x="986095" y="1960078"/>
            <a:ext cx="10222987" cy="4422433"/>
          </a:xfrm>
        </p:spPr>
        <p:txBody>
          <a:bodyPr>
            <a:normAutofit lnSpcReduction="10000"/>
          </a:bodyPr>
          <a:lstStyle/>
          <a:p>
            <a:r>
              <a:rPr lang="da-DK" b="1" dirty="0"/>
              <a:t>Er der fri leg for domstolenes vurdering af fakta ? </a:t>
            </a:r>
          </a:p>
          <a:p>
            <a:pPr lvl="1"/>
            <a:r>
              <a:rPr lang="da-DK" b="1" dirty="0"/>
              <a:t>Nej. </a:t>
            </a:r>
            <a:r>
              <a:rPr lang="da-DK" dirty="0"/>
              <a:t>Selv objektive faktorer kan give en kønsskæv effekt:</a:t>
            </a:r>
          </a:p>
          <a:p>
            <a:pPr>
              <a:buNone/>
            </a:pPr>
            <a:endParaRPr lang="da-DK" b="1" dirty="0"/>
          </a:p>
          <a:p>
            <a:pPr>
              <a:buNone/>
            </a:pPr>
            <a:r>
              <a:rPr lang="da-DK" b="1" dirty="0"/>
              <a:t>Arbejdsvilkår: </a:t>
            </a:r>
            <a:r>
              <a:rPr lang="da-DK" dirty="0"/>
              <a:t>Objektive forhold som f.eks. placering af arbejdstiden, skiftehold, natarbejde, fleksibilitet, risiko for skader.</a:t>
            </a:r>
          </a:p>
          <a:p>
            <a:pPr>
              <a:buNone/>
            </a:pPr>
            <a:endParaRPr lang="da-DK" dirty="0"/>
          </a:p>
          <a:p>
            <a:pPr>
              <a:buNone/>
            </a:pPr>
            <a:r>
              <a:rPr lang="da-DK" b="1" dirty="0"/>
              <a:t>EU-Domstolens praksis:</a:t>
            </a:r>
          </a:p>
          <a:p>
            <a:pPr marL="270900" indent="-342900">
              <a:buFont typeface="Arial" panose="020B0604020202020204" pitchFamily="34" charset="0"/>
              <a:buChar char="•"/>
            </a:pPr>
            <a:r>
              <a:rPr lang="da-DK" b="1" dirty="0"/>
              <a:t>C-237/85 </a:t>
            </a:r>
            <a:r>
              <a:rPr lang="da-DK" b="1" dirty="0" err="1"/>
              <a:t>Rummler</a:t>
            </a:r>
            <a:r>
              <a:rPr lang="da-DK" dirty="0"/>
              <a:t>: Kun ‘tunge løft’ udløste løntillæg. </a:t>
            </a:r>
          </a:p>
          <a:p>
            <a:pPr marL="774900" lvl="1" indent="-342900">
              <a:buFont typeface="Arial" panose="020B0604020202020204" pitchFamily="34" charset="0"/>
              <a:buChar char="•"/>
            </a:pPr>
            <a:r>
              <a:rPr lang="da-DK" dirty="0"/>
              <a:t>Løntillægssystemet skulle genovervejes, så det inkluderede kriterier, som kvindelige arbejdstagere nemmere kunne opfylde (det ‘tunge’ løft skulle ikke relativeres ...)</a:t>
            </a:r>
          </a:p>
          <a:p>
            <a:pPr marL="270900" indent="-342900">
              <a:buFont typeface="Arial" panose="020B0604020202020204" pitchFamily="34" charset="0"/>
              <a:buChar char="•"/>
            </a:pPr>
            <a:r>
              <a:rPr lang="da-DK" b="1" dirty="0"/>
              <a:t>C-400/93 Royal Copenhagen</a:t>
            </a:r>
            <a:r>
              <a:rPr lang="da-DK" dirty="0"/>
              <a:t>: løntillæg blev tildelt </a:t>
            </a:r>
            <a:r>
              <a:rPr lang="da-DK" i="1" dirty="0"/>
              <a:t>både</a:t>
            </a:r>
            <a:r>
              <a:rPr lang="da-DK" dirty="0"/>
              <a:t> for muskelstyrke </a:t>
            </a:r>
            <a:r>
              <a:rPr lang="da-DK" i="1" dirty="0"/>
              <a:t>og</a:t>
            </a:r>
            <a:r>
              <a:rPr lang="da-DK" dirty="0"/>
              <a:t> for fingersnilde</a:t>
            </a:r>
            <a:r>
              <a:rPr lang="da-DK" sz="1800" dirty="0"/>
              <a:t>. </a:t>
            </a:r>
          </a:p>
          <a:p>
            <a:pPr marL="270900" indent="-342900">
              <a:buFont typeface="Arial" panose="020B0604020202020204" pitchFamily="34" charset="0"/>
              <a:buChar char="•"/>
            </a:pPr>
            <a:endParaRPr lang="da-DK" sz="1800" dirty="0"/>
          </a:p>
          <a:p>
            <a:pPr>
              <a:buNone/>
            </a:pPr>
            <a:endParaRPr lang="da-DK" sz="1800" dirty="0"/>
          </a:p>
          <a:p>
            <a:pPr>
              <a:buNone/>
            </a:pPr>
            <a:r>
              <a:rPr lang="da-DK" sz="1800" b="1" dirty="0"/>
              <a:t>Løngennemsigtighedsdirektivet tydeliggør: </a:t>
            </a:r>
          </a:p>
          <a:p>
            <a:pPr marL="285750" indent="-285750">
              <a:buFont typeface="Arial" panose="020B0604020202020204" pitchFamily="34" charset="0"/>
              <a:buChar char="•"/>
            </a:pPr>
            <a:r>
              <a:rPr lang="da-DK" dirty="0"/>
              <a:t>Hvis visse elementer/vilkår oftere er til stede i mandligt dominerede miljøer (f.eks. støj, snavs, styrke, tunge løft) så skal andre elementer, der oftere er til stede i kvindeligt dominerede miljøer inkluderes (f.eks. fingersnilde, koncentrationsevne, mentalt krævende (løngennemsigtighedsdirektivet). </a:t>
            </a:r>
          </a:p>
          <a:p>
            <a:pPr marL="270900" indent="-342900">
              <a:buFont typeface="Arial" panose="020B0604020202020204" pitchFamily="34" charset="0"/>
              <a:buChar char="•"/>
            </a:pPr>
            <a:endParaRPr lang="da-DK" sz="1800" dirty="0"/>
          </a:p>
        </p:txBody>
      </p:sp>
      <p:sp>
        <p:nvSpPr>
          <p:cNvPr id="4" name="Date Placeholder 3">
            <a:extLst>
              <a:ext uri="{FF2B5EF4-FFF2-40B4-BE49-F238E27FC236}">
                <a16:creationId xmlns:a16="http://schemas.microsoft.com/office/drawing/2014/main" id="{0C3DE479-1B32-C67E-14F4-A827AB6949D5}"/>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Tree>
    <p:extLst>
      <p:ext uri="{BB962C8B-B14F-4D97-AF65-F5344CB8AC3E}">
        <p14:creationId xmlns:p14="http://schemas.microsoft.com/office/powerpoint/2010/main" val="295242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321AE-6387-CA91-51FB-8665DD13ECDF}"/>
              </a:ext>
            </a:extLst>
          </p:cNvPr>
          <p:cNvSpPr>
            <a:spLocks noGrp="1"/>
          </p:cNvSpPr>
          <p:nvPr>
            <p:ph type="title"/>
          </p:nvPr>
        </p:nvSpPr>
        <p:spPr/>
        <p:txBody>
          <a:bodyPr/>
          <a:lstStyle/>
          <a:p>
            <a:r>
              <a:rPr lang="en-DK" sz="3200" dirty="0"/>
              <a:t>Kendelse afsagt 9. februar 2024, FV 2022-829 HK Privat mod Novozymes</a:t>
            </a:r>
          </a:p>
        </p:txBody>
      </p:sp>
      <p:sp>
        <p:nvSpPr>
          <p:cNvPr id="3" name="Content Placeholder 2">
            <a:extLst>
              <a:ext uri="{FF2B5EF4-FFF2-40B4-BE49-F238E27FC236}">
                <a16:creationId xmlns:a16="http://schemas.microsoft.com/office/drawing/2014/main" id="{E61BF5F5-3237-0BDB-D89A-8F100C32261C}"/>
              </a:ext>
            </a:extLst>
          </p:cNvPr>
          <p:cNvSpPr>
            <a:spLocks noGrp="1"/>
          </p:cNvSpPr>
          <p:nvPr>
            <p:ph sz="quarter" idx="19"/>
          </p:nvPr>
        </p:nvSpPr>
        <p:spPr>
          <a:xfrm>
            <a:off x="411163" y="2465065"/>
            <a:ext cx="10961237" cy="3864462"/>
          </a:xfrm>
        </p:spPr>
        <p:txBody>
          <a:bodyPr>
            <a:normAutofit/>
          </a:bodyPr>
          <a:lstStyle/>
          <a:p>
            <a:pPr>
              <a:buNone/>
            </a:pPr>
            <a:r>
              <a:rPr lang="en-DK" sz="2000" b="1" dirty="0"/>
              <a:t>Gennemsnitslønnen for laboranter (primært kvinder) er 12% lavere end gennemsnitslønnen for teknikere (primært mænd). </a:t>
            </a:r>
          </a:p>
          <a:p>
            <a:pPr>
              <a:buNone/>
            </a:pPr>
            <a:endParaRPr lang="en-DK" sz="2000" b="1" dirty="0"/>
          </a:p>
          <a:p>
            <a:pPr>
              <a:buNone/>
            </a:pPr>
            <a:r>
              <a:rPr lang="en-DK" sz="2000" b="1" dirty="0"/>
              <a:t>Er det i strid med ligelønsprincippet ? </a:t>
            </a:r>
          </a:p>
          <a:p>
            <a:pPr>
              <a:buNone/>
            </a:pPr>
            <a:endParaRPr lang="en-DK" b="1" dirty="0"/>
          </a:p>
          <a:p>
            <a:pPr marL="228600" lvl="1" indent="0">
              <a:buNone/>
            </a:pPr>
            <a:r>
              <a:rPr lang="en-DK" sz="1600" dirty="0"/>
              <a:t>1) Ulige løn (12%) - </a:t>
            </a:r>
            <a:r>
              <a:rPr lang="en-DK" sz="1600" b="1" dirty="0"/>
              <a:t>tjek</a:t>
            </a:r>
          </a:p>
          <a:p>
            <a:pPr marL="228600" lvl="1" indent="0">
              <a:buNone/>
            </a:pPr>
            <a:r>
              <a:rPr lang="en-DK" sz="1600" dirty="0"/>
              <a:t>2) Sammenlignelige grupper (primært mænd, primært kvinder) - </a:t>
            </a:r>
            <a:r>
              <a:rPr lang="en-DK" sz="1600" b="1" dirty="0"/>
              <a:t>tjek</a:t>
            </a:r>
          </a:p>
          <a:p>
            <a:pPr marL="228600" lvl="1" indent="0">
              <a:buNone/>
            </a:pPr>
            <a:r>
              <a:rPr lang="en-DK" sz="1600" dirty="0"/>
              <a:t>3) Samme arbejde eller arbejde af samme værdi ? </a:t>
            </a:r>
          </a:p>
          <a:p>
            <a:pPr marL="228600" lvl="1" indent="0">
              <a:buNone/>
            </a:pPr>
            <a:r>
              <a:rPr lang="en-DK" sz="1600" dirty="0"/>
              <a:t>4) Hvis ja – er der så objektive faktorer ? </a:t>
            </a:r>
          </a:p>
          <a:p>
            <a:endParaRPr lang="en-DK" b="1" dirty="0"/>
          </a:p>
          <a:p>
            <a:endParaRPr lang="en-DK" dirty="0"/>
          </a:p>
        </p:txBody>
      </p:sp>
    </p:spTree>
    <p:extLst>
      <p:ext uri="{BB962C8B-B14F-4D97-AF65-F5344CB8AC3E}">
        <p14:creationId xmlns:p14="http://schemas.microsoft.com/office/powerpoint/2010/main" val="19015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79BEA-E444-0FC8-43F4-20F1D0B362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B6D4E1-5B2C-23FA-FAEB-24B2AD24A720}"/>
              </a:ext>
            </a:extLst>
          </p:cNvPr>
          <p:cNvSpPr>
            <a:spLocks noGrp="1"/>
          </p:cNvSpPr>
          <p:nvPr>
            <p:ph type="title"/>
          </p:nvPr>
        </p:nvSpPr>
        <p:spPr/>
        <p:txBody>
          <a:bodyPr>
            <a:noAutofit/>
          </a:bodyPr>
          <a:lstStyle/>
          <a:p>
            <a:r>
              <a:rPr lang="en-DK" sz="3200" b="1" dirty="0"/>
              <a:t>Kendelse afsagt 9. februar 2024, FV 2022-829 HK Privat mod Novozymes</a:t>
            </a:r>
          </a:p>
        </p:txBody>
      </p:sp>
      <p:sp>
        <p:nvSpPr>
          <p:cNvPr id="3" name="Content Placeholder 2">
            <a:extLst>
              <a:ext uri="{FF2B5EF4-FFF2-40B4-BE49-F238E27FC236}">
                <a16:creationId xmlns:a16="http://schemas.microsoft.com/office/drawing/2014/main" id="{1D8E124D-A686-4876-8E86-96DDC28A132E}"/>
              </a:ext>
            </a:extLst>
          </p:cNvPr>
          <p:cNvSpPr>
            <a:spLocks noGrp="1"/>
          </p:cNvSpPr>
          <p:nvPr>
            <p:ph idx="1"/>
          </p:nvPr>
        </p:nvSpPr>
        <p:spPr>
          <a:xfrm>
            <a:off x="986095" y="2277579"/>
            <a:ext cx="3149244" cy="3937484"/>
          </a:xfrm>
        </p:spPr>
        <p:txBody>
          <a:bodyPr>
            <a:noAutofit/>
          </a:bodyPr>
          <a:lstStyle/>
          <a:p>
            <a:r>
              <a:rPr lang="en-GB" sz="1800" b="1" dirty="0"/>
              <a:t>S</a:t>
            </a:r>
            <a:r>
              <a:rPr lang="en-DK" sz="1800" b="1" dirty="0"/>
              <a:t>. 94-108.</a:t>
            </a:r>
          </a:p>
          <a:p>
            <a:r>
              <a:rPr lang="en-DK" sz="1800" b="1" dirty="0"/>
              <a:t>8. Opmændenes begrundelse og resultat </a:t>
            </a:r>
          </a:p>
          <a:p>
            <a:r>
              <a:rPr lang="en-DK" sz="1800" b="1" dirty="0"/>
              <a:t>8.1. Baggrund og problemstilling</a:t>
            </a:r>
          </a:p>
          <a:p>
            <a:r>
              <a:rPr lang="en-DK" sz="1800" b="1" dirty="0"/>
              <a:t>8.2. Afvisningsspørgsmålet</a:t>
            </a:r>
          </a:p>
          <a:p>
            <a:r>
              <a:rPr lang="en-DK" sz="1800" b="1" dirty="0">
                <a:highlight>
                  <a:srgbClr val="FFFF00"/>
                </a:highlight>
              </a:rPr>
              <a:t>8.3. Er der tale om arbejde af samme værdi ?</a:t>
            </a:r>
          </a:p>
        </p:txBody>
      </p:sp>
      <p:sp>
        <p:nvSpPr>
          <p:cNvPr id="4" name="Content Placeholder 2">
            <a:extLst>
              <a:ext uri="{FF2B5EF4-FFF2-40B4-BE49-F238E27FC236}">
                <a16:creationId xmlns:a16="http://schemas.microsoft.com/office/drawing/2014/main" id="{62810A8F-DCC3-28F0-6C15-9714B5F55D58}"/>
              </a:ext>
            </a:extLst>
          </p:cNvPr>
          <p:cNvSpPr txBox="1">
            <a:spLocks/>
          </p:cNvSpPr>
          <p:nvPr/>
        </p:nvSpPr>
        <p:spPr>
          <a:xfrm>
            <a:off x="4551328" y="2293464"/>
            <a:ext cx="3618772" cy="3937484"/>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DK" sz="1800" b="1" dirty="0"/>
              <a:t>8.3.1. Retstilstanden</a:t>
            </a:r>
          </a:p>
          <a:p>
            <a:r>
              <a:rPr lang="en-DK" sz="1800" b="1" dirty="0"/>
              <a:t>8.3.2. Den konkrete helhedsvurdering</a:t>
            </a:r>
          </a:p>
          <a:p>
            <a:r>
              <a:rPr lang="en-DK" sz="1800" b="1" dirty="0"/>
              <a:t>8.3.2.1. Gruppesammenligning</a:t>
            </a:r>
          </a:p>
          <a:p>
            <a:r>
              <a:rPr lang="en-DK" sz="1800" b="1" dirty="0"/>
              <a:t>8.3.2.2. Arbejdets </a:t>
            </a:r>
            <a:r>
              <a:rPr lang="en-DK" sz="1800" b="1" dirty="0">
                <a:highlight>
                  <a:srgbClr val="FFFF00"/>
                </a:highlight>
              </a:rPr>
              <a:t>art</a:t>
            </a:r>
          </a:p>
          <a:p>
            <a:r>
              <a:rPr lang="en-DK" sz="1800" b="1" dirty="0"/>
              <a:t>a. Laborantarbejdet</a:t>
            </a:r>
          </a:p>
          <a:p>
            <a:r>
              <a:rPr lang="en-DK" sz="1800" b="1" dirty="0"/>
              <a:t>b. Teknikerarbejdet</a:t>
            </a:r>
          </a:p>
          <a:p>
            <a:r>
              <a:rPr lang="en-GB" sz="1800" b="1" dirty="0"/>
              <a:t>C</a:t>
            </a:r>
            <a:r>
              <a:rPr lang="en-DK" sz="1800" b="1" dirty="0"/>
              <a:t>. Andet</a:t>
            </a:r>
          </a:p>
        </p:txBody>
      </p:sp>
      <p:sp>
        <p:nvSpPr>
          <p:cNvPr id="5" name="Content Placeholder 2">
            <a:extLst>
              <a:ext uri="{FF2B5EF4-FFF2-40B4-BE49-F238E27FC236}">
                <a16:creationId xmlns:a16="http://schemas.microsoft.com/office/drawing/2014/main" id="{34C62C83-55FA-1C22-2E66-EDE51FE7D67D}"/>
              </a:ext>
            </a:extLst>
          </p:cNvPr>
          <p:cNvSpPr txBox="1">
            <a:spLocks/>
          </p:cNvSpPr>
          <p:nvPr/>
        </p:nvSpPr>
        <p:spPr>
          <a:xfrm>
            <a:off x="5773785" y="1969438"/>
            <a:ext cx="2506913" cy="3937484"/>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DK" b="1" dirty="0"/>
          </a:p>
        </p:txBody>
      </p:sp>
      <p:sp>
        <p:nvSpPr>
          <p:cNvPr id="6" name="Content Placeholder 2">
            <a:extLst>
              <a:ext uri="{FF2B5EF4-FFF2-40B4-BE49-F238E27FC236}">
                <a16:creationId xmlns:a16="http://schemas.microsoft.com/office/drawing/2014/main" id="{A71B455F-F768-99A3-15A8-8FEE799D713D}"/>
              </a:ext>
            </a:extLst>
          </p:cNvPr>
          <p:cNvSpPr txBox="1">
            <a:spLocks/>
          </p:cNvSpPr>
          <p:nvPr/>
        </p:nvSpPr>
        <p:spPr>
          <a:xfrm>
            <a:off x="7918704" y="2290201"/>
            <a:ext cx="3033500" cy="3937484"/>
          </a:xfrm>
          <a:prstGeom prst="rect">
            <a:avLst/>
          </a:prstGeom>
        </p:spPr>
        <p:txBody>
          <a:bodyPr vert="horz" lIns="91440" tIns="45720" rIns="91440" bIns="45720" rtlCol="0">
            <a:normAutofit lnSpcReduction="10000"/>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DK" sz="1800" b="1" dirty="0"/>
              <a:t>8.3.2.3. </a:t>
            </a:r>
            <a:r>
              <a:rPr lang="en-DK" sz="1800" b="1" dirty="0">
                <a:highlight>
                  <a:srgbClr val="FFFF00"/>
                </a:highlight>
              </a:rPr>
              <a:t>Uddannelsesmæssige</a:t>
            </a:r>
            <a:r>
              <a:rPr lang="en-DK" sz="1800" b="1" dirty="0"/>
              <a:t> kvalifikaitoner</a:t>
            </a:r>
          </a:p>
          <a:p>
            <a:r>
              <a:rPr lang="en-DK" sz="1800" b="1" dirty="0"/>
              <a:t>8.3.2.4. </a:t>
            </a:r>
            <a:r>
              <a:rPr lang="en-DK" sz="1800" b="1" dirty="0">
                <a:highlight>
                  <a:srgbClr val="FFFF00"/>
                </a:highlight>
              </a:rPr>
              <a:t>Ansvar</a:t>
            </a:r>
          </a:p>
          <a:p>
            <a:r>
              <a:rPr lang="en-DK" sz="1800" b="1" dirty="0"/>
              <a:t>8.3.2.5 </a:t>
            </a:r>
            <a:r>
              <a:rPr lang="en-DK" sz="1800" b="1" dirty="0">
                <a:highlight>
                  <a:srgbClr val="FFFF00"/>
                </a:highlight>
              </a:rPr>
              <a:t>Arbejdsvilkår</a:t>
            </a:r>
          </a:p>
          <a:p>
            <a:r>
              <a:rPr lang="en-DK" sz="1800" b="1" dirty="0"/>
              <a:t>8.3.2.6. </a:t>
            </a:r>
            <a:r>
              <a:rPr lang="en-DK" sz="1800" b="1" dirty="0">
                <a:highlight>
                  <a:srgbClr val="FFFF00"/>
                </a:highlight>
              </a:rPr>
              <a:t>Lokalaftaler</a:t>
            </a:r>
          </a:p>
          <a:p>
            <a:r>
              <a:rPr lang="en-DK" sz="1800" b="1" dirty="0"/>
              <a:t>8.3.2.7 </a:t>
            </a:r>
            <a:r>
              <a:rPr lang="en-DK" sz="1800" b="1" dirty="0">
                <a:highlight>
                  <a:srgbClr val="FFFF00"/>
                </a:highlight>
              </a:rPr>
              <a:t>Samlet Vurdering</a:t>
            </a:r>
          </a:p>
          <a:p>
            <a:r>
              <a:rPr lang="en-DK" sz="1800" b="1" dirty="0">
                <a:highlight>
                  <a:srgbClr val="FFFF00"/>
                </a:highlight>
              </a:rPr>
              <a:t>8.4. Konklusion</a:t>
            </a:r>
          </a:p>
        </p:txBody>
      </p:sp>
    </p:spTree>
    <p:extLst>
      <p:ext uri="{BB962C8B-B14F-4D97-AF65-F5344CB8AC3E}">
        <p14:creationId xmlns:p14="http://schemas.microsoft.com/office/powerpoint/2010/main" val="3066828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73DFD-A932-A1BD-D63E-132DD280F221}"/>
              </a:ext>
            </a:extLst>
          </p:cNvPr>
          <p:cNvSpPr>
            <a:spLocks noGrp="1"/>
          </p:cNvSpPr>
          <p:nvPr>
            <p:ph type="title"/>
          </p:nvPr>
        </p:nvSpPr>
        <p:spPr/>
        <p:txBody>
          <a:bodyPr/>
          <a:lstStyle/>
          <a:p>
            <a:r>
              <a:rPr lang="en-DK" sz="4000" b="1" dirty="0"/>
              <a:t>Kendelse afsagt 9. februar 2024, FV 2022-829 HK Privat mod Novozymes</a:t>
            </a:r>
            <a:endParaRPr lang="en-DK" dirty="0"/>
          </a:p>
        </p:txBody>
      </p:sp>
      <p:sp>
        <p:nvSpPr>
          <p:cNvPr id="3" name="Content Placeholder 2">
            <a:extLst>
              <a:ext uri="{FF2B5EF4-FFF2-40B4-BE49-F238E27FC236}">
                <a16:creationId xmlns:a16="http://schemas.microsoft.com/office/drawing/2014/main" id="{25CFA1D2-F874-E29A-B109-EAD59BC38FD2}"/>
              </a:ext>
            </a:extLst>
          </p:cNvPr>
          <p:cNvSpPr>
            <a:spLocks noGrp="1"/>
          </p:cNvSpPr>
          <p:nvPr>
            <p:ph idx="1"/>
          </p:nvPr>
        </p:nvSpPr>
        <p:spPr>
          <a:xfrm>
            <a:off x="984506" y="2355495"/>
            <a:ext cx="10222987" cy="3937484"/>
          </a:xfrm>
        </p:spPr>
        <p:txBody>
          <a:bodyPr/>
          <a:lstStyle/>
          <a:p>
            <a:r>
              <a:rPr lang="en-DK" b="1" dirty="0"/>
              <a:t>8.3.2.7. Samlet vurdering, s. 106-107: </a:t>
            </a:r>
            <a:r>
              <a:rPr lang="en-GB" i="1" dirty="0"/>
              <a:t>En </a:t>
            </a:r>
            <a:r>
              <a:rPr lang="en-GB" i="1" dirty="0" err="1"/>
              <a:t>række</a:t>
            </a:r>
            <a:r>
              <a:rPr lang="en-GB" i="1" dirty="0"/>
              <a:t> </a:t>
            </a:r>
            <a:r>
              <a:rPr lang="en-GB" i="1" dirty="0" err="1"/>
              <a:t>væsentlige</a:t>
            </a:r>
            <a:r>
              <a:rPr lang="en-GB" i="1" dirty="0"/>
              <a:t> </a:t>
            </a:r>
            <a:r>
              <a:rPr lang="en-GB" i="1" dirty="0" err="1"/>
              <a:t>forskelle</a:t>
            </a:r>
            <a:r>
              <a:rPr lang="en-GB" i="1" dirty="0"/>
              <a:t> </a:t>
            </a:r>
            <a:r>
              <a:rPr lang="en-GB" i="1" dirty="0" err="1"/>
              <a:t>mellem</a:t>
            </a:r>
            <a:r>
              <a:rPr lang="en-GB" i="1" dirty="0"/>
              <a:t> </a:t>
            </a:r>
            <a:r>
              <a:rPr lang="en-GB" i="1" dirty="0" err="1"/>
              <a:t>laborantgruppen</a:t>
            </a:r>
            <a:r>
              <a:rPr lang="en-GB" dirty="0"/>
              <a:t> </a:t>
            </a:r>
            <a:r>
              <a:rPr lang="en-GB" i="1" dirty="0" err="1"/>
              <a:t>og</a:t>
            </a:r>
            <a:r>
              <a:rPr lang="en-GB" i="1" dirty="0"/>
              <a:t> </a:t>
            </a:r>
            <a:r>
              <a:rPr lang="en-GB" i="1" dirty="0" err="1"/>
              <a:t>teknikergruppen</a:t>
            </a:r>
            <a:r>
              <a:rPr lang="en-GB" i="1" dirty="0"/>
              <a:t> </a:t>
            </a:r>
            <a:r>
              <a:rPr lang="en-GB" i="1" dirty="0" err="1"/>
              <a:t>vedrørende</a:t>
            </a:r>
            <a:r>
              <a:rPr lang="en-GB" i="1" dirty="0"/>
              <a:t> </a:t>
            </a:r>
            <a:r>
              <a:rPr lang="en-GB" i="1" dirty="0" err="1"/>
              <a:t>arbejdets</a:t>
            </a:r>
            <a:r>
              <a:rPr lang="en-GB" i="1" dirty="0"/>
              <a:t> art, </a:t>
            </a:r>
            <a:r>
              <a:rPr lang="en-GB" i="1" dirty="0" err="1"/>
              <a:t>uddannelsesmæssige</a:t>
            </a:r>
            <a:r>
              <a:rPr lang="en-GB" i="1" dirty="0"/>
              <a:t> </a:t>
            </a:r>
            <a:r>
              <a:rPr lang="en-GB" i="1" dirty="0" err="1"/>
              <a:t>kvalifikationer</a:t>
            </a:r>
            <a:r>
              <a:rPr lang="en-GB" i="1" dirty="0"/>
              <a:t>,</a:t>
            </a:r>
            <a:r>
              <a:rPr lang="en-GB" dirty="0"/>
              <a:t> </a:t>
            </a:r>
            <a:r>
              <a:rPr lang="en-GB" i="1" dirty="0" err="1"/>
              <a:t>ansvar</a:t>
            </a:r>
            <a:r>
              <a:rPr lang="en-GB" i="1" dirty="0"/>
              <a:t> </a:t>
            </a:r>
            <a:r>
              <a:rPr lang="en-GB" i="1" dirty="0" err="1"/>
              <a:t>og</a:t>
            </a:r>
            <a:r>
              <a:rPr lang="en-GB" i="1" dirty="0"/>
              <a:t> </a:t>
            </a:r>
            <a:r>
              <a:rPr lang="en-GB" i="1" dirty="0" err="1"/>
              <a:t>arbejdsvilkår</a:t>
            </a:r>
            <a:r>
              <a:rPr lang="en-GB" i="1" dirty="0"/>
              <a:t>.</a:t>
            </a:r>
          </a:p>
          <a:p>
            <a:endParaRPr lang="en-GB" i="1" dirty="0"/>
          </a:p>
          <a:p>
            <a:r>
              <a:rPr lang="en-GB" dirty="0"/>
              <a:t>- </a:t>
            </a:r>
            <a:r>
              <a:rPr lang="en-GB" dirty="0" err="1"/>
              <a:t>Grundlæggende</a:t>
            </a:r>
            <a:r>
              <a:rPr lang="en-GB" dirty="0"/>
              <a:t> </a:t>
            </a:r>
            <a:r>
              <a:rPr lang="en-GB" dirty="0" err="1"/>
              <a:t>forskel</a:t>
            </a:r>
            <a:r>
              <a:rPr lang="en-GB" dirty="0"/>
              <a:t> </a:t>
            </a:r>
            <a:r>
              <a:rPr lang="en-GB" dirty="0" err="1"/>
              <a:t>i</a:t>
            </a:r>
            <a:r>
              <a:rPr lang="en-GB" dirty="0"/>
              <a:t> </a:t>
            </a:r>
            <a:r>
              <a:rPr lang="en-GB" b="1" dirty="0" err="1"/>
              <a:t>arbejdets</a:t>
            </a:r>
            <a:r>
              <a:rPr lang="en-GB" b="1" dirty="0"/>
              <a:t> art</a:t>
            </a:r>
            <a:r>
              <a:rPr lang="en-GB" dirty="0"/>
              <a:t>: </a:t>
            </a:r>
            <a:r>
              <a:rPr lang="en-GB" dirty="0" err="1"/>
              <a:t>Laboranter</a:t>
            </a:r>
            <a:r>
              <a:rPr lang="en-GB" dirty="0"/>
              <a:t> </a:t>
            </a:r>
            <a:r>
              <a:rPr lang="en-GB" dirty="0" err="1"/>
              <a:t>udfører</a:t>
            </a:r>
            <a:r>
              <a:rPr lang="en-GB" dirty="0"/>
              <a:t> </a:t>
            </a:r>
            <a:r>
              <a:rPr lang="en-GB" dirty="0" err="1"/>
              <a:t>klassisk</a:t>
            </a:r>
            <a:r>
              <a:rPr lang="en-GB" dirty="0"/>
              <a:t> </a:t>
            </a:r>
            <a:r>
              <a:rPr lang="en-GB" dirty="0" err="1"/>
              <a:t>laborantarbejde</a:t>
            </a:r>
            <a:r>
              <a:rPr lang="en-GB" dirty="0"/>
              <a:t> </a:t>
            </a:r>
            <a:r>
              <a:rPr lang="en-GB" dirty="0" err="1"/>
              <a:t>i</a:t>
            </a:r>
            <a:r>
              <a:rPr lang="en-GB" dirty="0"/>
              <a:t> form </a:t>
            </a:r>
            <a:r>
              <a:rPr lang="en-GB" dirty="0" err="1"/>
              <a:t>af</a:t>
            </a:r>
            <a:r>
              <a:rPr lang="en-GB" dirty="0"/>
              <a:t> </a:t>
            </a:r>
            <a:r>
              <a:rPr lang="en-GB" dirty="0" err="1"/>
              <a:t>prøvetagning</a:t>
            </a:r>
            <a:r>
              <a:rPr lang="en-GB" dirty="0"/>
              <a:t>,</a:t>
            </a:r>
          </a:p>
          <a:p>
            <a:r>
              <a:rPr lang="en-GB" dirty="0" err="1"/>
              <a:t>måling</a:t>
            </a:r>
            <a:r>
              <a:rPr lang="en-GB" dirty="0"/>
              <a:t> </a:t>
            </a:r>
            <a:r>
              <a:rPr lang="en-GB" dirty="0" err="1"/>
              <a:t>og</a:t>
            </a:r>
            <a:r>
              <a:rPr lang="en-GB" dirty="0"/>
              <a:t> analyse mv. </a:t>
            </a:r>
            <a:r>
              <a:rPr lang="en-GB" dirty="0" err="1"/>
              <a:t>Teknikerne</a:t>
            </a:r>
            <a:r>
              <a:rPr lang="en-GB" dirty="0"/>
              <a:t> </a:t>
            </a:r>
            <a:r>
              <a:rPr lang="en-GB" dirty="0" err="1"/>
              <a:t>arbejder</a:t>
            </a:r>
            <a:r>
              <a:rPr lang="en-GB" dirty="0"/>
              <a:t> med </a:t>
            </a:r>
            <a:r>
              <a:rPr lang="en-GB" dirty="0" err="1"/>
              <a:t>pilotanlæg</a:t>
            </a:r>
            <a:r>
              <a:rPr lang="en-GB" dirty="0"/>
              <a:t> </a:t>
            </a:r>
            <a:r>
              <a:rPr lang="en-GB" dirty="0" err="1"/>
              <a:t>eller</a:t>
            </a:r>
            <a:r>
              <a:rPr lang="en-GB" dirty="0"/>
              <a:t> </a:t>
            </a:r>
            <a:r>
              <a:rPr lang="en-GB" dirty="0" err="1"/>
              <a:t>i</a:t>
            </a:r>
            <a:r>
              <a:rPr lang="en-GB" dirty="0"/>
              <a:t> </a:t>
            </a:r>
            <a:r>
              <a:rPr lang="en-GB" dirty="0" err="1"/>
              <a:t>produktionen</a:t>
            </a:r>
            <a:r>
              <a:rPr lang="en-GB" dirty="0"/>
              <a:t> </a:t>
            </a:r>
            <a:r>
              <a:rPr lang="en-GB" dirty="0" err="1"/>
              <a:t>og</a:t>
            </a:r>
            <a:r>
              <a:rPr lang="en-GB" dirty="0"/>
              <a:t> </a:t>
            </a:r>
            <a:r>
              <a:rPr lang="en-GB" dirty="0" err="1"/>
              <a:t>har</a:t>
            </a:r>
            <a:r>
              <a:rPr lang="en-GB" dirty="0"/>
              <a:t> –</a:t>
            </a:r>
          </a:p>
          <a:p>
            <a:r>
              <a:rPr lang="en-GB" dirty="0" err="1"/>
              <a:t>gennem</a:t>
            </a:r>
            <a:r>
              <a:rPr lang="en-GB" dirty="0"/>
              <a:t> et </a:t>
            </a:r>
            <a:r>
              <a:rPr lang="en-GB" dirty="0" err="1"/>
              <a:t>indgående</a:t>
            </a:r>
            <a:r>
              <a:rPr lang="en-GB" dirty="0"/>
              <a:t> </a:t>
            </a:r>
            <a:r>
              <a:rPr lang="en-GB" dirty="0" err="1"/>
              <a:t>kendskab</a:t>
            </a:r>
            <a:r>
              <a:rPr lang="en-GB" dirty="0"/>
              <a:t> </a:t>
            </a:r>
            <a:r>
              <a:rPr lang="en-GB" dirty="0" err="1"/>
              <a:t>til</a:t>
            </a:r>
            <a:r>
              <a:rPr lang="en-GB" dirty="0"/>
              <a:t> det </a:t>
            </a:r>
            <a:r>
              <a:rPr lang="en-GB" dirty="0" err="1"/>
              <a:t>anvendte</a:t>
            </a:r>
            <a:r>
              <a:rPr lang="en-GB" dirty="0"/>
              <a:t> </a:t>
            </a:r>
            <a:r>
              <a:rPr lang="en-GB" dirty="0" err="1"/>
              <a:t>udstyr</a:t>
            </a:r>
            <a:r>
              <a:rPr lang="en-GB" dirty="0"/>
              <a:t> – </a:t>
            </a:r>
            <a:r>
              <a:rPr lang="en-GB" dirty="0" err="1"/>
              <a:t>til</a:t>
            </a:r>
            <a:r>
              <a:rPr lang="en-GB" dirty="0"/>
              <a:t> </a:t>
            </a:r>
            <a:r>
              <a:rPr lang="en-GB" dirty="0" err="1"/>
              <a:t>opgave</a:t>
            </a:r>
            <a:r>
              <a:rPr lang="en-GB" dirty="0"/>
              <a:t> at </a:t>
            </a:r>
            <a:r>
              <a:rPr lang="en-GB" dirty="0" err="1"/>
              <a:t>få</a:t>
            </a:r>
            <a:r>
              <a:rPr lang="en-GB" dirty="0"/>
              <a:t> </a:t>
            </a:r>
            <a:r>
              <a:rPr lang="en-GB" dirty="0" err="1"/>
              <a:t>en</a:t>
            </a:r>
            <a:r>
              <a:rPr lang="en-GB" dirty="0"/>
              <a:t> </a:t>
            </a:r>
            <a:r>
              <a:rPr lang="en-GB" dirty="0" err="1"/>
              <a:t>proces</a:t>
            </a:r>
            <a:r>
              <a:rPr lang="en-GB" dirty="0"/>
              <a:t> </a:t>
            </a:r>
            <a:r>
              <a:rPr lang="en-GB" dirty="0" err="1"/>
              <a:t>til</a:t>
            </a:r>
            <a:r>
              <a:rPr lang="en-GB" dirty="0"/>
              <a:t> at </a:t>
            </a:r>
            <a:r>
              <a:rPr lang="en-GB" dirty="0" err="1"/>
              <a:t>køre</a:t>
            </a:r>
            <a:endParaRPr lang="en-GB" dirty="0"/>
          </a:p>
          <a:p>
            <a:r>
              <a:rPr lang="en-GB" dirty="0" err="1"/>
              <a:t>eller</a:t>
            </a:r>
            <a:r>
              <a:rPr lang="en-GB" dirty="0"/>
              <a:t> at </a:t>
            </a:r>
            <a:r>
              <a:rPr lang="en-GB" dirty="0" err="1"/>
              <a:t>optimere</a:t>
            </a:r>
            <a:r>
              <a:rPr lang="en-GB" dirty="0"/>
              <a:t> </a:t>
            </a:r>
            <a:r>
              <a:rPr lang="en-GB" dirty="0" err="1"/>
              <a:t>en</a:t>
            </a:r>
            <a:r>
              <a:rPr lang="en-GB" dirty="0"/>
              <a:t> </a:t>
            </a:r>
            <a:r>
              <a:rPr lang="en-GB" dirty="0" err="1"/>
              <a:t>proces</a:t>
            </a:r>
            <a:r>
              <a:rPr lang="en-GB" dirty="0"/>
              <a:t>.</a:t>
            </a:r>
          </a:p>
          <a:p>
            <a:r>
              <a:rPr lang="en-GB" dirty="0"/>
              <a:t>- </a:t>
            </a:r>
            <a:r>
              <a:rPr lang="en-GB" dirty="0" err="1"/>
              <a:t>Forskelle</a:t>
            </a:r>
            <a:r>
              <a:rPr lang="en-GB" dirty="0"/>
              <a:t> </a:t>
            </a:r>
            <a:r>
              <a:rPr lang="en-GB" dirty="0" err="1"/>
              <a:t>i</a:t>
            </a:r>
            <a:r>
              <a:rPr lang="en-GB" dirty="0"/>
              <a:t> </a:t>
            </a:r>
            <a:r>
              <a:rPr lang="en-GB" b="1" dirty="0" err="1"/>
              <a:t>uddannelser</a:t>
            </a:r>
            <a:endParaRPr lang="en-GB" b="1" dirty="0"/>
          </a:p>
          <a:p>
            <a:r>
              <a:rPr lang="en-GB" dirty="0"/>
              <a:t>- </a:t>
            </a:r>
            <a:r>
              <a:rPr lang="en-GB" dirty="0" err="1"/>
              <a:t>Konkurrerer</a:t>
            </a:r>
            <a:r>
              <a:rPr lang="en-GB" dirty="0"/>
              <a:t> </a:t>
            </a:r>
            <a:r>
              <a:rPr lang="en-GB" dirty="0" err="1"/>
              <a:t>ikke</a:t>
            </a:r>
            <a:r>
              <a:rPr lang="en-GB" dirty="0"/>
              <a:t> om </a:t>
            </a:r>
            <a:r>
              <a:rPr lang="en-GB" dirty="0" err="1"/>
              <a:t>samme</a:t>
            </a:r>
            <a:r>
              <a:rPr lang="en-GB" dirty="0"/>
              <a:t> jobs</a:t>
            </a:r>
          </a:p>
          <a:p>
            <a:r>
              <a:rPr lang="en-GB" dirty="0"/>
              <a:t>- </a:t>
            </a:r>
            <a:r>
              <a:rPr lang="en-GB" b="1" dirty="0"/>
              <a:t>Ansvar</a:t>
            </a:r>
            <a:r>
              <a:rPr lang="en-GB" dirty="0"/>
              <a:t>: </a:t>
            </a:r>
            <a:r>
              <a:rPr lang="en-GB" dirty="0" err="1"/>
              <a:t>Forskelle</a:t>
            </a:r>
            <a:r>
              <a:rPr lang="en-GB" dirty="0"/>
              <a:t> </a:t>
            </a:r>
            <a:r>
              <a:rPr lang="en-GB" dirty="0" err="1"/>
              <a:t>i</a:t>
            </a:r>
            <a:r>
              <a:rPr lang="en-GB" dirty="0"/>
              <a:t> </a:t>
            </a:r>
            <a:r>
              <a:rPr lang="en-GB" dirty="0" err="1"/>
              <a:t>selvstændigheden</a:t>
            </a:r>
            <a:r>
              <a:rPr lang="en-GB" dirty="0"/>
              <a:t> </a:t>
            </a:r>
            <a:r>
              <a:rPr lang="en-GB" dirty="0" err="1"/>
              <a:t>og</a:t>
            </a:r>
            <a:r>
              <a:rPr lang="en-GB" dirty="0"/>
              <a:t> </a:t>
            </a:r>
            <a:r>
              <a:rPr lang="en-GB" dirty="0" err="1"/>
              <a:t>muligheen</a:t>
            </a:r>
            <a:r>
              <a:rPr lang="en-GB" dirty="0"/>
              <a:t> for sparring</a:t>
            </a:r>
          </a:p>
          <a:p>
            <a:r>
              <a:rPr lang="en-GB" dirty="0"/>
              <a:t>- </a:t>
            </a:r>
            <a:r>
              <a:rPr lang="en-GB" b="1" dirty="0" err="1"/>
              <a:t>Arbejdsvilkår</a:t>
            </a:r>
            <a:r>
              <a:rPr lang="en-GB" dirty="0"/>
              <a:t>: </a:t>
            </a:r>
            <a:r>
              <a:rPr lang="en-GB" dirty="0" err="1"/>
              <a:t>Forskelle</a:t>
            </a:r>
            <a:r>
              <a:rPr lang="en-GB" dirty="0"/>
              <a:t> </a:t>
            </a:r>
            <a:r>
              <a:rPr lang="en-GB" dirty="0" err="1"/>
              <a:t>i</a:t>
            </a:r>
            <a:r>
              <a:rPr lang="en-GB" dirty="0"/>
              <a:t> </a:t>
            </a:r>
            <a:r>
              <a:rPr lang="en-GB" dirty="0" err="1"/>
              <a:t>graden</a:t>
            </a:r>
            <a:r>
              <a:rPr lang="en-GB" dirty="0"/>
              <a:t> </a:t>
            </a:r>
            <a:r>
              <a:rPr lang="en-GB" dirty="0" err="1"/>
              <a:t>af</a:t>
            </a:r>
            <a:r>
              <a:rPr lang="en-GB" dirty="0"/>
              <a:t> </a:t>
            </a:r>
            <a:r>
              <a:rPr lang="en-GB" dirty="0" err="1"/>
              <a:t>støj</a:t>
            </a:r>
            <a:r>
              <a:rPr lang="en-GB" dirty="0"/>
              <a:t> </a:t>
            </a:r>
            <a:r>
              <a:rPr lang="en-GB" dirty="0" err="1"/>
              <a:t>og</a:t>
            </a:r>
            <a:r>
              <a:rPr lang="en-GB" dirty="0"/>
              <a:t> </a:t>
            </a:r>
            <a:r>
              <a:rPr lang="en-GB" dirty="0" err="1"/>
              <a:t>snavs</a:t>
            </a:r>
            <a:r>
              <a:rPr lang="en-GB" dirty="0"/>
              <a:t>, om de </a:t>
            </a:r>
            <a:r>
              <a:rPr lang="en-GB" dirty="0" err="1"/>
              <a:t>har</a:t>
            </a:r>
            <a:r>
              <a:rPr lang="en-GB" dirty="0"/>
              <a:t> </a:t>
            </a:r>
            <a:r>
              <a:rPr lang="en-GB" dirty="0" err="1"/>
              <a:t>egen</a:t>
            </a:r>
            <a:r>
              <a:rPr lang="en-GB" dirty="0"/>
              <a:t> </a:t>
            </a:r>
            <a:r>
              <a:rPr lang="en-GB" dirty="0" err="1"/>
              <a:t>arbejdsstation</a:t>
            </a:r>
            <a:r>
              <a:rPr lang="en-GB" dirty="0"/>
              <a:t> </a:t>
            </a:r>
            <a:r>
              <a:rPr lang="en-GB" dirty="0" err="1"/>
              <a:t>eller</a:t>
            </a:r>
            <a:r>
              <a:rPr lang="en-GB" dirty="0"/>
              <a:t> </a:t>
            </a:r>
            <a:r>
              <a:rPr lang="en-GB" dirty="0" err="1"/>
              <a:t>bevæger</a:t>
            </a:r>
            <a:r>
              <a:rPr lang="en-GB" dirty="0"/>
              <a:t> sig </a:t>
            </a:r>
            <a:r>
              <a:rPr lang="en-GB" dirty="0" err="1"/>
              <a:t>rundt</a:t>
            </a:r>
            <a:r>
              <a:rPr lang="en-GB" dirty="0"/>
              <a:t>, fast </a:t>
            </a:r>
            <a:r>
              <a:rPr lang="en-GB" dirty="0" err="1"/>
              <a:t>vagtplaner</a:t>
            </a:r>
            <a:r>
              <a:rPr lang="en-GB" dirty="0"/>
              <a:t> </a:t>
            </a:r>
            <a:r>
              <a:rPr lang="en-GB" dirty="0" err="1"/>
              <a:t>eller</a:t>
            </a:r>
            <a:r>
              <a:rPr lang="en-GB" dirty="0"/>
              <a:t> </a:t>
            </a:r>
            <a:r>
              <a:rPr lang="en-GB" dirty="0" err="1"/>
              <a:t>tilkaldevagter</a:t>
            </a:r>
            <a:r>
              <a:rPr lang="en-GB" dirty="0"/>
              <a:t>. </a:t>
            </a:r>
          </a:p>
          <a:p>
            <a:endParaRPr lang="en-GB" i="1" dirty="0"/>
          </a:p>
          <a:p>
            <a:r>
              <a:rPr lang="en-GB" sz="2000" dirty="0"/>
              <a:t>=&gt; Ikke </a:t>
            </a:r>
            <a:r>
              <a:rPr lang="en-GB" sz="2000" dirty="0" err="1"/>
              <a:t>arbejde</a:t>
            </a:r>
            <a:r>
              <a:rPr lang="en-GB" sz="2000" dirty="0"/>
              <a:t> </a:t>
            </a:r>
            <a:r>
              <a:rPr lang="en-GB" sz="2000" dirty="0" err="1"/>
              <a:t>af</a:t>
            </a:r>
            <a:r>
              <a:rPr lang="en-GB" sz="2000" dirty="0"/>
              <a:t> </a:t>
            </a:r>
            <a:r>
              <a:rPr lang="en-GB" sz="2000" dirty="0" err="1"/>
              <a:t>samme</a:t>
            </a:r>
            <a:r>
              <a:rPr lang="en-GB" sz="2000" dirty="0"/>
              <a:t> </a:t>
            </a:r>
            <a:r>
              <a:rPr lang="en-GB" sz="2000" dirty="0" err="1"/>
              <a:t>værdi</a:t>
            </a:r>
            <a:r>
              <a:rPr lang="en-GB" sz="2000" dirty="0"/>
              <a:t>. </a:t>
            </a:r>
          </a:p>
          <a:p>
            <a:endParaRPr lang="en-GB" i="1" dirty="0"/>
          </a:p>
          <a:p>
            <a:endParaRPr lang="en-GB" dirty="0"/>
          </a:p>
          <a:p>
            <a:endParaRPr lang="en-GB" dirty="0"/>
          </a:p>
          <a:p>
            <a:endParaRPr lang="da-DK" dirty="0"/>
          </a:p>
        </p:txBody>
      </p:sp>
    </p:spTree>
    <p:extLst>
      <p:ext uri="{BB962C8B-B14F-4D97-AF65-F5344CB8AC3E}">
        <p14:creationId xmlns:p14="http://schemas.microsoft.com/office/powerpoint/2010/main" val="2425839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0DDA6-25D3-8CAD-ACB7-D5D9DCC1C9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FCCE1A-0FC8-B3F8-3F27-6D4AB2A7CEB6}"/>
              </a:ext>
            </a:extLst>
          </p:cNvPr>
          <p:cNvSpPr>
            <a:spLocks noGrp="1"/>
          </p:cNvSpPr>
          <p:nvPr>
            <p:ph type="title"/>
          </p:nvPr>
        </p:nvSpPr>
        <p:spPr/>
        <p:txBody>
          <a:bodyPr/>
          <a:lstStyle/>
          <a:p>
            <a:r>
              <a:rPr lang="en-DK" dirty="0"/>
              <a:t>Skyldes lønforskellen noget andet end køn? </a:t>
            </a:r>
          </a:p>
        </p:txBody>
      </p:sp>
      <p:pic>
        <p:nvPicPr>
          <p:cNvPr id="9" name="Content Placeholder 8" descr="A diagram of a person's face&#10;&#10;AI-generated content may be incorrect.">
            <a:extLst>
              <a:ext uri="{FF2B5EF4-FFF2-40B4-BE49-F238E27FC236}">
                <a16:creationId xmlns:a16="http://schemas.microsoft.com/office/drawing/2014/main" id="{119C6B38-9535-382B-990E-DCAD52FBCB0C}"/>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0E2F9256-AC27-D83A-D8AF-B4CEDB7BE106}"/>
              </a:ext>
            </a:extLst>
          </p:cNvPr>
          <p:cNvSpPr>
            <a:spLocks noGrp="1"/>
          </p:cNvSpPr>
          <p:nvPr>
            <p:ph type="sldNum" sz="quarter" idx="12"/>
          </p:nvPr>
        </p:nvSpPr>
        <p:spPr/>
        <p:txBody>
          <a:bodyPr/>
          <a:lstStyle/>
          <a:p>
            <a:pPr>
              <a:defRPr/>
            </a:pPr>
            <a:fld id="{E90C1E0A-682D-40DC-B1EA-26C007FDC330}" type="slidenum">
              <a:rPr lang="da-DK" smtClean="0"/>
              <a:pPr>
                <a:defRPr/>
              </a:pPr>
              <a:t>29</a:t>
            </a:fld>
            <a:endParaRPr lang="da-DK" dirty="0"/>
          </a:p>
        </p:txBody>
      </p:sp>
      <p:sp>
        <p:nvSpPr>
          <p:cNvPr id="5" name="Date Placeholder 4">
            <a:extLst>
              <a:ext uri="{FF2B5EF4-FFF2-40B4-BE49-F238E27FC236}">
                <a16:creationId xmlns:a16="http://schemas.microsoft.com/office/drawing/2014/main" id="{91E8470E-E0ED-AE49-89F0-35E749EE650F}"/>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722818EE-D7D5-EA64-7312-82E7238B8A16}"/>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C47F1533-3366-30B8-EE27-F71DD98C58CD}"/>
              </a:ext>
            </a:extLst>
          </p:cNvPr>
          <p:cNvCxnSpPr>
            <a:cxnSpLocks/>
          </p:cNvCxnSpPr>
          <p:nvPr/>
        </p:nvCxnSpPr>
        <p:spPr>
          <a:xfrm flipH="1" flipV="1">
            <a:off x="6096000" y="4625422"/>
            <a:ext cx="107950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06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8E6B28-AB48-06F8-8EF4-17CC6D4555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27309D-6A6C-8756-15D6-61FCE4C6A7BF}"/>
              </a:ext>
            </a:extLst>
          </p:cNvPr>
          <p:cNvSpPr>
            <a:spLocks noGrp="1"/>
          </p:cNvSpPr>
          <p:nvPr>
            <p:ph type="title"/>
          </p:nvPr>
        </p:nvSpPr>
        <p:spPr/>
        <p:txBody>
          <a:bodyPr/>
          <a:lstStyle/>
          <a:p>
            <a:r>
              <a:rPr lang="en-DK" dirty="0"/>
              <a:t>Emnet i dag – i kontekst</a:t>
            </a:r>
          </a:p>
        </p:txBody>
      </p:sp>
      <p:sp>
        <p:nvSpPr>
          <p:cNvPr id="3" name="Content Placeholder 2">
            <a:extLst>
              <a:ext uri="{FF2B5EF4-FFF2-40B4-BE49-F238E27FC236}">
                <a16:creationId xmlns:a16="http://schemas.microsoft.com/office/drawing/2014/main" id="{31416D4C-9CBC-91F1-9057-489607E4A908}"/>
              </a:ext>
            </a:extLst>
          </p:cNvPr>
          <p:cNvSpPr>
            <a:spLocks noGrp="1"/>
          </p:cNvSpPr>
          <p:nvPr>
            <p:ph sz="quarter" idx="19"/>
          </p:nvPr>
        </p:nvSpPr>
        <p:spPr/>
        <p:txBody>
          <a:bodyPr/>
          <a:lstStyle/>
          <a:p>
            <a:pPr marL="0" indent="0">
              <a:buNone/>
            </a:pPr>
            <a:r>
              <a:rPr lang="en-DK" b="1" dirty="0"/>
              <a:t>TFEU artikel 157 (siden 1957/1962 i EF – siden 1972 i DK)</a:t>
            </a:r>
          </a:p>
          <a:p>
            <a:pPr marL="252000" lvl="1" indent="0">
              <a:buNone/>
            </a:pPr>
            <a:r>
              <a:rPr lang="en-GB" dirty="0">
                <a:latin typeface="Arial" panose="020B0604020202020204" pitchFamily="34" charset="0"/>
              </a:rPr>
              <a:t>stk. 1. </a:t>
            </a:r>
            <a:r>
              <a:rPr lang="en-GB" dirty="0" err="1">
                <a:latin typeface="Arial" panose="020B0604020202020204" pitchFamily="34" charset="0"/>
              </a:rPr>
              <a:t>Hver</a:t>
            </a:r>
            <a:r>
              <a:rPr lang="en-GB" dirty="0">
                <a:latin typeface="Arial" panose="020B0604020202020204" pitchFamily="34" charset="0"/>
              </a:rPr>
              <a:t> </a:t>
            </a:r>
            <a:r>
              <a:rPr lang="en-GB" dirty="0" err="1">
                <a:latin typeface="Arial" panose="020B0604020202020204" pitchFamily="34" charset="0"/>
              </a:rPr>
              <a:t>medlemsstat</a:t>
            </a:r>
            <a:r>
              <a:rPr lang="en-GB" dirty="0">
                <a:latin typeface="Arial" panose="020B0604020202020204" pitchFamily="34" charset="0"/>
              </a:rPr>
              <a:t> </a:t>
            </a:r>
            <a:r>
              <a:rPr lang="en-GB" dirty="0" err="1">
                <a:latin typeface="Arial" panose="020B0604020202020204" pitchFamily="34" charset="0"/>
              </a:rPr>
              <a:t>gennemfører</a:t>
            </a:r>
            <a:r>
              <a:rPr lang="en-GB" dirty="0">
                <a:latin typeface="Arial" panose="020B0604020202020204" pitchFamily="34" charset="0"/>
              </a:rPr>
              <a:t> </a:t>
            </a:r>
            <a:r>
              <a:rPr lang="en-GB" dirty="0" err="1">
                <a:latin typeface="Arial" panose="020B0604020202020204" pitchFamily="34" charset="0"/>
              </a:rPr>
              <a:t>princippet</a:t>
            </a:r>
            <a:r>
              <a:rPr lang="en-GB" dirty="0">
                <a:latin typeface="Arial" panose="020B0604020202020204" pitchFamily="34" charset="0"/>
              </a:rPr>
              <a:t> om </a:t>
            </a:r>
            <a:r>
              <a:rPr lang="en-GB" dirty="0" err="1">
                <a:latin typeface="Arial" panose="020B0604020202020204" pitchFamily="34" charset="0"/>
              </a:rPr>
              <a:t>lige</a:t>
            </a:r>
            <a:r>
              <a:rPr lang="en-GB" dirty="0">
                <a:latin typeface="Arial" panose="020B0604020202020204" pitchFamily="34" charset="0"/>
              </a:rPr>
              <a:t> </a:t>
            </a:r>
            <a:r>
              <a:rPr lang="en-GB" dirty="0" err="1">
                <a:latin typeface="Arial" panose="020B0604020202020204" pitchFamily="34" charset="0"/>
              </a:rPr>
              <a:t>løn</a:t>
            </a:r>
            <a:r>
              <a:rPr lang="en-GB" dirty="0">
                <a:latin typeface="Arial" panose="020B0604020202020204" pitchFamily="34" charset="0"/>
              </a:rPr>
              <a:t> </a:t>
            </a:r>
            <a:r>
              <a:rPr lang="en-GB" dirty="0" err="1">
                <a:latin typeface="Arial" panose="020B0604020202020204" pitchFamily="34" charset="0"/>
              </a:rPr>
              <a:t>til</a:t>
            </a:r>
            <a:r>
              <a:rPr lang="en-GB" dirty="0">
                <a:latin typeface="Arial" panose="020B0604020202020204" pitchFamily="34" charset="0"/>
              </a:rPr>
              <a:t> </a:t>
            </a:r>
            <a:r>
              <a:rPr lang="en-GB" dirty="0" err="1">
                <a:latin typeface="Arial" panose="020B0604020202020204" pitchFamily="34" charset="0"/>
              </a:rPr>
              <a:t>mænd</a:t>
            </a:r>
            <a:r>
              <a:rPr lang="en-GB" dirty="0">
                <a:latin typeface="Arial" panose="020B0604020202020204" pitchFamily="34" charset="0"/>
              </a:rPr>
              <a:t> </a:t>
            </a:r>
            <a:r>
              <a:rPr lang="en-GB" dirty="0" err="1">
                <a:latin typeface="Arial" panose="020B0604020202020204" pitchFamily="34" charset="0"/>
              </a:rPr>
              <a:t>og</a:t>
            </a:r>
            <a:r>
              <a:rPr lang="en-GB" dirty="0">
                <a:latin typeface="Arial" panose="020B0604020202020204" pitchFamily="34" charset="0"/>
              </a:rPr>
              <a:t> </a:t>
            </a:r>
            <a:r>
              <a:rPr lang="en-GB" dirty="0" err="1">
                <a:latin typeface="Arial" panose="020B0604020202020204" pitchFamily="34" charset="0"/>
              </a:rPr>
              <a:t>kvinder</a:t>
            </a:r>
            <a:r>
              <a:rPr lang="en-GB" dirty="0">
                <a:latin typeface="Arial" panose="020B0604020202020204" pitchFamily="34" charset="0"/>
              </a:rPr>
              <a:t> for </a:t>
            </a:r>
            <a:r>
              <a:rPr lang="en-GB" dirty="0" err="1">
                <a:latin typeface="Arial" panose="020B0604020202020204" pitchFamily="34" charset="0"/>
              </a:rPr>
              <a:t>samme</a:t>
            </a:r>
            <a:r>
              <a:rPr lang="en-GB" dirty="0">
                <a:latin typeface="Arial" panose="020B0604020202020204" pitchFamily="34" charset="0"/>
              </a:rPr>
              <a:t> </a:t>
            </a:r>
            <a:r>
              <a:rPr lang="en-GB" dirty="0" err="1">
                <a:latin typeface="Arial" panose="020B0604020202020204" pitchFamily="34" charset="0"/>
              </a:rPr>
              <a:t>arbejde</a:t>
            </a:r>
            <a:r>
              <a:rPr lang="en-GB" dirty="0">
                <a:latin typeface="Arial" panose="020B0604020202020204" pitchFamily="34" charset="0"/>
              </a:rPr>
              <a:t> </a:t>
            </a:r>
            <a:r>
              <a:rPr lang="en-GB" dirty="0" err="1">
                <a:latin typeface="Arial" panose="020B0604020202020204" pitchFamily="34" charset="0"/>
              </a:rPr>
              <a:t>eller</a:t>
            </a:r>
            <a:r>
              <a:rPr lang="en-GB" dirty="0">
                <a:latin typeface="Arial" panose="020B0604020202020204" pitchFamily="34" charset="0"/>
              </a:rPr>
              <a:t> </a:t>
            </a:r>
            <a:r>
              <a:rPr lang="en-GB" dirty="0" err="1">
                <a:latin typeface="Arial" panose="020B0604020202020204" pitchFamily="34" charset="0"/>
              </a:rPr>
              <a:t>arbejde</a:t>
            </a:r>
            <a:r>
              <a:rPr lang="en-GB" dirty="0">
                <a:latin typeface="Arial" panose="020B0604020202020204" pitchFamily="34" charset="0"/>
              </a:rPr>
              <a:t> </a:t>
            </a:r>
            <a:r>
              <a:rPr lang="en-GB" dirty="0" err="1">
                <a:latin typeface="Arial" panose="020B0604020202020204" pitchFamily="34" charset="0"/>
              </a:rPr>
              <a:t>af</a:t>
            </a:r>
            <a:r>
              <a:rPr lang="en-GB" dirty="0">
                <a:latin typeface="Arial" panose="020B0604020202020204" pitchFamily="34" charset="0"/>
              </a:rPr>
              <a:t> </a:t>
            </a:r>
            <a:r>
              <a:rPr lang="en-GB" dirty="0" err="1">
                <a:latin typeface="Arial" panose="020B0604020202020204" pitchFamily="34" charset="0"/>
              </a:rPr>
              <a:t>samme</a:t>
            </a:r>
            <a:r>
              <a:rPr lang="en-GB" dirty="0">
                <a:latin typeface="Arial" panose="020B0604020202020204" pitchFamily="34" charset="0"/>
              </a:rPr>
              <a:t> </a:t>
            </a:r>
            <a:r>
              <a:rPr lang="en-GB" dirty="0" err="1">
                <a:latin typeface="Arial" panose="020B0604020202020204" pitchFamily="34" charset="0"/>
              </a:rPr>
              <a:t>værdi</a:t>
            </a:r>
            <a:r>
              <a:rPr lang="en-GB" dirty="0">
                <a:latin typeface="Arial" panose="020B0604020202020204" pitchFamily="34" charset="0"/>
              </a:rPr>
              <a:t>.</a:t>
            </a:r>
          </a:p>
          <a:p>
            <a:pPr marL="285750" indent="-285750">
              <a:buFont typeface="Arial" panose="020B0604020202020204" pitchFamily="34" charset="0"/>
              <a:buChar char="•"/>
            </a:pPr>
            <a:endParaRPr lang="en-DK" dirty="0"/>
          </a:p>
          <a:p>
            <a:pPr marL="285750" indent="-285750">
              <a:buFont typeface="Arial" panose="020B0604020202020204" pitchFamily="34" charset="0"/>
              <a:buChar char="•"/>
            </a:pPr>
            <a:r>
              <a:rPr lang="en-DK" dirty="0"/>
              <a:t>Relativt simpel tekst. Deklaratorisk – indeholder både et socialt ideal (lighed), en retlig pligt (lige betaling), en social rettighed (lige behandling) og en økonomisk rettighed (lige betaling).</a:t>
            </a:r>
          </a:p>
          <a:p>
            <a:pPr marL="0" indent="0">
              <a:buNone/>
            </a:pPr>
            <a:endParaRPr lang="en-DK" b="1" dirty="0"/>
          </a:p>
          <a:p>
            <a:pPr marL="285750" indent="-285750">
              <a:buFont typeface="Arial" panose="020B0604020202020204" pitchFamily="34" charset="0"/>
              <a:buChar char="•"/>
            </a:pPr>
            <a:endParaRPr lang="en-DK" dirty="0"/>
          </a:p>
        </p:txBody>
      </p:sp>
      <p:sp>
        <p:nvSpPr>
          <p:cNvPr id="4" name="Date Placeholder 3">
            <a:extLst>
              <a:ext uri="{FF2B5EF4-FFF2-40B4-BE49-F238E27FC236}">
                <a16:creationId xmlns:a16="http://schemas.microsoft.com/office/drawing/2014/main" id="{D7E2FBA4-849D-89A6-104E-71B91EAC7D1E}"/>
              </a:ext>
            </a:extLst>
          </p:cNvPr>
          <p:cNvSpPr>
            <a:spLocks noGrp="1"/>
          </p:cNvSpPr>
          <p:nvPr>
            <p:ph type="dt" sz="half" idx="20"/>
          </p:nvPr>
        </p:nvSpPr>
        <p:spPr/>
        <p:txBody>
          <a:bodyPr/>
          <a:lstStyle/>
          <a:p>
            <a:fld id="{3D3FE666-FE95-493C-A6F7-9DE08910AE61}" type="datetime1">
              <a:rPr lang="da-DK" smtClean="0"/>
              <a:t>11-09-2025</a:t>
            </a:fld>
            <a:endParaRPr lang="da-DK" dirty="0"/>
          </a:p>
        </p:txBody>
      </p:sp>
    </p:spTree>
    <p:custDataLst>
      <p:custData r:id="rId1"/>
      <p:custData r:id="rId2"/>
    </p:custDataLst>
    <p:extLst>
      <p:ext uri="{BB962C8B-B14F-4D97-AF65-F5344CB8AC3E}">
        <p14:creationId xmlns:p14="http://schemas.microsoft.com/office/powerpoint/2010/main" val="1275101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B4261-2155-B71B-E359-04EF521A7E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74732D-C59B-2421-3C1D-63E5B67A80A2}"/>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82FF0A0C-EA72-883C-765F-FF3F0D3600EE}"/>
              </a:ext>
            </a:extLst>
          </p:cNvPr>
          <p:cNvSpPr>
            <a:spLocks noGrp="1"/>
          </p:cNvSpPr>
          <p:nvPr>
            <p:ph idx="1"/>
          </p:nvPr>
        </p:nvSpPr>
        <p:spPr/>
        <p:txBody>
          <a:bodyPr>
            <a:normAutofit/>
          </a:bodyPr>
          <a:lstStyle/>
          <a:p>
            <a:r>
              <a:rPr lang="en-DK" b="1" dirty="0"/>
              <a:t>…medmindre lønforskellen skyldes objektive grunde, der intet har med køn at gøre. </a:t>
            </a:r>
          </a:p>
          <a:p>
            <a:endParaRPr lang="en-DK" dirty="0"/>
          </a:p>
          <a:p>
            <a:r>
              <a:rPr lang="en-DK" b="1" dirty="0"/>
              <a:t>En streng test, f.eks. sag 170/84 </a:t>
            </a:r>
            <a:r>
              <a:rPr lang="en-DK" b="1" i="1" dirty="0"/>
              <a:t>Bilka</a:t>
            </a:r>
            <a:r>
              <a:rPr lang="en-DK" b="1" dirty="0"/>
              <a:t>, sag 381/99 </a:t>
            </a:r>
            <a:r>
              <a:rPr lang="en-DK" b="1" i="1" dirty="0"/>
              <a:t>Brunnhofer</a:t>
            </a:r>
            <a:r>
              <a:rPr lang="en-DK" b="1" dirty="0"/>
              <a:t>:</a:t>
            </a:r>
          </a:p>
          <a:p>
            <a:r>
              <a:rPr lang="en-DK" dirty="0"/>
              <a:t>- Den objektive grund (forklaringen) skal være sand</a:t>
            </a:r>
          </a:p>
          <a:p>
            <a:r>
              <a:rPr lang="en-DK" dirty="0"/>
              <a:t>- Den objektive grund skal vedrøre jobbet/et bestemt behov i jobbet</a:t>
            </a:r>
          </a:p>
          <a:p>
            <a:r>
              <a:rPr lang="en-DK" dirty="0"/>
              <a:t>- Den objektive grund skal være passende/egnet til at opnå det behov</a:t>
            </a:r>
          </a:p>
          <a:p>
            <a:r>
              <a:rPr lang="en-DK" dirty="0"/>
              <a:t>- Den objektive grund skal være nødvendig for at opnå det behov</a:t>
            </a:r>
          </a:p>
          <a:p>
            <a:r>
              <a:rPr lang="en-DK" dirty="0"/>
              <a:t>- Den objektive grund må slet ikke diskriminere på grund af køn – heller ikke indirekte (fuldstændig uden relation til køn)</a:t>
            </a:r>
          </a:p>
        </p:txBody>
      </p:sp>
      <p:sp>
        <p:nvSpPr>
          <p:cNvPr id="4" name="Date Placeholder 3">
            <a:extLst>
              <a:ext uri="{FF2B5EF4-FFF2-40B4-BE49-F238E27FC236}">
                <a16:creationId xmlns:a16="http://schemas.microsoft.com/office/drawing/2014/main" id="{4580F008-3378-8C50-FC2E-47DB1E021F8F}"/>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le 4">
            <a:extLst>
              <a:ext uri="{FF2B5EF4-FFF2-40B4-BE49-F238E27FC236}">
                <a16:creationId xmlns:a16="http://schemas.microsoft.com/office/drawing/2014/main" id="{02DB31D4-A437-CFF3-CF2F-4CD35EDBF4B0}"/>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314420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85FAD-724B-6BEF-E28E-2409ACA93B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B87C5-6FBF-25BE-B598-84DCEC65C44C}"/>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2E06B0AC-0229-B340-8E1B-F53025234EF5}"/>
              </a:ext>
            </a:extLst>
          </p:cNvPr>
          <p:cNvSpPr>
            <a:spLocks noGrp="1"/>
          </p:cNvSpPr>
          <p:nvPr>
            <p:ph idx="1"/>
          </p:nvPr>
        </p:nvSpPr>
        <p:spPr>
          <a:xfrm>
            <a:off x="987426" y="1960079"/>
            <a:ext cx="10509174" cy="3937484"/>
          </a:xfrm>
        </p:spPr>
        <p:txBody>
          <a:bodyPr>
            <a:normAutofit/>
          </a:bodyPr>
          <a:lstStyle/>
          <a:p>
            <a:pPr>
              <a:buNone/>
            </a:pPr>
            <a:r>
              <a:rPr lang="en-DK" b="1" dirty="0"/>
              <a:t>‘Kollektiv overenskomst’ </a:t>
            </a:r>
            <a:r>
              <a:rPr lang="en-DK" dirty="0"/>
              <a:t>– som objektiv grund til lønforskelle</a:t>
            </a:r>
          </a:p>
          <a:p>
            <a:pPr marL="285750" indent="-285750">
              <a:buFontTx/>
              <a:buChar char="-"/>
            </a:pPr>
            <a:r>
              <a:rPr lang="en-DK" dirty="0"/>
              <a:t>Samme overenskomst for samme arbejde: Nej, Defrenne Ii.</a:t>
            </a:r>
          </a:p>
          <a:p>
            <a:pPr marL="285750" indent="-285750">
              <a:buFontTx/>
              <a:buChar char="-"/>
            </a:pPr>
            <a:r>
              <a:rPr lang="en-DK" dirty="0"/>
              <a:t>Samme overenskomst for arbejde af samme værdi: Nej. Royal Copenhagen.</a:t>
            </a:r>
          </a:p>
          <a:p>
            <a:pPr marL="285750" indent="-285750">
              <a:buFontTx/>
              <a:buChar char="-"/>
            </a:pPr>
            <a:r>
              <a:rPr lang="en-DK" dirty="0"/>
              <a:t>Forskellige overenskomster forhandlet med forskellige grupper: Nej. </a:t>
            </a:r>
            <a:r>
              <a:rPr lang="en-GB" dirty="0"/>
              <a:t>C-127/92 </a:t>
            </a:r>
            <a:r>
              <a:rPr lang="en-GB" i="1" dirty="0"/>
              <a:t>Enderby</a:t>
            </a:r>
            <a:endParaRPr lang="en-DK" dirty="0"/>
          </a:p>
          <a:p>
            <a:pPr>
              <a:buNone/>
            </a:pPr>
            <a:endParaRPr lang="en-DK" dirty="0"/>
          </a:p>
        </p:txBody>
      </p:sp>
      <p:sp>
        <p:nvSpPr>
          <p:cNvPr id="4" name="Date Placeholder 3">
            <a:extLst>
              <a:ext uri="{FF2B5EF4-FFF2-40B4-BE49-F238E27FC236}">
                <a16:creationId xmlns:a16="http://schemas.microsoft.com/office/drawing/2014/main" id="{2305BABE-BFEF-AE0C-35E5-8D9CC9500479}"/>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le 4">
            <a:extLst>
              <a:ext uri="{FF2B5EF4-FFF2-40B4-BE49-F238E27FC236}">
                <a16:creationId xmlns:a16="http://schemas.microsoft.com/office/drawing/2014/main" id="{B4CCED19-292D-752D-D755-D0995ABBF702}"/>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1095282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748C4A-570F-5615-2D17-0CEF1A480E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1C1C16-16DB-0C14-3FFD-F3042C2CF853}"/>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77036F4D-69C5-B0FE-8E1F-D53BAC4CDA9C}"/>
              </a:ext>
            </a:extLst>
          </p:cNvPr>
          <p:cNvSpPr>
            <a:spLocks noGrp="1"/>
          </p:cNvSpPr>
          <p:nvPr>
            <p:ph idx="1"/>
          </p:nvPr>
        </p:nvSpPr>
        <p:spPr>
          <a:xfrm>
            <a:off x="985838" y="1957259"/>
            <a:ext cx="10220325" cy="3937484"/>
          </a:xfrm>
        </p:spPr>
        <p:txBody>
          <a:bodyPr>
            <a:normAutofit/>
          </a:bodyPr>
          <a:lstStyle/>
          <a:p>
            <a:r>
              <a:rPr lang="en-DK" b="1" dirty="0"/>
              <a:t>C-109/88 Danfoss : </a:t>
            </a:r>
            <a:r>
              <a:rPr lang="en-DK" dirty="0"/>
              <a:t>Neutrale løntildelings kriterier var objektive grunde til lønforskelle</a:t>
            </a:r>
            <a:r>
              <a:rPr lang="en-DK" b="1" dirty="0"/>
              <a:t> </a:t>
            </a:r>
          </a:p>
          <a:p>
            <a:r>
              <a:rPr lang="en-DK" dirty="0"/>
              <a:t>¨Resultatet var imidlertid, at kvinder fik mindre i løn end mænd. </a:t>
            </a:r>
          </a:p>
          <a:p>
            <a:r>
              <a:rPr lang="en-DK" dirty="0"/>
              <a:t>Var de neutral kriterier objektive grunde ? </a:t>
            </a:r>
            <a:br>
              <a:rPr lang="en-DK" dirty="0"/>
            </a:br>
            <a:r>
              <a:rPr lang="en-DK" dirty="0"/>
              <a:t>Kriterierne omfattede bl.a. </a:t>
            </a:r>
            <a:r>
              <a:rPr lang="en-DK" i="1" dirty="0"/>
              <a:t>fleksibilitet/kvalitet, faglig uddannelse, og anciennitet </a:t>
            </a:r>
            <a:r>
              <a:rPr lang="en-DK" dirty="0"/>
              <a:t>objektive og kønsneutrale kriterier</a:t>
            </a:r>
          </a:p>
          <a:p>
            <a:pPr>
              <a:buNone/>
            </a:pPr>
            <a:endParaRPr lang="en-DK" b="1" dirty="0"/>
          </a:p>
          <a:p>
            <a:pPr>
              <a:buNone/>
            </a:pPr>
            <a:r>
              <a:rPr lang="en-DK" b="1" dirty="0"/>
              <a:t>‘Kvalitet’</a:t>
            </a:r>
            <a:r>
              <a:rPr lang="en-DK" dirty="0"/>
              <a:t>: Kriteriet var brugt forkert, når det gav ringere løn til kvinder. </a:t>
            </a:r>
          </a:p>
          <a:p>
            <a:pPr>
              <a:buNone/>
            </a:pPr>
            <a:r>
              <a:rPr lang="en-DK" b="1" dirty="0"/>
              <a:t>‘Fleksibilitet’</a:t>
            </a:r>
            <a:r>
              <a:rPr lang="en-DK" dirty="0"/>
              <a:t>: Kan være til ugunst for kvinder (fordeling af omsorgsopgaver i familien). Kan kun legitimeres hvis fleksibilitet er vigtig for netop den konkrete arbejdsogpave. </a:t>
            </a:r>
          </a:p>
          <a:p>
            <a:pPr>
              <a:buNone/>
            </a:pPr>
            <a:r>
              <a:rPr lang="en-DK" b="1" dirty="0"/>
              <a:t>‘Faglig uddannelse’</a:t>
            </a:r>
            <a:r>
              <a:rPr lang="en-DK" dirty="0"/>
              <a:t>: Kan være til ugunst for kvinder (færre muligheder). Kan legitimeres hvis den faglige uddannelse er vigtig for netop den konkrete arbejdsopgave. </a:t>
            </a:r>
          </a:p>
          <a:p>
            <a:pPr marL="342900" indent="-342900">
              <a:buFontTx/>
              <a:buChar char="-"/>
            </a:pPr>
            <a:endParaRPr lang="en-DK" dirty="0"/>
          </a:p>
          <a:p>
            <a:pPr marL="342900" indent="-342900">
              <a:buFontTx/>
              <a:buChar char="-"/>
            </a:pPr>
            <a:endParaRPr lang="en-DK" dirty="0"/>
          </a:p>
          <a:p>
            <a:endParaRPr lang="en-DK" dirty="0"/>
          </a:p>
          <a:p>
            <a:endParaRPr lang="en-DK" dirty="0"/>
          </a:p>
          <a:p>
            <a:endParaRPr lang="en-DK" dirty="0"/>
          </a:p>
        </p:txBody>
      </p:sp>
      <p:sp>
        <p:nvSpPr>
          <p:cNvPr id="4" name="Date Placeholder 3">
            <a:extLst>
              <a:ext uri="{FF2B5EF4-FFF2-40B4-BE49-F238E27FC236}">
                <a16:creationId xmlns:a16="http://schemas.microsoft.com/office/drawing/2014/main" id="{60E843C5-DFFD-40BE-2E4B-6AC70A3C351D}"/>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6" name="Left Arrow 5">
            <a:extLst>
              <a:ext uri="{FF2B5EF4-FFF2-40B4-BE49-F238E27FC236}">
                <a16:creationId xmlns:a16="http://schemas.microsoft.com/office/drawing/2014/main" id="{4F1847A1-3CAA-E1BB-9F65-08905E84ADB7}"/>
              </a:ext>
            </a:extLst>
          </p:cNvPr>
          <p:cNvSpPr/>
          <p:nvPr/>
        </p:nvSpPr>
        <p:spPr bwMode="auto">
          <a:xfrm rot="20637601">
            <a:off x="8853486" y="2620277"/>
            <a:ext cx="2538141" cy="112724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Forkert anvendelse kan ikke legitimeres !</a:t>
            </a:r>
          </a:p>
        </p:txBody>
      </p:sp>
      <p:sp>
        <p:nvSpPr>
          <p:cNvPr id="5" name="Rounded Rectangle 4">
            <a:extLst>
              <a:ext uri="{FF2B5EF4-FFF2-40B4-BE49-F238E27FC236}">
                <a16:creationId xmlns:a16="http://schemas.microsoft.com/office/drawing/2014/main" id="{77E9E997-517A-5C29-1037-63B9730A618B}"/>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115066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5DE39-9C95-A8DB-55FB-789F3BEA57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D4C23E-D663-EF86-3DE5-4B71216D23C8}"/>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24925336-AAB6-CE0D-CD20-3FEC267F24D6}"/>
              </a:ext>
            </a:extLst>
          </p:cNvPr>
          <p:cNvSpPr>
            <a:spLocks noGrp="1"/>
          </p:cNvSpPr>
          <p:nvPr>
            <p:ph idx="1"/>
          </p:nvPr>
        </p:nvSpPr>
        <p:spPr/>
        <p:txBody>
          <a:bodyPr>
            <a:normAutofit/>
          </a:bodyPr>
          <a:lstStyle/>
          <a:p>
            <a:pPr>
              <a:buNone/>
            </a:pPr>
            <a:r>
              <a:rPr lang="en-DK" b="1" dirty="0"/>
              <a:t>‘Anciennitet’ </a:t>
            </a:r>
            <a:r>
              <a:rPr lang="en-DK" dirty="0"/>
              <a:t>– som objektiv grund til lønforskelle:</a:t>
            </a:r>
          </a:p>
          <a:p>
            <a:pPr>
              <a:buNone/>
            </a:pPr>
            <a:endParaRPr lang="en-DK" dirty="0"/>
          </a:p>
          <a:p>
            <a:pPr>
              <a:buNone/>
            </a:pPr>
            <a:r>
              <a:rPr lang="en-GB" b="1" dirty="0"/>
              <a:t>C-109/88 Danfoss</a:t>
            </a:r>
            <a:r>
              <a:rPr lang="en-GB" dirty="0"/>
              <a:t>: </a:t>
            </a:r>
            <a:r>
              <a:rPr lang="en-GB" dirty="0" err="1"/>
              <a:t>Anciennitet</a:t>
            </a:r>
            <a:r>
              <a:rPr lang="en-GB" dirty="0"/>
              <a:t> </a:t>
            </a:r>
            <a:r>
              <a:rPr lang="en-GB" dirty="0" err="1"/>
              <a:t>sætter</a:t>
            </a:r>
            <a:r>
              <a:rPr lang="en-GB" dirty="0"/>
              <a:t> </a:t>
            </a:r>
            <a:r>
              <a:rPr lang="en-GB" i="1" dirty="0" err="1"/>
              <a:t>normalt</a:t>
            </a:r>
            <a:r>
              <a:rPr lang="en-GB" dirty="0"/>
              <a:t> </a:t>
            </a:r>
            <a:r>
              <a:rPr lang="en-GB" dirty="0" err="1"/>
              <a:t>arbejdstagerne</a:t>
            </a:r>
            <a:r>
              <a:rPr lang="en-GB" dirty="0"/>
              <a:t> </a:t>
            </a:r>
            <a:r>
              <a:rPr lang="en-GB" dirty="0" err="1"/>
              <a:t>i</a:t>
            </a:r>
            <a:r>
              <a:rPr lang="en-GB" dirty="0"/>
              <a:t> stand </a:t>
            </a:r>
            <a:r>
              <a:rPr lang="en-GB" dirty="0" err="1"/>
              <a:t>til</a:t>
            </a:r>
            <a:r>
              <a:rPr lang="en-GB" dirty="0"/>
              <a:t> at </a:t>
            </a:r>
            <a:r>
              <a:rPr lang="en-GB" dirty="0" err="1"/>
              <a:t>udføre</a:t>
            </a:r>
            <a:r>
              <a:rPr lang="en-GB" dirty="0"/>
              <a:t> </a:t>
            </a:r>
            <a:r>
              <a:rPr lang="en-GB" dirty="0" err="1"/>
              <a:t>deres</a:t>
            </a:r>
            <a:r>
              <a:rPr lang="en-GB" dirty="0"/>
              <a:t> </a:t>
            </a:r>
            <a:r>
              <a:rPr lang="en-GB" dirty="0" err="1"/>
              <a:t>arbejdsopgaver</a:t>
            </a:r>
            <a:r>
              <a:rPr lang="en-GB" dirty="0"/>
              <a:t> </a:t>
            </a:r>
            <a:r>
              <a:rPr lang="en-GB" dirty="0" err="1"/>
              <a:t>bedre</a:t>
            </a:r>
            <a:r>
              <a:rPr lang="en-GB" dirty="0"/>
              <a:t>. </a:t>
            </a:r>
          </a:p>
          <a:p>
            <a:pPr>
              <a:buNone/>
            </a:pPr>
            <a:endParaRPr lang="en-GB" b="1" dirty="0"/>
          </a:p>
          <a:p>
            <a:pPr>
              <a:buNone/>
            </a:pPr>
            <a:r>
              <a:rPr lang="en-GB" b="1" dirty="0"/>
              <a:t>C-17/05 Cadman: </a:t>
            </a:r>
            <a:r>
              <a:rPr lang="en-GB" dirty="0"/>
              <a:t>Er </a:t>
            </a:r>
            <a:r>
              <a:rPr lang="en-GB" dirty="0" err="1"/>
              <a:t>anciennitet</a:t>
            </a:r>
            <a:r>
              <a:rPr lang="en-GB" dirty="0"/>
              <a:t> </a:t>
            </a:r>
            <a:r>
              <a:rPr lang="en-GB" i="1" dirty="0" err="1"/>
              <a:t>altid</a:t>
            </a:r>
            <a:r>
              <a:rPr lang="en-GB" dirty="0"/>
              <a:t> </a:t>
            </a:r>
            <a:r>
              <a:rPr lang="en-GB" dirty="0" err="1"/>
              <a:t>en</a:t>
            </a:r>
            <a:r>
              <a:rPr lang="en-GB" dirty="0"/>
              <a:t> </a:t>
            </a:r>
            <a:r>
              <a:rPr lang="en-GB" dirty="0" err="1"/>
              <a:t>objektiv</a:t>
            </a:r>
            <a:r>
              <a:rPr lang="en-GB" dirty="0"/>
              <a:t> </a:t>
            </a:r>
            <a:r>
              <a:rPr lang="en-GB" dirty="0" err="1"/>
              <a:t>grund</a:t>
            </a:r>
            <a:r>
              <a:rPr lang="en-GB" dirty="0"/>
              <a:t> ? </a:t>
            </a:r>
          </a:p>
          <a:p>
            <a:pPr marL="342900" indent="-342900">
              <a:buFont typeface="Arial" panose="020B0604020202020204" pitchFamily="34" charset="0"/>
              <a:buChar char="•"/>
            </a:pPr>
            <a:r>
              <a:rPr lang="en-GB" b="1" dirty="0"/>
              <a:t>CJEU: </a:t>
            </a:r>
            <a:r>
              <a:rPr lang="en-GB" dirty="0" err="1"/>
              <a:t>Hvis</a:t>
            </a:r>
            <a:r>
              <a:rPr lang="en-GB" dirty="0"/>
              <a:t> </a:t>
            </a:r>
            <a:r>
              <a:rPr lang="en-GB" dirty="0" err="1"/>
              <a:t>fakta</a:t>
            </a:r>
            <a:r>
              <a:rPr lang="en-GB" dirty="0"/>
              <a:t> </a:t>
            </a:r>
            <a:r>
              <a:rPr lang="en-GB" dirty="0" err="1"/>
              <a:t>skaber</a:t>
            </a:r>
            <a:r>
              <a:rPr lang="en-GB" dirty="0"/>
              <a:t> </a:t>
            </a:r>
            <a:r>
              <a:rPr lang="en-GB" dirty="0" err="1"/>
              <a:t>alvorlig</a:t>
            </a:r>
            <a:r>
              <a:rPr lang="en-GB" dirty="0"/>
              <a:t> </a:t>
            </a:r>
            <a:r>
              <a:rPr lang="en-GB" dirty="0" err="1"/>
              <a:t>tvivl</a:t>
            </a:r>
            <a:r>
              <a:rPr lang="en-GB" dirty="0"/>
              <a:t> om, </a:t>
            </a:r>
            <a:r>
              <a:rPr lang="en-GB" dirty="0" err="1"/>
              <a:t>hvorvidt</a:t>
            </a:r>
            <a:r>
              <a:rPr lang="en-GB" dirty="0"/>
              <a:t> </a:t>
            </a:r>
            <a:r>
              <a:rPr lang="en-GB" dirty="0" err="1"/>
              <a:t>ancienniteten</a:t>
            </a:r>
            <a:r>
              <a:rPr lang="en-GB" dirty="0"/>
              <a:t> </a:t>
            </a:r>
            <a:r>
              <a:rPr lang="en-GB" dirty="0" err="1"/>
              <a:t>virkelig</a:t>
            </a:r>
            <a:r>
              <a:rPr lang="en-GB" dirty="0"/>
              <a:t> </a:t>
            </a:r>
            <a:r>
              <a:rPr lang="en-GB" dirty="0" err="1"/>
              <a:t>kan</a:t>
            </a:r>
            <a:r>
              <a:rPr lang="en-GB" dirty="0"/>
              <a:t> </a:t>
            </a:r>
            <a:r>
              <a:rPr lang="en-GB" dirty="0" err="1"/>
              <a:t>begrunde</a:t>
            </a:r>
            <a:r>
              <a:rPr lang="en-GB" dirty="0"/>
              <a:t> </a:t>
            </a:r>
            <a:r>
              <a:rPr lang="en-GB" dirty="0" err="1"/>
              <a:t>en</a:t>
            </a:r>
            <a:r>
              <a:rPr lang="en-GB" dirty="0"/>
              <a:t> </a:t>
            </a:r>
            <a:r>
              <a:rPr lang="en-GB" dirty="0" err="1"/>
              <a:t>eksisterende</a:t>
            </a:r>
            <a:r>
              <a:rPr lang="en-GB" dirty="0"/>
              <a:t> </a:t>
            </a:r>
            <a:r>
              <a:rPr lang="en-GB" dirty="0" err="1"/>
              <a:t>lønforskel</a:t>
            </a:r>
            <a:r>
              <a:rPr lang="en-GB" dirty="0"/>
              <a:t>, </a:t>
            </a:r>
            <a:r>
              <a:rPr lang="en-GB" dirty="0" err="1"/>
              <a:t>så</a:t>
            </a:r>
            <a:r>
              <a:rPr lang="en-GB" dirty="0"/>
              <a:t> </a:t>
            </a:r>
            <a:r>
              <a:rPr lang="en-GB" dirty="0" err="1"/>
              <a:t>skal</a:t>
            </a:r>
            <a:r>
              <a:rPr lang="en-GB" dirty="0"/>
              <a:t> det </a:t>
            </a:r>
            <a:r>
              <a:rPr lang="en-GB" dirty="0" err="1"/>
              <a:t>efterprøves</a:t>
            </a:r>
            <a:r>
              <a:rPr lang="en-GB" dirty="0"/>
              <a:t>. </a:t>
            </a:r>
            <a:r>
              <a:rPr lang="en-GB" dirty="0" err="1"/>
              <a:t>Arbejdsgiveren</a:t>
            </a:r>
            <a:r>
              <a:rPr lang="en-GB" dirty="0"/>
              <a:t> </a:t>
            </a:r>
            <a:r>
              <a:rPr lang="en-GB" dirty="0" err="1"/>
              <a:t>skal</a:t>
            </a:r>
            <a:r>
              <a:rPr lang="en-GB" dirty="0"/>
              <a:t> </a:t>
            </a:r>
            <a:r>
              <a:rPr lang="en-GB" dirty="0" err="1"/>
              <a:t>i</a:t>
            </a:r>
            <a:r>
              <a:rPr lang="en-GB" dirty="0"/>
              <a:t> </a:t>
            </a:r>
            <a:r>
              <a:rPr lang="en-GB" dirty="0" err="1"/>
              <a:t>så</a:t>
            </a:r>
            <a:r>
              <a:rPr lang="en-GB" dirty="0"/>
              <a:t> </a:t>
            </a:r>
            <a:r>
              <a:rPr lang="en-GB" dirty="0" err="1"/>
              <a:t>fald</a:t>
            </a:r>
            <a:r>
              <a:rPr lang="en-GB" dirty="0"/>
              <a:t> </a:t>
            </a:r>
            <a:r>
              <a:rPr lang="en-GB" dirty="0" err="1"/>
              <a:t>godtgøre</a:t>
            </a:r>
            <a:r>
              <a:rPr lang="en-GB" dirty="0"/>
              <a:t>, at </a:t>
            </a:r>
            <a:r>
              <a:rPr lang="en-GB" dirty="0" err="1"/>
              <a:t>anciennitet</a:t>
            </a:r>
            <a:r>
              <a:rPr lang="en-GB" dirty="0"/>
              <a:t> </a:t>
            </a:r>
            <a:r>
              <a:rPr lang="en-GB" dirty="0" err="1"/>
              <a:t>også</a:t>
            </a:r>
            <a:r>
              <a:rPr lang="en-GB" dirty="0"/>
              <a:t> </a:t>
            </a:r>
            <a:r>
              <a:rPr lang="en-GB" dirty="0" err="1"/>
              <a:t>konkret</a:t>
            </a:r>
            <a:r>
              <a:rPr lang="en-GB" dirty="0"/>
              <a:t> </a:t>
            </a:r>
            <a:r>
              <a:rPr lang="en-GB" dirty="0" err="1"/>
              <a:t>sætter</a:t>
            </a:r>
            <a:r>
              <a:rPr lang="en-GB" dirty="0"/>
              <a:t> </a:t>
            </a:r>
            <a:r>
              <a:rPr lang="en-GB" dirty="0" err="1"/>
              <a:t>arbejdstagerne</a:t>
            </a:r>
            <a:r>
              <a:rPr lang="en-GB" dirty="0"/>
              <a:t> </a:t>
            </a:r>
            <a:r>
              <a:rPr lang="en-GB" dirty="0" err="1"/>
              <a:t>i</a:t>
            </a:r>
            <a:r>
              <a:rPr lang="en-GB" dirty="0"/>
              <a:t> stand </a:t>
            </a:r>
            <a:r>
              <a:rPr lang="en-GB" dirty="0" err="1"/>
              <a:t>til</a:t>
            </a:r>
            <a:r>
              <a:rPr lang="en-GB" dirty="0"/>
              <a:t> at </a:t>
            </a:r>
            <a:r>
              <a:rPr lang="en-GB" dirty="0" err="1"/>
              <a:t>udføre</a:t>
            </a:r>
            <a:r>
              <a:rPr lang="en-GB" dirty="0"/>
              <a:t> det </a:t>
            </a:r>
            <a:r>
              <a:rPr lang="en-GB" dirty="0" err="1"/>
              <a:t>specifikke</a:t>
            </a:r>
            <a:r>
              <a:rPr lang="en-GB" dirty="0"/>
              <a:t> job </a:t>
            </a:r>
            <a:r>
              <a:rPr lang="en-GB" dirty="0" err="1"/>
              <a:t>bedre</a:t>
            </a:r>
            <a:r>
              <a:rPr lang="en-GB" dirty="0"/>
              <a:t>. </a:t>
            </a:r>
            <a:endParaRPr lang="en-DK" dirty="0"/>
          </a:p>
          <a:p>
            <a:pPr>
              <a:buNone/>
            </a:pPr>
            <a:endParaRPr lang="en-GB" b="1" dirty="0"/>
          </a:p>
          <a:p>
            <a:pPr>
              <a:buNone/>
            </a:pPr>
            <a:r>
              <a:rPr lang="en-GB" b="1" dirty="0"/>
              <a:t>C-184/89 Nimz</a:t>
            </a:r>
            <a:r>
              <a:rPr lang="en-GB" dirty="0"/>
              <a:t>: </a:t>
            </a:r>
            <a:r>
              <a:rPr lang="en-GB" dirty="0" err="1"/>
              <a:t>Lønanciennitet</a:t>
            </a:r>
            <a:r>
              <a:rPr lang="en-GB" dirty="0"/>
              <a:t> for </a:t>
            </a:r>
            <a:r>
              <a:rPr lang="en-GB" dirty="0" err="1"/>
              <a:t>fuldtidsansatte</a:t>
            </a:r>
            <a:r>
              <a:rPr lang="en-GB" dirty="0"/>
              <a:t> </a:t>
            </a:r>
            <a:r>
              <a:rPr lang="en-GB" dirty="0" err="1"/>
              <a:t>og</a:t>
            </a:r>
            <a:r>
              <a:rPr lang="en-GB" dirty="0"/>
              <a:t> </a:t>
            </a:r>
            <a:r>
              <a:rPr lang="en-GB" dirty="0" err="1"/>
              <a:t>deltidsansatte</a:t>
            </a:r>
            <a:r>
              <a:rPr lang="en-GB" dirty="0"/>
              <a:t>: </a:t>
            </a:r>
            <a:r>
              <a:rPr lang="en-GB" dirty="0" err="1"/>
              <a:t>Deltidsansatte</a:t>
            </a:r>
            <a:r>
              <a:rPr lang="en-GB" dirty="0"/>
              <a:t> </a:t>
            </a:r>
            <a:r>
              <a:rPr lang="en-GB" dirty="0" err="1"/>
              <a:t>skulle</a:t>
            </a:r>
            <a:r>
              <a:rPr lang="en-GB" dirty="0"/>
              <a:t> </a:t>
            </a:r>
            <a:r>
              <a:rPr lang="en-GB" dirty="0" err="1"/>
              <a:t>arbejde</a:t>
            </a:r>
            <a:r>
              <a:rPr lang="en-GB" dirty="0"/>
              <a:t> </a:t>
            </a:r>
            <a:r>
              <a:rPr lang="en-GB" dirty="0" err="1"/>
              <a:t>dobbelt</a:t>
            </a:r>
            <a:r>
              <a:rPr lang="en-GB" dirty="0"/>
              <a:t> </a:t>
            </a:r>
            <a:r>
              <a:rPr lang="en-GB" dirty="0" err="1"/>
              <a:t>så</a:t>
            </a:r>
            <a:r>
              <a:rPr lang="en-GB" dirty="0"/>
              <a:t> </a:t>
            </a:r>
            <a:r>
              <a:rPr lang="en-GB" dirty="0" err="1"/>
              <a:t>længe</a:t>
            </a:r>
            <a:r>
              <a:rPr lang="en-GB" dirty="0"/>
              <a:t> for at </a:t>
            </a:r>
            <a:r>
              <a:rPr lang="en-GB" dirty="0" err="1"/>
              <a:t>rykke</a:t>
            </a:r>
            <a:r>
              <a:rPr lang="en-GB" dirty="0"/>
              <a:t> op ad </a:t>
            </a:r>
            <a:r>
              <a:rPr lang="en-GB" dirty="0" err="1"/>
              <a:t>lønskalaen</a:t>
            </a:r>
            <a:r>
              <a:rPr lang="en-GB" dirty="0"/>
              <a:t>.</a:t>
            </a:r>
          </a:p>
          <a:p>
            <a:pPr marL="342900" indent="-342900">
              <a:buFont typeface="Arial" panose="020B0604020202020204" pitchFamily="34" charset="0"/>
              <a:buChar char="•"/>
            </a:pPr>
            <a:r>
              <a:rPr lang="en-GB" b="1" dirty="0"/>
              <a:t>CJEU</a:t>
            </a:r>
            <a:r>
              <a:rPr lang="en-GB" dirty="0"/>
              <a:t>: </a:t>
            </a:r>
            <a:r>
              <a:rPr lang="en-GB" dirty="0" err="1"/>
              <a:t>Udtryk</a:t>
            </a:r>
            <a:r>
              <a:rPr lang="en-GB" dirty="0"/>
              <a:t> for </a:t>
            </a:r>
            <a:r>
              <a:rPr lang="en-GB" dirty="0" err="1"/>
              <a:t>almindelige</a:t>
            </a:r>
            <a:r>
              <a:rPr lang="en-GB" dirty="0"/>
              <a:t> </a:t>
            </a:r>
            <a:r>
              <a:rPr lang="en-GB" dirty="0" err="1"/>
              <a:t>generaliseringer</a:t>
            </a:r>
            <a:r>
              <a:rPr lang="en-GB" dirty="0"/>
              <a:t> om </a:t>
            </a:r>
            <a:r>
              <a:rPr lang="en-GB" dirty="0" err="1"/>
              <a:t>kategorier</a:t>
            </a:r>
            <a:r>
              <a:rPr lang="en-GB" dirty="0"/>
              <a:t> </a:t>
            </a:r>
            <a:r>
              <a:rPr lang="en-GB" dirty="0" err="1"/>
              <a:t>af</a:t>
            </a:r>
            <a:r>
              <a:rPr lang="en-GB" dirty="0"/>
              <a:t> </a:t>
            </a:r>
            <a:r>
              <a:rPr lang="en-GB" dirty="0" err="1"/>
              <a:t>arbejdstager</a:t>
            </a:r>
            <a:r>
              <a:rPr lang="en-GB" dirty="0"/>
              <a:t>. Det </a:t>
            </a:r>
            <a:r>
              <a:rPr lang="en-GB" dirty="0" err="1"/>
              <a:t>skal</a:t>
            </a:r>
            <a:r>
              <a:rPr lang="en-GB" dirty="0"/>
              <a:t> </a:t>
            </a:r>
            <a:r>
              <a:rPr lang="en-GB" dirty="0" err="1"/>
              <a:t>eftervises</a:t>
            </a:r>
            <a:r>
              <a:rPr lang="en-GB" dirty="0"/>
              <a:t> </a:t>
            </a:r>
            <a:r>
              <a:rPr lang="en-GB" dirty="0" err="1"/>
              <a:t>konkret</a:t>
            </a:r>
            <a:r>
              <a:rPr lang="da-DK" dirty="0"/>
              <a:t>.</a:t>
            </a:r>
            <a:endParaRPr lang="en-DK" dirty="0"/>
          </a:p>
          <a:p>
            <a:endParaRPr lang="en-DK" dirty="0"/>
          </a:p>
        </p:txBody>
      </p:sp>
      <p:sp>
        <p:nvSpPr>
          <p:cNvPr id="4" name="Date Placeholder 3">
            <a:extLst>
              <a:ext uri="{FF2B5EF4-FFF2-40B4-BE49-F238E27FC236}">
                <a16:creationId xmlns:a16="http://schemas.microsoft.com/office/drawing/2014/main" id="{50647C13-7621-AA2B-091E-87A214143F20}"/>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le 4">
            <a:extLst>
              <a:ext uri="{FF2B5EF4-FFF2-40B4-BE49-F238E27FC236}">
                <a16:creationId xmlns:a16="http://schemas.microsoft.com/office/drawing/2014/main" id="{E359A19A-4247-CBBA-3A15-F502E2F864E4}"/>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96797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2395D-5528-30FD-A053-5551D1FDDD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8EDAD-C60F-D8DB-9276-FC36E989AB06}"/>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F09F0020-E6B3-923D-1C02-6B57BF7AE9F9}"/>
              </a:ext>
            </a:extLst>
          </p:cNvPr>
          <p:cNvSpPr>
            <a:spLocks noGrp="1"/>
          </p:cNvSpPr>
          <p:nvPr>
            <p:ph idx="1"/>
          </p:nvPr>
        </p:nvSpPr>
        <p:spPr/>
        <p:txBody>
          <a:bodyPr/>
          <a:lstStyle/>
          <a:p>
            <a:pPr>
              <a:buNone/>
            </a:pPr>
            <a:r>
              <a:rPr lang="en-DK" b="1" dirty="0"/>
              <a:t>‘Markedsprisen’ </a:t>
            </a:r>
            <a:r>
              <a:rPr lang="en-DK" dirty="0"/>
              <a:t>– som objektiv grund til lønforskelle:</a:t>
            </a:r>
          </a:p>
          <a:p>
            <a:pPr>
              <a:buNone/>
            </a:pPr>
            <a:endParaRPr lang="en-DK" dirty="0"/>
          </a:p>
          <a:p>
            <a:pPr>
              <a:buNone/>
            </a:pPr>
            <a:r>
              <a:rPr lang="en-GB" b="1" dirty="0"/>
              <a:t>P</a:t>
            </a:r>
            <a:r>
              <a:rPr lang="en-DK" b="1" dirty="0"/>
              <a:t>roblem</a:t>
            </a:r>
            <a:r>
              <a:rPr lang="en-DK" dirty="0"/>
              <a:t>: det reproducerer eksisterende lønforskelle i markedet (lavere betalte kvindejobs, højere betalte mandejobs) En vis skepsis =&gt; en streng test. </a:t>
            </a:r>
          </a:p>
          <a:p>
            <a:pPr>
              <a:buNone/>
            </a:pPr>
            <a:endParaRPr lang="en-DK" dirty="0"/>
          </a:p>
          <a:p>
            <a:pPr marL="342900" indent="-342900">
              <a:buFontTx/>
              <a:buChar char="-"/>
            </a:pPr>
            <a:r>
              <a:rPr lang="en-DK" b="1" dirty="0"/>
              <a:t>Sag 127/92 Enderby: </a:t>
            </a:r>
            <a:r>
              <a:rPr lang="en-DK" dirty="0"/>
              <a:t>Arbejdsgiveren skal kunne dokumentere at: </a:t>
            </a:r>
          </a:p>
          <a:p>
            <a:pPr marL="774900" lvl="1" indent="-342900">
              <a:buFontTx/>
              <a:buChar char="-"/>
            </a:pPr>
            <a:r>
              <a:rPr lang="en-DK" dirty="0"/>
              <a:t>Lønforskellen objektivt forfølger et legitimt mål = den rolle, som markedskræfterne har i at fastsætte lønniveauet for den pågældende type jobfunktion.</a:t>
            </a:r>
          </a:p>
          <a:p>
            <a:pPr marL="774900" lvl="1" indent="-342900">
              <a:buFontTx/>
              <a:buChar char="-"/>
            </a:pPr>
            <a:r>
              <a:rPr lang="en-DK" dirty="0"/>
              <a:t>Lønforskellen må ikke gå videre end nødvendigt = kan markedskræfterne i tilstrækkelig grad forklare </a:t>
            </a:r>
            <a:r>
              <a:rPr lang="en-DK" u="sng" dirty="0"/>
              <a:t>hele</a:t>
            </a:r>
            <a:r>
              <a:rPr lang="en-DK" dirty="0"/>
              <a:t> lønforskellen (eller kan kun dele af lønforskellen tilskrives dette)</a:t>
            </a:r>
          </a:p>
        </p:txBody>
      </p:sp>
      <p:sp>
        <p:nvSpPr>
          <p:cNvPr id="4" name="Date Placeholder 3">
            <a:extLst>
              <a:ext uri="{FF2B5EF4-FFF2-40B4-BE49-F238E27FC236}">
                <a16:creationId xmlns:a16="http://schemas.microsoft.com/office/drawing/2014/main" id="{5202AB2C-5D80-5280-BEAE-6F4CDC6A8782}"/>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le 4">
            <a:extLst>
              <a:ext uri="{FF2B5EF4-FFF2-40B4-BE49-F238E27FC236}">
                <a16:creationId xmlns:a16="http://schemas.microsoft.com/office/drawing/2014/main" id="{12C07A5E-03C7-A49C-B10D-C84BF769201F}"/>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409792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6E6EA-03D1-05B6-F2EE-5680992D56B9}"/>
              </a:ext>
            </a:extLst>
          </p:cNvPr>
          <p:cNvSpPr>
            <a:spLocks noGrp="1"/>
          </p:cNvSpPr>
          <p:nvPr>
            <p:ph type="title"/>
          </p:nvPr>
        </p:nvSpPr>
        <p:spPr/>
        <p:txBody>
          <a:bodyPr>
            <a:noAutofit/>
          </a:bodyPr>
          <a:lstStyle/>
          <a:p>
            <a:r>
              <a:rPr lang="en-DK" sz="3200" b="1" dirty="0"/>
              <a:t>Kendelse afsagt 9. februar 2024, FV 2022-829</a:t>
            </a:r>
            <a:br>
              <a:rPr lang="en-DK" sz="3200" b="1" dirty="0"/>
            </a:br>
            <a:r>
              <a:rPr lang="en-DK" sz="3200" b="1" dirty="0"/>
              <a:t>HK Privat mod Novozymes (v. Dansk industri)</a:t>
            </a:r>
            <a:endParaRPr lang="en-DK" sz="3200" dirty="0"/>
          </a:p>
        </p:txBody>
      </p:sp>
      <p:sp>
        <p:nvSpPr>
          <p:cNvPr id="3" name="Content Placeholder 2">
            <a:extLst>
              <a:ext uri="{FF2B5EF4-FFF2-40B4-BE49-F238E27FC236}">
                <a16:creationId xmlns:a16="http://schemas.microsoft.com/office/drawing/2014/main" id="{A1845923-6F1F-3745-4316-E6695895B1C2}"/>
              </a:ext>
            </a:extLst>
          </p:cNvPr>
          <p:cNvSpPr>
            <a:spLocks noGrp="1"/>
          </p:cNvSpPr>
          <p:nvPr>
            <p:ph idx="1"/>
          </p:nvPr>
        </p:nvSpPr>
        <p:spPr>
          <a:xfrm>
            <a:off x="986095" y="2355497"/>
            <a:ext cx="3149244" cy="3937484"/>
          </a:xfrm>
        </p:spPr>
        <p:txBody>
          <a:bodyPr>
            <a:noAutofit/>
          </a:bodyPr>
          <a:lstStyle/>
          <a:p>
            <a:r>
              <a:rPr lang="en-GB" sz="1800" b="1" dirty="0"/>
              <a:t>S</a:t>
            </a:r>
            <a:r>
              <a:rPr lang="en-DK" sz="1800" b="1" dirty="0"/>
              <a:t>. 94-108.</a:t>
            </a:r>
          </a:p>
          <a:p>
            <a:r>
              <a:rPr lang="en-DK" sz="1800" b="1" dirty="0"/>
              <a:t>8. Opmændenes begrundelse og resultat </a:t>
            </a:r>
          </a:p>
          <a:p>
            <a:r>
              <a:rPr lang="en-DK" sz="1800" b="1" dirty="0"/>
              <a:t>8.1. Baggrund og problemstilling</a:t>
            </a:r>
          </a:p>
          <a:p>
            <a:r>
              <a:rPr lang="en-DK" sz="1800" b="1" dirty="0"/>
              <a:t>8.2. Afvisningsspørgsmålet</a:t>
            </a:r>
          </a:p>
          <a:p>
            <a:r>
              <a:rPr lang="en-DK" sz="1800" b="1" dirty="0"/>
              <a:t>8.3. Er der tale om arbejde af samme værdi ?</a:t>
            </a:r>
          </a:p>
        </p:txBody>
      </p:sp>
      <p:sp>
        <p:nvSpPr>
          <p:cNvPr id="4" name="Content Placeholder 2">
            <a:extLst>
              <a:ext uri="{FF2B5EF4-FFF2-40B4-BE49-F238E27FC236}">
                <a16:creationId xmlns:a16="http://schemas.microsoft.com/office/drawing/2014/main" id="{08DA514C-1DA4-6332-85CB-4B212B6D41AE}"/>
              </a:ext>
            </a:extLst>
          </p:cNvPr>
          <p:cNvSpPr txBox="1">
            <a:spLocks/>
          </p:cNvSpPr>
          <p:nvPr/>
        </p:nvSpPr>
        <p:spPr>
          <a:xfrm>
            <a:off x="4551328" y="2371382"/>
            <a:ext cx="3618772" cy="3937484"/>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DK" sz="1800" b="1" dirty="0"/>
              <a:t>8.3.1. Retstilstanden</a:t>
            </a:r>
          </a:p>
          <a:p>
            <a:r>
              <a:rPr lang="en-DK" sz="1800" b="1" dirty="0"/>
              <a:t>8.3.2. Den konkrete helhedsvurdering</a:t>
            </a:r>
          </a:p>
          <a:p>
            <a:r>
              <a:rPr lang="en-DK" sz="1800" b="1" dirty="0"/>
              <a:t>8.3.2.1. Gruppesammenligning</a:t>
            </a:r>
          </a:p>
          <a:p>
            <a:r>
              <a:rPr lang="en-DK" sz="1800" b="1" dirty="0"/>
              <a:t>8.3.2.2. Arbejdets art</a:t>
            </a:r>
          </a:p>
          <a:p>
            <a:r>
              <a:rPr lang="en-DK" sz="1800" b="1" dirty="0"/>
              <a:t>a. Laborantarbejdet</a:t>
            </a:r>
          </a:p>
          <a:p>
            <a:r>
              <a:rPr lang="en-DK" sz="1800" b="1" dirty="0"/>
              <a:t>b. Teknikerarbejdet</a:t>
            </a:r>
          </a:p>
          <a:p>
            <a:r>
              <a:rPr lang="en-GB" sz="1800" b="1" dirty="0"/>
              <a:t>C</a:t>
            </a:r>
            <a:r>
              <a:rPr lang="en-DK" sz="1800" b="1" dirty="0"/>
              <a:t>. Andet</a:t>
            </a:r>
          </a:p>
        </p:txBody>
      </p:sp>
      <p:sp>
        <p:nvSpPr>
          <p:cNvPr id="5" name="Content Placeholder 2">
            <a:extLst>
              <a:ext uri="{FF2B5EF4-FFF2-40B4-BE49-F238E27FC236}">
                <a16:creationId xmlns:a16="http://schemas.microsoft.com/office/drawing/2014/main" id="{1B7558FF-4ED6-6185-5183-6FDF6D5283C4}"/>
              </a:ext>
            </a:extLst>
          </p:cNvPr>
          <p:cNvSpPr txBox="1">
            <a:spLocks/>
          </p:cNvSpPr>
          <p:nvPr/>
        </p:nvSpPr>
        <p:spPr>
          <a:xfrm>
            <a:off x="5773785" y="1969438"/>
            <a:ext cx="2506913" cy="3937484"/>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DK" b="1" dirty="0"/>
          </a:p>
        </p:txBody>
      </p:sp>
      <p:sp>
        <p:nvSpPr>
          <p:cNvPr id="6" name="Content Placeholder 2">
            <a:extLst>
              <a:ext uri="{FF2B5EF4-FFF2-40B4-BE49-F238E27FC236}">
                <a16:creationId xmlns:a16="http://schemas.microsoft.com/office/drawing/2014/main" id="{F34CE2FB-8DC7-5F91-FB11-DD2B9F721BE7}"/>
              </a:ext>
            </a:extLst>
          </p:cNvPr>
          <p:cNvSpPr txBox="1">
            <a:spLocks/>
          </p:cNvSpPr>
          <p:nvPr/>
        </p:nvSpPr>
        <p:spPr>
          <a:xfrm>
            <a:off x="7918704" y="2368119"/>
            <a:ext cx="3033500" cy="3937484"/>
          </a:xfrm>
          <a:prstGeom prst="rect">
            <a:avLst/>
          </a:prstGeom>
        </p:spPr>
        <p:txBody>
          <a:bodyPr vert="horz" lIns="91440" tIns="45720" rIns="91440" bIns="45720" rtlCol="0">
            <a:normAutofit lnSpcReduction="10000"/>
          </a:bodyPr>
          <a:lstStyle>
            <a:lvl1pPr marL="0" indent="0" algn="l" defTabSz="914400" rtl="0" eaLnBrk="1" latinLnBrk="0" hangingPunct="1">
              <a:lnSpc>
                <a:spcPct val="150000"/>
              </a:lnSpc>
              <a:spcBef>
                <a:spcPts val="1000"/>
              </a:spcBef>
              <a:buClr>
                <a:schemeClr val="bg2">
                  <a:lumMod val="75000"/>
                </a:schemeClr>
              </a:buClr>
              <a:buFont typeface="Calibri" panose="020F050202020403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DK" sz="1800" b="1" dirty="0"/>
              <a:t>8.3.2.3. Uddannelsesmæssige kvalifikaitoner</a:t>
            </a:r>
          </a:p>
          <a:p>
            <a:r>
              <a:rPr lang="en-DK" sz="1800" b="1" dirty="0"/>
              <a:t>8.3.2.4. Ansvar</a:t>
            </a:r>
          </a:p>
          <a:p>
            <a:r>
              <a:rPr lang="en-DK" sz="1800" b="1" dirty="0"/>
              <a:t>8.3.2.5 Arbejdsvilkår</a:t>
            </a:r>
          </a:p>
          <a:p>
            <a:r>
              <a:rPr lang="en-DK" sz="1800" b="1" dirty="0"/>
              <a:t>8.3.2.6. Lokalaftaler</a:t>
            </a:r>
          </a:p>
          <a:p>
            <a:r>
              <a:rPr lang="en-DK" sz="1800" b="1" dirty="0">
                <a:highlight>
                  <a:srgbClr val="FFFF00"/>
                </a:highlight>
              </a:rPr>
              <a:t>8.3.2.7 Samlet Vurdering</a:t>
            </a:r>
          </a:p>
          <a:p>
            <a:r>
              <a:rPr lang="en-DK" sz="1800" b="1" dirty="0">
                <a:highlight>
                  <a:srgbClr val="FFFF00"/>
                </a:highlight>
              </a:rPr>
              <a:t>8.4. Konklusion</a:t>
            </a:r>
          </a:p>
        </p:txBody>
      </p:sp>
    </p:spTree>
    <p:extLst>
      <p:ext uri="{BB962C8B-B14F-4D97-AF65-F5344CB8AC3E}">
        <p14:creationId xmlns:p14="http://schemas.microsoft.com/office/powerpoint/2010/main" val="3179988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8BFF3-4B0D-76A2-9FBD-2BBE8C71FD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3D1AE6-5995-A28F-2C09-DD133B369827}"/>
              </a:ext>
            </a:extLst>
          </p:cNvPr>
          <p:cNvSpPr>
            <a:spLocks noGrp="1"/>
          </p:cNvSpPr>
          <p:nvPr>
            <p:ph type="title"/>
          </p:nvPr>
        </p:nvSpPr>
        <p:spPr/>
        <p:txBody>
          <a:bodyPr/>
          <a:lstStyle/>
          <a:p>
            <a:r>
              <a:rPr lang="en-DK" sz="4000" b="1" dirty="0"/>
              <a:t>Kendelse afsagt 9. februar 2024, FV 2022-829 HK Privat mod Novozymes</a:t>
            </a:r>
            <a:endParaRPr lang="en-DK" dirty="0"/>
          </a:p>
        </p:txBody>
      </p:sp>
      <p:sp>
        <p:nvSpPr>
          <p:cNvPr id="3" name="Content Placeholder 2">
            <a:extLst>
              <a:ext uri="{FF2B5EF4-FFF2-40B4-BE49-F238E27FC236}">
                <a16:creationId xmlns:a16="http://schemas.microsoft.com/office/drawing/2014/main" id="{E4E797DD-6D1C-18AF-A293-B8AFDFA61494}"/>
              </a:ext>
            </a:extLst>
          </p:cNvPr>
          <p:cNvSpPr>
            <a:spLocks noGrp="1"/>
          </p:cNvSpPr>
          <p:nvPr>
            <p:ph idx="1"/>
          </p:nvPr>
        </p:nvSpPr>
        <p:spPr>
          <a:xfrm>
            <a:off x="984506" y="2404923"/>
            <a:ext cx="10222987" cy="3937484"/>
          </a:xfrm>
        </p:spPr>
        <p:txBody>
          <a:bodyPr/>
          <a:lstStyle/>
          <a:p>
            <a:r>
              <a:rPr lang="en-DK" b="1" dirty="0"/>
              <a:t>8.3.2.7. Samlet vurdering, s. 106-107, afsnit 6:  ‘allerede som følge heraf… ‘</a:t>
            </a:r>
          </a:p>
          <a:p>
            <a:endParaRPr lang="en-DK" dirty="0"/>
          </a:p>
          <a:p>
            <a:endParaRPr lang="en-DK" dirty="0"/>
          </a:p>
          <a:p>
            <a:r>
              <a:rPr lang="en-GB" i="1" dirty="0"/>
              <a:t>Det </a:t>
            </a:r>
            <a:r>
              <a:rPr lang="en-GB" i="1" dirty="0" err="1"/>
              <a:t>må</a:t>
            </a:r>
            <a:r>
              <a:rPr lang="en-GB" i="1" dirty="0"/>
              <a:t> </a:t>
            </a:r>
            <a:r>
              <a:rPr lang="en-GB" i="1" dirty="0" err="1"/>
              <a:t>i</a:t>
            </a:r>
            <a:r>
              <a:rPr lang="en-GB" i="1" dirty="0"/>
              <a:t> </a:t>
            </a:r>
            <a:r>
              <a:rPr lang="en-GB" i="1" dirty="0" err="1"/>
              <a:t>øvrigt</a:t>
            </a:r>
            <a:r>
              <a:rPr lang="en-GB" i="1" dirty="0"/>
              <a:t> </a:t>
            </a:r>
            <a:r>
              <a:rPr lang="en-GB" i="1" dirty="0" err="1"/>
              <a:t>efter</a:t>
            </a:r>
            <a:r>
              <a:rPr lang="en-GB" i="1" dirty="0"/>
              <a:t> </a:t>
            </a:r>
            <a:r>
              <a:rPr lang="en-GB" i="1" dirty="0" err="1"/>
              <a:t>vores</a:t>
            </a:r>
            <a:r>
              <a:rPr lang="en-GB" i="1" dirty="0"/>
              <a:t> </a:t>
            </a:r>
            <a:r>
              <a:rPr lang="en-GB" i="1" dirty="0" err="1"/>
              <a:t>opfattelse</a:t>
            </a:r>
            <a:r>
              <a:rPr lang="en-GB" dirty="0"/>
              <a:t> </a:t>
            </a:r>
            <a:r>
              <a:rPr lang="en-GB" i="1" dirty="0" err="1"/>
              <a:t>lægges</a:t>
            </a:r>
            <a:r>
              <a:rPr lang="en-GB" i="1" dirty="0"/>
              <a:t> </a:t>
            </a:r>
            <a:r>
              <a:rPr lang="en-GB" i="1" dirty="0" err="1"/>
              <a:t>til</a:t>
            </a:r>
            <a:r>
              <a:rPr lang="en-GB" i="1" dirty="0"/>
              <a:t> </a:t>
            </a:r>
            <a:r>
              <a:rPr lang="en-GB" i="1" dirty="0" err="1"/>
              <a:t>grund</a:t>
            </a:r>
            <a:r>
              <a:rPr lang="en-GB" i="1" dirty="0"/>
              <a:t>, at </a:t>
            </a:r>
            <a:r>
              <a:rPr lang="en-GB" i="1" dirty="0" err="1"/>
              <a:t>lønforskellen</a:t>
            </a:r>
            <a:r>
              <a:rPr lang="en-GB" i="1" dirty="0"/>
              <a:t> </a:t>
            </a:r>
            <a:r>
              <a:rPr lang="en-GB" i="1" dirty="0" err="1"/>
              <a:t>mellem</a:t>
            </a:r>
            <a:r>
              <a:rPr lang="en-GB" i="1" dirty="0"/>
              <a:t> </a:t>
            </a:r>
            <a:r>
              <a:rPr lang="en-GB" i="1" dirty="0" err="1"/>
              <a:t>laboranter</a:t>
            </a:r>
            <a:r>
              <a:rPr lang="en-GB" i="1" dirty="0"/>
              <a:t> </a:t>
            </a:r>
            <a:r>
              <a:rPr lang="en-GB" i="1" dirty="0" err="1"/>
              <a:t>og</a:t>
            </a:r>
            <a:r>
              <a:rPr lang="en-GB" i="1" dirty="0"/>
              <a:t> </a:t>
            </a:r>
            <a:r>
              <a:rPr lang="en-GB" i="1" dirty="0" err="1"/>
              <a:t>teknikere</a:t>
            </a:r>
            <a:r>
              <a:rPr lang="en-GB" i="1" dirty="0"/>
              <a:t> </a:t>
            </a:r>
            <a:r>
              <a:rPr lang="en-GB" i="1" dirty="0" err="1"/>
              <a:t>hos</a:t>
            </a:r>
            <a:r>
              <a:rPr lang="en-GB" i="1" dirty="0"/>
              <a:t> </a:t>
            </a:r>
            <a:r>
              <a:rPr lang="en-GB" i="1" dirty="0" err="1"/>
              <a:t>indklagede</a:t>
            </a:r>
            <a:r>
              <a:rPr lang="en-GB" i="1" dirty="0"/>
              <a:t> </a:t>
            </a:r>
            <a:r>
              <a:rPr lang="en-GB" i="1" dirty="0" err="1"/>
              <a:t>afspejler</a:t>
            </a:r>
            <a:r>
              <a:rPr lang="en-GB" dirty="0"/>
              <a:t> </a:t>
            </a:r>
            <a:r>
              <a:rPr lang="en-GB" b="1" i="1" dirty="0" err="1"/>
              <a:t>markedsforholdene</a:t>
            </a:r>
            <a:r>
              <a:rPr lang="en-GB" i="1" dirty="0"/>
              <a:t>, </a:t>
            </a:r>
            <a:r>
              <a:rPr lang="en-GB" i="1" dirty="0" err="1"/>
              <a:t>hvor</a:t>
            </a:r>
            <a:r>
              <a:rPr lang="en-GB" i="1" dirty="0"/>
              <a:t> </a:t>
            </a:r>
            <a:r>
              <a:rPr lang="en-GB" i="1" dirty="0" err="1"/>
              <a:t>lønforskellen</a:t>
            </a:r>
            <a:r>
              <a:rPr lang="en-GB" i="1" dirty="0"/>
              <a:t> </a:t>
            </a:r>
            <a:r>
              <a:rPr lang="en-GB" i="1" dirty="0" err="1"/>
              <a:t>mellem</a:t>
            </a:r>
            <a:r>
              <a:rPr lang="en-GB" i="1" dirty="0"/>
              <a:t> </a:t>
            </a:r>
            <a:r>
              <a:rPr lang="en-GB" i="1" dirty="0" err="1"/>
              <a:t>laboranter</a:t>
            </a:r>
            <a:r>
              <a:rPr lang="en-GB" i="1" dirty="0"/>
              <a:t> </a:t>
            </a:r>
            <a:r>
              <a:rPr lang="en-GB" i="1" dirty="0" err="1"/>
              <a:t>og</a:t>
            </a:r>
            <a:r>
              <a:rPr lang="en-GB" i="1" dirty="0"/>
              <a:t> </a:t>
            </a:r>
            <a:r>
              <a:rPr lang="en-GB" i="1" dirty="0" err="1"/>
              <a:t>teknikere</a:t>
            </a:r>
            <a:r>
              <a:rPr lang="en-GB" i="1" dirty="0"/>
              <a:t> </a:t>
            </a:r>
            <a:r>
              <a:rPr lang="en-GB" i="1" dirty="0" err="1"/>
              <a:t>udgør</a:t>
            </a:r>
            <a:r>
              <a:rPr lang="en-GB" i="1" dirty="0"/>
              <a:t> 16 % </a:t>
            </a:r>
            <a:r>
              <a:rPr lang="en-GB" i="1" dirty="0" err="1"/>
              <a:t>i</a:t>
            </a:r>
            <a:r>
              <a:rPr lang="en-GB" i="1" dirty="0"/>
              <a:t> </a:t>
            </a:r>
            <a:r>
              <a:rPr lang="en-GB" i="1" dirty="0" err="1"/>
              <a:t>laboranternes</a:t>
            </a:r>
            <a:r>
              <a:rPr lang="en-GB" dirty="0"/>
              <a:t> </a:t>
            </a:r>
            <a:r>
              <a:rPr lang="en-GB" i="1" dirty="0" err="1"/>
              <a:t>disfavør</a:t>
            </a:r>
            <a:r>
              <a:rPr lang="en-GB" i="1" dirty="0"/>
              <a:t>.</a:t>
            </a:r>
            <a:endParaRPr lang="en-GB" dirty="0"/>
          </a:p>
          <a:p>
            <a:endParaRPr lang="en-DK" dirty="0"/>
          </a:p>
        </p:txBody>
      </p:sp>
    </p:spTree>
    <p:extLst>
      <p:ext uri="{BB962C8B-B14F-4D97-AF65-F5344CB8AC3E}">
        <p14:creationId xmlns:p14="http://schemas.microsoft.com/office/powerpoint/2010/main" val="26292632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F76365-2763-A6B0-3499-CA92BD25EA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377074-A5BB-3A5A-AC2A-6A01E959EB03}"/>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8184245E-2137-3434-BF8A-C93933C0F37B}"/>
              </a:ext>
            </a:extLst>
          </p:cNvPr>
          <p:cNvSpPr>
            <a:spLocks noGrp="1"/>
          </p:cNvSpPr>
          <p:nvPr>
            <p:ph idx="1"/>
          </p:nvPr>
        </p:nvSpPr>
        <p:spPr>
          <a:xfrm>
            <a:off x="987426" y="1960079"/>
            <a:ext cx="10509174" cy="3937484"/>
          </a:xfrm>
        </p:spPr>
        <p:txBody>
          <a:bodyPr>
            <a:normAutofit/>
          </a:bodyPr>
          <a:lstStyle/>
          <a:p>
            <a:pPr>
              <a:buNone/>
            </a:pPr>
            <a:r>
              <a:rPr lang="en-DK" b="1" dirty="0"/>
              <a:t>‘Sjældne eller eftertragtede færdigheder’ </a:t>
            </a:r>
            <a:r>
              <a:rPr lang="en-DK" dirty="0"/>
              <a:t>– som objektiv grund til lønforskelle</a:t>
            </a:r>
          </a:p>
          <a:p>
            <a:pPr>
              <a:buNone/>
            </a:pPr>
            <a:endParaRPr lang="en-DK" dirty="0"/>
          </a:p>
          <a:p>
            <a:pPr>
              <a:buNone/>
            </a:pPr>
            <a:r>
              <a:rPr lang="en-GB" b="1" dirty="0"/>
              <a:t>P</a:t>
            </a:r>
            <a:r>
              <a:rPr lang="en-DK" b="1" dirty="0"/>
              <a:t>roblem</a:t>
            </a:r>
            <a:r>
              <a:rPr lang="en-DK" dirty="0"/>
              <a:t>: kan reproducere eksisterende uligheder i markedet:</a:t>
            </a:r>
          </a:p>
          <a:p>
            <a:pPr marL="774900" lvl="1" indent="-342900">
              <a:buFontTx/>
              <a:buChar char="-"/>
            </a:pPr>
            <a:r>
              <a:rPr lang="en-DK" dirty="0"/>
              <a:t>lavere betalte kvindejobs, højere betalte mandejobs</a:t>
            </a:r>
          </a:p>
          <a:p>
            <a:pPr marL="774900" lvl="1" indent="-342900">
              <a:buFontTx/>
              <a:buChar char="-"/>
            </a:pPr>
            <a:r>
              <a:rPr lang="en-GB" dirty="0"/>
              <a:t>‘</a:t>
            </a:r>
            <a:r>
              <a:rPr lang="en-GB" dirty="0" err="1"/>
              <a:t>sjældne</a:t>
            </a:r>
            <a:r>
              <a:rPr lang="en-GB" dirty="0"/>
              <a:t>’ </a:t>
            </a:r>
            <a:r>
              <a:rPr lang="en-GB" dirty="0" err="1"/>
              <a:t>eller</a:t>
            </a:r>
            <a:r>
              <a:rPr lang="en-GB" dirty="0"/>
              <a:t> ‘</a:t>
            </a:r>
            <a:r>
              <a:rPr lang="en-GB" dirty="0" err="1"/>
              <a:t>eftertragtede</a:t>
            </a:r>
            <a:r>
              <a:rPr lang="en-GB" dirty="0"/>
              <a:t>’ </a:t>
            </a:r>
            <a:r>
              <a:rPr lang="en-GB" dirty="0" err="1"/>
              <a:t>kan</a:t>
            </a:r>
            <a:r>
              <a:rPr lang="en-GB" dirty="0"/>
              <a:t> </a:t>
            </a:r>
            <a:r>
              <a:rPr lang="en-GB" dirty="0" err="1"/>
              <a:t>være</a:t>
            </a:r>
            <a:r>
              <a:rPr lang="en-GB" dirty="0"/>
              <a:t> </a:t>
            </a:r>
            <a:r>
              <a:rPr lang="en-GB" dirty="0" err="1"/>
              <a:t>pseudokriterier</a:t>
            </a:r>
            <a:r>
              <a:rPr lang="en-GB" dirty="0"/>
              <a:t> for </a:t>
            </a:r>
            <a:r>
              <a:rPr lang="en-GB" dirty="0" err="1"/>
              <a:t>fremherskende</a:t>
            </a:r>
            <a:r>
              <a:rPr lang="en-GB" dirty="0"/>
              <a:t> </a:t>
            </a:r>
            <a:r>
              <a:rPr lang="en-GB" dirty="0" err="1"/>
              <a:t>opfattelser</a:t>
            </a:r>
            <a:r>
              <a:rPr lang="en-GB" dirty="0"/>
              <a:t> </a:t>
            </a:r>
            <a:r>
              <a:rPr lang="en-GB" dirty="0" err="1"/>
              <a:t>af</a:t>
            </a:r>
            <a:r>
              <a:rPr lang="en-GB" dirty="0"/>
              <a:t> (</a:t>
            </a:r>
            <a:r>
              <a:rPr lang="en-GB" dirty="0" err="1"/>
              <a:t>fortrinsvist</a:t>
            </a:r>
            <a:r>
              <a:rPr lang="en-GB" dirty="0"/>
              <a:t> </a:t>
            </a:r>
            <a:r>
              <a:rPr lang="en-GB" dirty="0" err="1"/>
              <a:t>mandlige</a:t>
            </a:r>
            <a:r>
              <a:rPr lang="en-GB" dirty="0"/>
              <a:t>) </a:t>
            </a:r>
            <a:r>
              <a:rPr lang="en-GB" dirty="0" err="1"/>
              <a:t>meritter</a:t>
            </a:r>
            <a:r>
              <a:rPr lang="en-GB" dirty="0"/>
              <a:t> </a:t>
            </a:r>
            <a:r>
              <a:rPr lang="en-GB" dirty="0" err="1"/>
              <a:t>og</a:t>
            </a:r>
            <a:r>
              <a:rPr lang="en-GB" dirty="0"/>
              <a:t> </a:t>
            </a:r>
            <a:r>
              <a:rPr lang="en-GB" dirty="0" err="1"/>
              <a:t>kvalifikationer</a:t>
            </a:r>
            <a:r>
              <a:rPr lang="en-GB" dirty="0"/>
              <a:t> (</a:t>
            </a:r>
            <a:r>
              <a:rPr lang="en-GB" dirty="0" err="1"/>
              <a:t>ubevidst</a:t>
            </a:r>
            <a:r>
              <a:rPr lang="en-GB" dirty="0"/>
              <a:t> bias).</a:t>
            </a:r>
            <a:endParaRPr lang="en-DK" dirty="0"/>
          </a:p>
          <a:p>
            <a:pPr marL="342900" indent="-342900">
              <a:buFontTx/>
              <a:buChar char="-"/>
            </a:pPr>
            <a:endParaRPr lang="en-DK" b="1" dirty="0"/>
          </a:p>
          <a:p>
            <a:pPr marL="342900" indent="-342900">
              <a:buFontTx/>
              <a:buChar char="-"/>
            </a:pPr>
            <a:r>
              <a:rPr lang="en-DK" b="1" dirty="0"/>
              <a:t>Sag 381/99 Brunnhofer: </a:t>
            </a:r>
            <a:r>
              <a:rPr lang="en-DK" dirty="0"/>
              <a:t>Kriteriet må ikke benyttes alene ud fra generaliserende opfattelser. Arbejdsgiveren skal dokumentere : </a:t>
            </a:r>
          </a:p>
          <a:p>
            <a:pPr marL="774900" lvl="1" indent="-342900">
              <a:buFontTx/>
              <a:buChar char="-"/>
            </a:pPr>
            <a:r>
              <a:rPr lang="en-DK" dirty="0"/>
              <a:t>Virksomhedens reelle behov for netop den pågældende kompetence</a:t>
            </a:r>
          </a:p>
          <a:p>
            <a:pPr marL="774900" lvl="1" indent="-342900">
              <a:buFontTx/>
              <a:buChar char="-"/>
            </a:pPr>
            <a:r>
              <a:rPr lang="en-DK" dirty="0"/>
              <a:t>At kompetencen reelt er ‘sjælden’ eller ‘eftertragtet’ i samfundet</a:t>
            </a:r>
          </a:p>
          <a:p>
            <a:pPr marL="774900" lvl="1" indent="-342900">
              <a:buFontTx/>
              <a:buChar char="-"/>
            </a:pPr>
            <a:r>
              <a:rPr lang="en-DK" dirty="0"/>
              <a:t>At årsagen til at kompetencen er sjælden eller eftertragtet ikke skjuler uligheder – har alle grupper i samfundet haft lige adgang til at opnå disse kompetencer, eller har oplæring/udviklingen af kompetencen været vanskeligere for nogen ? Hvis ja, så er kriteriet ikke kønsneutralt.  </a:t>
            </a:r>
          </a:p>
        </p:txBody>
      </p:sp>
      <p:sp>
        <p:nvSpPr>
          <p:cNvPr id="4" name="Date Placeholder 3">
            <a:extLst>
              <a:ext uri="{FF2B5EF4-FFF2-40B4-BE49-F238E27FC236}">
                <a16:creationId xmlns:a16="http://schemas.microsoft.com/office/drawing/2014/main" id="{8265C3B3-3B68-909C-5E1F-EB3F6E1D18B6}"/>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le 4">
            <a:extLst>
              <a:ext uri="{FF2B5EF4-FFF2-40B4-BE49-F238E27FC236}">
                <a16:creationId xmlns:a16="http://schemas.microsoft.com/office/drawing/2014/main" id="{091B8CF3-A427-6AA4-A019-457BDE16E5D7}"/>
              </a:ext>
            </a:extLst>
          </p:cNvPr>
          <p:cNvSpPr/>
          <p:nvPr/>
        </p:nvSpPr>
        <p:spPr>
          <a:xfrm>
            <a:off x="8867397" y="377891"/>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Tree>
    <p:extLst>
      <p:ext uri="{BB962C8B-B14F-4D97-AF65-F5344CB8AC3E}">
        <p14:creationId xmlns:p14="http://schemas.microsoft.com/office/powerpoint/2010/main" val="66223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9F80D-AE00-EC77-5015-88F60256F7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F06D30-F54B-1B1B-7AD2-EE8257C62050}"/>
              </a:ext>
            </a:extLst>
          </p:cNvPr>
          <p:cNvSpPr>
            <a:spLocks noGrp="1"/>
          </p:cNvSpPr>
          <p:nvPr>
            <p:ph type="title"/>
          </p:nvPr>
        </p:nvSpPr>
        <p:spPr/>
        <p:txBody>
          <a:bodyPr/>
          <a:lstStyle/>
          <a:p>
            <a:r>
              <a:rPr lang="en-DK" dirty="0"/>
              <a:t>‘objektive grunde’</a:t>
            </a:r>
          </a:p>
        </p:txBody>
      </p:sp>
      <p:sp>
        <p:nvSpPr>
          <p:cNvPr id="3" name="Content Placeholder 2">
            <a:extLst>
              <a:ext uri="{FF2B5EF4-FFF2-40B4-BE49-F238E27FC236}">
                <a16:creationId xmlns:a16="http://schemas.microsoft.com/office/drawing/2014/main" id="{4C031000-2845-4ABF-CD9A-F830533939D8}"/>
              </a:ext>
            </a:extLst>
          </p:cNvPr>
          <p:cNvSpPr>
            <a:spLocks noGrp="1"/>
          </p:cNvSpPr>
          <p:nvPr>
            <p:ph idx="1"/>
          </p:nvPr>
        </p:nvSpPr>
        <p:spPr/>
        <p:txBody>
          <a:bodyPr/>
          <a:lstStyle/>
          <a:p>
            <a:r>
              <a:rPr lang="en-DK" b="1" dirty="0"/>
              <a:t>Et par eksempler fra hverdagen … </a:t>
            </a:r>
          </a:p>
          <a:p>
            <a:endParaRPr lang="en-DK" b="1" dirty="0"/>
          </a:p>
        </p:txBody>
      </p:sp>
      <p:sp>
        <p:nvSpPr>
          <p:cNvPr id="4" name="Date Placeholder 3">
            <a:extLst>
              <a:ext uri="{FF2B5EF4-FFF2-40B4-BE49-F238E27FC236}">
                <a16:creationId xmlns:a16="http://schemas.microsoft.com/office/drawing/2014/main" id="{344A55CC-ABED-002D-5543-06FA4B567522}"/>
              </a:ext>
            </a:extLst>
          </p:cNvPr>
          <p:cNvSpPr>
            <a:spLocks noGrp="1"/>
          </p:cNvSpPr>
          <p:nvPr>
            <p:ph type="dt" sz="half" idx="10"/>
          </p:nvPr>
        </p:nvSpPr>
        <p:spPr/>
        <p:txBody>
          <a:bodyPr/>
          <a:lstStyle/>
          <a:p>
            <a:fld id="{336D19B5-CF78-C14F-9084-EAF99111DDC5}" type="datetime1">
              <a:rPr lang="da-DK" smtClean="0"/>
              <a:t>11-09-2025</a:t>
            </a:fld>
            <a:r>
              <a:rPr lang="da-DK"/>
              <a:t>29-10-2024</a:t>
            </a:r>
          </a:p>
        </p:txBody>
      </p:sp>
      <p:sp>
        <p:nvSpPr>
          <p:cNvPr id="5" name="Rounded Rectangular Callout 4">
            <a:extLst>
              <a:ext uri="{FF2B5EF4-FFF2-40B4-BE49-F238E27FC236}">
                <a16:creationId xmlns:a16="http://schemas.microsoft.com/office/drawing/2014/main" id="{A38DAAFF-BF9D-7E03-C934-FE4BE0B52847}"/>
              </a:ext>
            </a:extLst>
          </p:cNvPr>
          <p:cNvSpPr/>
          <p:nvPr/>
        </p:nvSpPr>
        <p:spPr bwMode="auto">
          <a:xfrm>
            <a:off x="3540998" y="3742507"/>
            <a:ext cx="1906930" cy="792088"/>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Hun bad ikke om mere</a:t>
            </a:r>
          </a:p>
        </p:txBody>
      </p:sp>
      <p:sp>
        <p:nvSpPr>
          <p:cNvPr id="6" name="Rounded Rectangular Callout 5">
            <a:extLst>
              <a:ext uri="{FF2B5EF4-FFF2-40B4-BE49-F238E27FC236}">
                <a16:creationId xmlns:a16="http://schemas.microsoft.com/office/drawing/2014/main" id="{F150AD7A-EE43-6F31-639C-2F536CFFE56B}"/>
              </a:ext>
            </a:extLst>
          </p:cNvPr>
          <p:cNvSpPr/>
          <p:nvPr/>
        </p:nvSpPr>
        <p:spPr bwMode="auto">
          <a:xfrm>
            <a:off x="9324630" y="2080156"/>
            <a:ext cx="2304256" cy="792088"/>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Hun var villig til at arbejde for mindre i løn</a:t>
            </a:r>
          </a:p>
        </p:txBody>
      </p:sp>
      <p:sp>
        <p:nvSpPr>
          <p:cNvPr id="8" name="Rounded Rectangular Callout 7">
            <a:extLst>
              <a:ext uri="{FF2B5EF4-FFF2-40B4-BE49-F238E27FC236}">
                <a16:creationId xmlns:a16="http://schemas.microsoft.com/office/drawing/2014/main" id="{51B5638B-6B7D-85B3-EAF8-6A5C65417D7E}"/>
              </a:ext>
            </a:extLst>
          </p:cNvPr>
          <p:cNvSpPr/>
          <p:nvPr/>
        </p:nvSpPr>
        <p:spPr bwMode="auto">
          <a:xfrm>
            <a:off x="939434" y="2700057"/>
            <a:ext cx="2304256" cy="792088"/>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rPr>
              <a:t>Han er bedre til at forhandle løn</a:t>
            </a:r>
            <a:endParaRPr lang="en-DK" sz="1600" dirty="0">
              <a:solidFill>
                <a:schemeClr val="bg1"/>
              </a:solidFill>
              <a:latin typeface="AU Passata" pitchFamily="34" charset="0"/>
            </a:endParaRPr>
          </a:p>
        </p:txBody>
      </p:sp>
      <p:sp>
        <p:nvSpPr>
          <p:cNvPr id="11" name="Rounded Rectangular Callout 10">
            <a:extLst>
              <a:ext uri="{FF2B5EF4-FFF2-40B4-BE49-F238E27FC236}">
                <a16:creationId xmlns:a16="http://schemas.microsoft.com/office/drawing/2014/main" id="{53A662AF-373E-1440-F658-49CA10A09B54}"/>
              </a:ext>
            </a:extLst>
          </p:cNvPr>
          <p:cNvSpPr/>
          <p:nvPr/>
        </p:nvSpPr>
        <p:spPr bwMode="auto">
          <a:xfrm>
            <a:off x="9174827" y="4820043"/>
            <a:ext cx="2491626" cy="938525"/>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rPr>
              <a:t>Han har en meget stor familie og en kone på deltid</a:t>
            </a:r>
            <a:endParaRPr lang="en-DK" sz="1600" dirty="0">
              <a:solidFill>
                <a:schemeClr val="bg1"/>
              </a:solidFill>
              <a:latin typeface="AU Passata" pitchFamily="34" charset="0"/>
            </a:endParaRPr>
          </a:p>
        </p:txBody>
      </p:sp>
      <p:sp>
        <p:nvSpPr>
          <p:cNvPr id="13" name="Rounded Rectangular Callout 12">
            <a:extLst>
              <a:ext uri="{FF2B5EF4-FFF2-40B4-BE49-F238E27FC236}">
                <a16:creationId xmlns:a16="http://schemas.microsoft.com/office/drawing/2014/main" id="{A60DD8D6-34D8-B457-3C4F-7095AF9F1654}"/>
              </a:ext>
            </a:extLst>
          </p:cNvPr>
          <p:cNvSpPr/>
          <p:nvPr/>
        </p:nvSpPr>
        <p:spPr bwMode="auto">
          <a:xfrm>
            <a:off x="9114063" y="3532777"/>
            <a:ext cx="2304256" cy="792088"/>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Overenskomsten giver lov til det  … </a:t>
            </a:r>
          </a:p>
        </p:txBody>
      </p:sp>
      <p:sp>
        <p:nvSpPr>
          <p:cNvPr id="14" name="Rounded Rectangular Callout 13">
            <a:extLst>
              <a:ext uri="{FF2B5EF4-FFF2-40B4-BE49-F238E27FC236}">
                <a16:creationId xmlns:a16="http://schemas.microsoft.com/office/drawing/2014/main" id="{128F5B84-58EC-E327-BE18-68F8461D49B5}"/>
              </a:ext>
            </a:extLst>
          </p:cNvPr>
          <p:cNvSpPr/>
          <p:nvPr/>
        </p:nvSpPr>
        <p:spPr bwMode="auto">
          <a:xfrm>
            <a:off x="6266390" y="3212763"/>
            <a:ext cx="2350975" cy="924446"/>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Hos os gør vi ikke forskel på mænd og kvinder</a:t>
            </a:r>
          </a:p>
        </p:txBody>
      </p:sp>
      <p:sp>
        <p:nvSpPr>
          <p:cNvPr id="17" name="Rounded Rectangular Callout 16">
            <a:extLst>
              <a:ext uri="{FF2B5EF4-FFF2-40B4-BE49-F238E27FC236}">
                <a16:creationId xmlns:a16="http://schemas.microsoft.com/office/drawing/2014/main" id="{E2422241-9EC6-4DFC-0E6B-234A83418F18}"/>
              </a:ext>
            </a:extLst>
          </p:cNvPr>
          <p:cNvSpPr/>
          <p:nvPr/>
        </p:nvSpPr>
        <p:spPr bwMode="auto">
          <a:xfrm>
            <a:off x="5424984" y="1888340"/>
            <a:ext cx="2687241" cy="924445"/>
          </a:xfrm>
          <a:prstGeom prst="wedgeRoundRectCallout">
            <a:avLst>
              <a:gd name="adj1" fmla="val -40178"/>
              <a:gd name="adj2" fmla="val 63980"/>
              <a:gd name="adj3" fmla="val 16667"/>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rPr>
              <a:t>Vi har beregnet, at lønnen svarer til den ansattes værdi</a:t>
            </a:r>
            <a:endParaRPr lang="en-DK" sz="1600" dirty="0">
              <a:solidFill>
                <a:schemeClr val="bg1"/>
              </a:solidFill>
              <a:latin typeface="AU Passata" pitchFamily="34" charset="0"/>
            </a:endParaRPr>
          </a:p>
        </p:txBody>
      </p:sp>
      <p:sp>
        <p:nvSpPr>
          <p:cNvPr id="18" name="Rounded Rectangular Callout 17">
            <a:extLst>
              <a:ext uri="{FF2B5EF4-FFF2-40B4-BE49-F238E27FC236}">
                <a16:creationId xmlns:a16="http://schemas.microsoft.com/office/drawing/2014/main" id="{A5636238-7478-D7CF-0928-CB7102CF5FC6}"/>
              </a:ext>
            </a:extLst>
          </p:cNvPr>
          <p:cNvSpPr/>
          <p:nvPr/>
        </p:nvSpPr>
        <p:spPr bwMode="auto">
          <a:xfrm>
            <a:off x="6288019" y="4843221"/>
            <a:ext cx="2350975" cy="621699"/>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Vi har ikke til hensigt at diskriminere nogen</a:t>
            </a:r>
          </a:p>
        </p:txBody>
      </p:sp>
      <p:sp>
        <p:nvSpPr>
          <p:cNvPr id="19" name="Rounded Rectangular Callout 18">
            <a:extLst>
              <a:ext uri="{FF2B5EF4-FFF2-40B4-BE49-F238E27FC236}">
                <a16:creationId xmlns:a16="http://schemas.microsoft.com/office/drawing/2014/main" id="{EBAF7834-469B-3F3D-E6B5-80D682EF8D4E}"/>
              </a:ext>
            </a:extLst>
          </p:cNvPr>
          <p:cNvSpPr/>
          <p:nvPr/>
        </p:nvSpPr>
        <p:spPr bwMode="auto">
          <a:xfrm>
            <a:off x="3398232" y="5054381"/>
            <a:ext cx="2350975" cy="621699"/>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Det er jo forskelligt arbejde …</a:t>
            </a:r>
          </a:p>
        </p:txBody>
      </p:sp>
      <p:sp>
        <p:nvSpPr>
          <p:cNvPr id="20" name="Rounded Rectangular Callout 19">
            <a:extLst>
              <a:ext uri="{FF2B5EF4-FFF2-40B4-BE49-F238E27FC236}">
                <a16:creationId xmlns:a16="http://schemas.microsoft.com/office/drawing/2014/main" id="{06F70B92-3ADB-30D4-5E3C-D54336786BA9}"/>
              </a:ext>
            </a:extLst>
          </p:cNvPr>
          <p:cNvSpPr/>
          <p:nvPr/>
        </p:nvSpPr>
        <p:spPr bwMode="auto">
          <a:xfrm>
            <a:off x="854897" y="4167126"/>
            <a:ext cx="2304256" cy="792088"/>
          </a:xfrm>
          <a:prstGeom prst="wedgeRoundRectCallout">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rPr>
              <a:t>Vores nye AI system har beregnet lønnen</a:t>
            </a:r>
            <a:endParaRPr lang="en-DK" sz="1600" dirty="0">
              <a:solidFill>
                <a:schemeClr val="bg1"/>
              </a:solidFill>
              <a:latin typeface="AU Passata" pitchFamily="34" charset="0"/>
            </a:endParaRPr>
          </a:p>
        </p:txBody>
      </p:sp>
      <p:sp>
        <p:nvSpPr>
          <p:cNvPr id="10" name="Left Arrow 9">
            <a:extLst>
              <a:ext uri="{FF2B5EF4-FFF2-40B4-BE49-F238E27FC236}">
                <a16:creationId xmlns:a16="http://schemas.microsoft.com/office/drawing/2014/main" id="{8523AC69-41D1-19F6-CB09-8EBB95893567}"/>
              </a:ext>
            </a:extLst>
          </p:cNvPr>
          <p:cNvSpPr/>
          <p:nvPr/>
        </p:nvSpPr>
        <p:spPr bwMode="auto">
          <a:xfrm rot="20909320">
            <a:off x="8037333" y="491678"/>
            <a:ext cx="2687241" cy="1193350"/>
          </a:xfrm>
          <a:prstGeom prst="leftArrow">
            <a:avLst/>
          </a:prstGeom>
          <a:solidFill>
            <a:srgbClr val="7030A0"/>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Vi skal øve os i at opdage det</a:t>
            </a:r>
          </a:p>
        </p:txBody>
      </p:sp>
    </p:spTree>
    <p:extLst>
      <p:ext uri="{BB962C8B-B14F-4D97-AF65-F5344CB8AC3E}">
        <p14:creationId xmlns:p14="http://schemas.microsoft.com/office/powerpoint/2010/main" val="203086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17"/>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20"/>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500"/>
                                  </p:stCondLst>
                                  <p:childTnLst>
                                    <p:set>
                                      <p:cBhvr>
                                        <p:cTn id="18" dur="1" fill="hold">
                                          <p:stCondLst>
                                            <p:cond delay="0"/>
                                          </p:stCondLst>
                                        </p:cTn>
                                        <p:tgtEl>
                                          <p:spTgt spid="11"/>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500"/>
                                  </p:stCondLst>
                                  <p:childTnLst>
                                    <p:set>
                                      <p:cBhvr>
                                        <p:cTn id="24" dur="1" fill="hold">
                                          <p:stCondLst>
                                            <p:cond delay="0"/>
                                          </p:stCondLst>
                                        </p:cTn>
                                        <p:tgtEl>
                                          <p:spTgt spid="18"/>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500"/>
                                  </p:stCondLst>
                                  <p:childTnLst>
                                    <p:set>
                                      <p:cBhvr>
                                        <p:cTn id="27" dur="1" fill="hold">
                                          <p:stCondLst>
                                            <p:cond delay="0"/>
                                          </p:stCondLst>
                                        </p:cTn>
                                        <p:tgtEl>
                                          <p:spTgt spid="13"/>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500"/>
                                  </p:stCondLst>
                                  <p:childTnLst>
                                    <p:set>
                                      <p:cBhvr>
                                        <p:cTn id="30" dur="1" fill="hold">
                                          <p:stCondLst>
                                            <p:cond delay="0"/>
                                          </p:stCondLst>
                                        </p:cTn>
                                        <p:tgtEl>
                                          <p:spTgt spid="14"/>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grpId="0" nodeType="afterEffect">
                                  <p:stCondLst>
                                    <p:cond delay="500"/>
                                  </p:stCondLst>
                                  <p:childTnLst>
                                    <p:set>
                                      <p:cBhvr>
                                        <p:cTn id="33" dur="1" fill="hold">
                                          <p:stCondLst>
                                            <p:cond delay="0"/>
                                          </p:stCondLst>
                                        </p:cTn>
                                        <p:tgtEl>
                                          <p:spTgt spid="1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1" grpId="0" animBg="1"/>
      <p:bldP spid="13" grpId="0" animBg="1"/>
      <p:bldP spid="14" grpId="0" animBg="1"/>
      <p:bldP spid="17" grpId="0" animBg="1"/>
      <p:bldP spid="18" grpId="0" animBg="1"/>
      <p:bldP spid="19" grpId="0" animBg="1"/>
      <p:bldP spid="20" grpId="0" animBg="1"/>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C6EAE-7810-9653-D588-17D7126941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0846AE-22A4-3E9D-78EE-50835DB188D9}"/>
              </a:ext>
            </a:extLst>
          </p:cNvPr>
          <p:cNvSpPr>
            <a:spLocks noGrp="1"/>
          </p:cNvSpPr>
          <p:nvPr>
            <p:ph type="title"/>
          </p:nvPr>
        </p:nvSpPr>
        <p:spPr/>
        <p:txBody>
          <a:bodyPr/>
          <a:lstStyle/>
          <a:p>
            <a:r>
              <a:rPr lang="en-DK" dirty="0"/>
              <a:t>Kan lønforskelle legitimeres ? </a:t>
            </a:r>
          </a:p>
        </p:txBody>
      </p:sp>
      <p:pic>
        <p:nvPicPr>
          <p:cNvPr id="9" name="Content Placeholder 8" descr="A diagram of a person's face&#10;&#10;AI-generated content may be incorrect.">
            <a:extLst>
              <a:ext uri="{FF2B5EF4-FFF2-40B4-BE49-F238E27FC236}">
                <a16:creationId xmlns:a16="http://schemas.microsoft.com/office/drawing/2014/main" id="{3E1FF619-1B3D-3C5D-853C-E4AC5F9F69C5}"/>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93837" y="2548787"/>
            <a:ext cx="7836153" cy="2366567"/>
          </a:xfrm>
        </p:spPr>
      </p:pic>
      <p:sp>
        <p:nvSpPr>
          <p:cNvPr id="4" name="Slide Number Placeholder 3">
            <a:extLst>
              <a:ext uri="{FF2B5EF4-FFF2-40B4-BE49-F238E27FC236}">
                <a16:creationId xmlns:a16="http://schemas.microsoft.com/office/drawing/2014/main" id="{8F196F32-99CC-6610-EDFB-430471C37FFA}"/>
              </a:ext>
            </a:extLst>
          </p:cNvPr>
          <p:cNvSpPr>
            <a:spLocks noGrp="1"/>
          </p:cNvSpPr>
          <p:nvPr>
            <p:ph type="sldNum" sz="quarter" idx="12"/>
          </p:nvPr>
        </p:nvSpPr>
        <p:spPr/>
        <p:txBody>
          <a:bodyPr/>
          <a:lstStyle/>
          <a:p>
            <a:pPr>
              <a:defRPr/>
            </a:pPr>
            <a:fld id="{E90C1E0A-682D-40DC-B1EA-26C007FDC330}" type="slidenum">
              <a:rPr lang="da-DK" smtClean="0"/>
              <a:pPr>
                <a:defRPr/>
              </a:pPr>
              <a:t>39</a:t>
            </a:fld>
            <a:endParaRPr lang="da-DK" dirty="0"/>
          </a:p>
        </p:txBody>
      </p:sp>
      <p:sp>
        <p:nvSpPr>
          <p:cNvPr id="5" name="Date Placeholder 4">
            <a:extLst>
              <a:ext uri="{FF2B5EF4-FFF2-40B4-BE49-F238E27FC236}">
                <a16:creationId xmlns:a16="http://schemas.microsoft.com/office/drawing/2014/main" id="{F91F6B2E-4733-9043-CD06-B7C3035B447C}"/>
              </a:ext>
            </a:extLst>
          </p:cNvPr>
          <p:cNvSpPr>
            <a:spLocks noGrp="1"/>
          </p:cNvSpPr>
          <p:nvPr>
            <p:ph type="dt" sz="half" idx="10"/>
          </p:nvPr>
        </p:nvSpPr>
        <p:spPr/>
        <p:txBody>
          <a:bodyPr/>
          <a:lstStyle/>
          <a:p>
            <a:fld id="{B16C3138-1A3F-A549-922A-A4B9B5E78EE8}" type="datetime1">
              <a:rPr lang="da-DK" smtClean="0"/>
              <a:t>11-09-2025</a:t>
            </a:fld>
            <a:r>
              <a:rPr lang="da-DK"/>
              <a:t>29-10-2024</a:t>
            </a:r>
          </a:p>
        </p:txBody>
      </p:sp>
      <p:sp>
        <p:nvSpPr>
          <p:cNvPr id="6" name="Footer Placeholder 5">
            <a:extLst>
              <a:ext uri="{FF2B5EF4-FFF2-40B4-BE49-F238E27FC236}">
                <a16:creationId xmlns:a16="http://schemas.microsoft.com/office/drawing/2014/main" id="{CE5553DF-0BC5-27CC-F004-C8F6BEB45E04}"/>
              </a:ext>
            </a:extLst>
          </p:cNvPr>
          <p:cNvSpPr>
            <a:spLocks noGrp="1"/>
          </p:cNvSpPr>
          <p:nvPr>
            <p:ph type="ftr" sz="quarter" idx="11"/>
          </p:nvPr>
        </p:nvSpPr>
        <p:spPr/>
        <p:txBody>
          <a:bodyPr/>
          <a:lstStyle/>
          <a:p>
            <a:endParaRPr lang="da-DK" dirty="0"/>
          </a:p>
        </p:txBody>
      </p:sp>
      <p:cxnSp>
        <p:nvCxnSpPr>
          <p:cNvPr id="11" name="Straight Arrow Connector 10">
            <a:extLst>
              <a:ext uri="{FF2B5EF4-FFF2-40B4-BE49-F238E27FC236}">
                <a16:creationId xmlns:a16="http://schemas.microsoft.com/office/drawing/2014/main" id="{C2BA95D4-95D2-A9F3-4C9A-0779D4D834E7}"/>
              </a:ext>
            </a:extLst>
          </p:cNvPr>
          <p:cNvCxnSpPr>
            <a:cxnSpLocks/>
          </p:cNvCxnSpPr>
          <p:nvPr/>
        </p:nvCxnSpPr>
        <p:spPr>
          <a:xfrm flipH="1" flipV="1">
            <a:off x="8940618" y="4915354"/>
            <a:ext cx="107950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90575F89-103E-7F5D-DF99-E7CC0DAF7849}"/>
              </a:ext>
            </a:extLst>
          </p:cNvPr>
          <p:cNvCxnSpPr>
            <a:cxnSpLocks/>
          </p:cNvCxnSpPr>
          <p:nvPr/>
        </p:nvCxnSpPr>
        <p:spPr>
          <a:xfrm flipH="1" flipV="1">
            <a:off x="9329990" y="3732070"/>
            <a:ext cx="1079500" cy="990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56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01CA2-6831-9F41-5003-0B18BBE91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F586C6-3DF1-9736-234D-55F09C5DEB34}"/>
              </a:ext>
            </a:extLst>
          </p:cNvPr>
          <p:cNvSpPr>
            <a:spLocks noGrp="1"/>
          </p:cNvSpPr>
          <p:nvPr>
            <p:ph type="title"/>
          </p:nvPr>
        </p:nvSpPr>
        <p:spPr/>
        <p:txBody>
          <a:bodyPr/>
          <a:lstStyle/>
          <a:p>
            <a:r>
              <a:rPr lang="en-DK" dirty="0"/>
              <a:t>Emnet i dag – i kontekst</a:t>
            </a:r>
          </a:p>
        </p:txBody>
      </p:sp>
      <p:sp>
        <p:nvSpPr>
          <p:cNvPr id="3" name="Content Placeholder 2">
            <a:extLst>
              <a:ext uri="{FF2B5EF4-FFF2-40B4-BE49-F238E27FC236}">
                <a16:creationId xmlns:a16="http://schemas.microsoft.com/office/drawing/2014/main" id="{EA844369-9E17-D63C-52C0-A9E6C9594668}"/>
              </a:ext>
            </a:extLst>
          </p:cNvPr>
          <p:cNvSpPr>
            <a:spLocks noGrp="1"/>
          </p:cNvSpPr>
          <p:nvPr>
            <p:ph sz="quarter" idx="19"/>
          </p:nvPr>
        </p:nvSpPr>
        <p:spPr>
          <a:xfrm>
            <a:off x="410400" y="2157413"/>
            <a:ext cx="11427911" cy="3864462"/>
          </a:xfrm>
        </p:spPr>
        <p:txBody>
          <a:bodyPr/>
          <a:lstStyle/>
          <a:p>
            <a:pPr marL="0" indent="0">
              <a:buNone/>
            </a:pPr>
            <a:r>
              <a:rPr lang="en-DK" b="1" dirty="0"/>
              <a:t>Direktiv 54/2006 om lige muligheder for og ligebehandling af mænd og kvinder i beskæftigelse og erhverv</a:t>
            </a:r>
          </a:p>
          <a:p>
            <a:pPr marL="0" indent="0">
              <a:buNone/>
            </a:pPr>
            <a:r>
              <a:rPr lang="en-GB" b="1" dirty="0"/>
              <a:t>Artikel 4: </a:t>
            </a:r>
            <a:r>
              <a:rPr lang="en-GB" b="1" dirty="0" err="1"/>
              <a:t>Forbud</a:t>
            </a:r>
            <a:r>
              <a:rPr lang="en-GB" b="1" dirty="0"/>
              <a:t> mod </a:t>
            </a:r>
            <a:r>
              <a:rPr lang="en-GB" b="1" dirty="0" err="1"/>
              <a:t>forskelsbehandling</a:t>
            </a:r>
            <a:endParaRPr lang="en-GB" b="1" dirty="0"/>
          </a:p>
          <a:p>
            <a:pPr marL="0" indent="0">
              <a:buNone/>
            </a:pPr>
            <a:r>
              <a:rPr lang="en-GB" sz="1400" dirty="0"/>
              <a:t>For </a:t>
            </a:r>
            <a:r>
              <a:rPr lang="en-GB" sz="1400" dirty="0" err="1"/>
              <a:t>samme</a:t>
            </a:r>
            <a:r>
              <a:rPr lang="en-GB" sz="1400" dirty="0"/>
              <a:t> </a:t>
            </a:r>
            <a:r>
              <a:rPr lang="en-GB" sz="1400" dirty="0" err="1"/>
              <a:t>arbejde</a:t>
            </a:r>
            <a:r>
              <a:rPr lang="en-GB" sz="1400" dirty="0"/>
              <a:t> </a:t>
            </a:r>
            <a:r>
              <a:rPr lang="en-GB" sz="1400" dirty="0" err="1"/>
              <a:t>eller</a:t>
            </a:r>
            <a:r>
              <a:rPr lang="en-GB" sz="1400" dirty="0"/>
              <a:t> for </a:t>
            </a:r>
            <a:r>
              <a:rPr lang="en-GB" sz="1400" dirty="0" err="1"/>
              <a:t>arbejde</a:t>
            </a:r>
            <a:r>
              <a:rPr lang="en-GB" sz="1400" dirty="0"/>
              <a:t>, </a:t>
            </a:r>
            <a:r>
              <a:rPr lang="en-GB" sz="1400" dirty="0" err="1"/>
              <a:t>som</a:t>
            </a:r>
            <a:r>
              <a:rPr lang="en-GB" sz="1400" dirty="0"/>
              <a:t> </a:t>
            </a:r>
            <a:r>
              <a:rPr lang="en-GB" sz="1400" dirty="0" err="1"/>
              <a:t>tillægges</a:t>
            </a:r>
            <a:r>
              <a:rPr lang="en-GB" sz="1400" dirty="0"/>
              <a:t> </a:t>
            </a:r>
            <a:r>
              <a:rPr lang="en-GB" sz="1400" dirty="0" err="1"/>
              <a:t>samme</a:t>
            </a:r>
            <a:r>
              <a:rPr lang="en-GB" sz="1400" dirty="0"/>
              <a:t> </a:t>
            </a:r>
            <a:r>
              <a:rPr lang="en-GB" sz="1400" dirty="0" err="1"/>
              <a:t>værdi</a:t>
            </a:r>
            <a:r>
              <a:rPr lang="en-GB" sz="1400" dirty="0"/>
              <a:t>, </a:t>
            </a:r>
            <a:r>
              <a:rPr lang="en-GB" sz="1400" dirty="0" err="1"/>
              <a:t>afskaffes</a:t>
            </a:r>
            <a:r>
              <a:rPr lang="en-GB" sz="1400" dirty="0"/>
              <a:t> </a:t>
            </a:r>
            <a:r>
              <a:rPr lang="en-GB" sz="1400" dirty="0" err="1"/>
              <a:t>enhver</a:t>
            </a:r>
            <a:r>
              <a:rPr lang="en-GB" sz="1400" dirty="0"/>
              <a:t> </a:t>
            </a:r>
            <a:r>
              <a:rPr lang="en-GB" sz="1400" dirty="0" err="1"/>
              <a:t>direkte</a:t>
            </a:r>
            <a:r>
              <a:rPr lang="en-GB" sz="1400" dirty="0"/>
              <a:t> </a:t>
            </a:r>
            <a:r>
              <a:rPr lang="en-GB" sz="1400" dirty="0" err="1"/>
              <a:t>eller</a:t>
            </a:r>
            <a:r>
              <a:rPr lang="en-GB" sz="1400" dirty="0"/>
              <a:t> </a:t>
            </a:r>
            <a:r>
              <a:rPr lang="en-GB" sz="1400" dirty="0" err="1"/>
              <a:t>indirekte</a:t>
            </a:r>
            <a:r>
              <a:rPr lang="en-GB" sz="1400" dirty="0"/>
              <a:t> </a:t>
            </a:r>
            <a:r>
              <a:rPr lang="en-GB" sz="1400" dirty="0" err="1"/>
              <a:t>forskelsbehandling</a:t>
            </a:r>
            <a:r>
              <a:rPr lang="en-GB" sz="1400" dirty="0"/>
              <a:t> med </a:t>
            </a:r>
            <a:r>
              <a:rPr lang="en-GB" sz="1400" dirty="0" err="1"/>
              <a:t>hensyn</a:t>
            </a:r>
            <a:r>
              <a:rPr lang="en-GB" sz="1400" dirty="0"/>
              <a:t> </a:t>
            </a:r>
            <a:r>
              <a:rPr lang="en-GB" sz="1400" dirty="0" err="1"/>
              <a:t>til</a:t>
            </a:r>
            <a:r>
              <a:rPr lang="en-GB" sz="1400" dirty="0"/>
              <a:t> </a:t>
            </a:r>
            <a:r>
              <a:rPr lang="en-GB" sz="1400" dirty="0" err="1"/>
              <a:t>køn</a:t>
            </a:r>
            <a:r>
              <a:rPr lang="en-GB" sz="1400" dirty="0"/>
              <a:t> for </a:t>
            </a:r>
            <a:r>
              <a:rPr lang="en-GB" sz="1400" dirty="0" err="1"/>
              <a:t>så</a:t>
            </a:r>
            <a:r>
              <a:rPr lang="en-GB" sz="1400" dirty="0"/>
              <a:t> </a:t>
            </a:r>
            <a:r>
              <a:rPr lang="en-GB" sz="1400" dirty="0" err="1"/>
              <a:t>vidt</a:t>
            </a:r>
            <a:r>
              <a:rPr lang="en-GB" sz="1400" dirty="0"/>
              <a:t> </a:t>
            </a:r>
            <a:r>
              <a:rPr lang="en-GB" sz="1400" dirty="0" err="1"/>
              <a:t>angår</a:t>
            </a:r>
            <a:r>
              <a:rPr lang="en-GB" sz="1400" dirty="0"/>
              <a:t> alle </a:t>
            </a:r>
            <a:r>
              <a:rPr lang="en-GB" sz="1400" dirty="0" err="1"/>
              <a:t>lønelementer</a:t>
            </a:r>
            <a:r>
              <a:rPr lang="en-GB" sz="1400" dirty="0"/>
              <a:t> </a:t>
            </a:r>
            <a:r>
              <a:rPr lang="en-GB" sz="1400" dirty="0" err="1"/>
              <a:t>og</a:t>
            </a:r>
            <a:r>
              <a:rPr lang="en-GB" sz="1400" dirty="0"/>
              <a:t> </a:t>
            </a:r>
            <a:r>
              <a:rPr lang="en-GB" sz="1400" dirty="0" err="1"/>
              <a:t>lønvilkår</a:t>
            </a:r>
            <a:r>
              <a:rPr lang="en-GB" sz="1400" dirty="0"/>
              <a:t>.</a:t>
            </a:r>
          </a:p>
          <a:p>
            <a:pPr marL="0" indent="0">
              <a:buNone/>
            </a:pPr>
            <a:r>
              <a:rPr lang="en-GB" sz="1400" dirty="0" err="1"/>
              <a:t>Især</a:t>
            </a:r>
            <a:r>
              <a:rPr lang="en-GB" sz="1400" dirty="0"/>
              <a:t> </a:t>
            </a:r>
            <a:r>
              <a:rPr lang="en-GB" sz="1400" dirty="0" err="1"/>
              <a:t>når</a:t>
            </a:r>
            <a:r>
              <a:rPr lang="en-GB" sz="1400" dirty="0"/>
              <a:t> et </a:t>
            </a:r>
            <a:r>
              <a:rPr lang="en-GB" sz="1400" dirty="0" err="1"/>
              <a:t>fagligt</a:t>
            </a:r>
            <a:r>
              <a:rPr lang="en-GB" sz="1400" dirty="0"/>
              <a:t> </a:t>
            </a:r>
            <a:r>
              <a:rPr lang="en-GB" sz="1400" dirty="0" err="1"/>
              <a:t>klassifikationssystem</a:t>
            </a:r>
            <a:r>
              <a:rPr lang="en-GB" sz="1400" dirty="0"/>
              <a:t> </a:t>
            </a:r>
            <a:r>
              <a:rPr lang="en-GB" sz="1400" dirty="0" err="1"/>
              <a:t>anvendes</a:t>
            </a:r>
            <a:r>
              <a:rPr lang="en-GB" sz="1400" dirty="0"/>
              <a:t> for </a:t>
            </a:r>
            <a:r>
              <a:rPr lang="en-GB" sz="1400" dirty="0" err="1"/>
              <a:t>lønfastsættelsen</a:t>
            </a:r>
            <a:r>
              <a:rPr lang="en-GB" sz="1400" dirty="0"/>
              <a:t>, </a:t>
            </a:r>
            <a:r>
              <a:rPr lang="en-GB" sz="1400" dirty="0" err="1"/>
              <a:t>bygges</a:t>
            </a:r>
            <a:r>
              <a:rPr lang="en-GB" sz="1400" dirty="0"/>
              <a:t> </a:t>
            </a:r>
            <a:r>
              <a:rPr lang="en-GB" sz="1400" dirty="0" err="1"/>
              <a:t>dette</a:t>
            </a:r>
            <a:r>
              <a:rPr lang="en-GB" sz="1400" dirty="0"/>
              <a:t> system </a:t>
            </a:r>
            <a:r>
              <a:rPr lang="en-GB" sz="1400" dirty="0" err="1"/>
              <a:t>på</a:t>
            </a:r>
            <a:r>
              <a:rPr lang="en-GB" sz="1400" dirty="0"/>
              <a:t> </a:t>
            </a:r>
            <a:r>
              <a:rPr lang="en-GB" sz="1400" dirty="0" err="1"/>
              <a:t>samme</a:t>
            </a:r>
            <a:r>
              <a:rPr lang="en-GB" sz="1400" dirty="0"/>
              <a:t> </a:t>
            </a:r>
            <a:r>
              <a:rPr lang="en-GB" sz="1400" dirty="0" err="1"/>
              <a:t>kriterier</a:t>
            </a:r>
            <a:r>
              <a:rPr lang="en-GB" sz="1400" dirty="0"/>
              <a:t> for </a:t>
            </a:r>
            <a:r>
              <a:rPr lang="en-GB" sz="1400" dirty="0" err="1"/>
              <a:t>mandlige</a:t>
            </a:r>
            <a:r>
              <a:rPr lang="en-GB" sz="1400" dirty="0"/>
              <a:t> </a:t>
            </a:r>
            <a:r>
              <a:rPr lang="en-GB" sz="1400" dirty="0" err="1"/>
              <a:t>og</a:t>
            </a:r>
            <a:r>
              <a:rPr lang="en-GB" sz="1400" dirty="0"/>
              <a:t> </a:t>
            </a:r>
            <a:r>
              <a:rPr lang="en-GB" sz="1400" dirty="0" err="1"/>
              <a:t>kvindelige</a:t>
            </a:r>
            <a:r>
              <a:rPr lang="en-GB" sz="1400" dirty="0"/>
              <a:t> </a:t>
            </a:r>
            <a:r>
              <a:rPr lang="en-GB" sz="1400" dirty="0" err="1"/>
              <a:t>arbejdstagere</a:t>
            </a:r>
            <a:r>
              <a:rPr lang="en-GB" sz="1400" dirty="0"/>
              <a:t> </a:t>
            </a:r>
            <a:r>
              <a:rPr lang="en-GB" sz="1400" dirty="0" err="1"/>
              <a:t>og</a:t>
            </a:r>
            <a:r>
              <a:rPr lang="en-GB" sz="1400" dirty="0"/>
              <a:t> </a:t>
            </a:r>
            <a:r>
              <a:rPr lang="en-GB" sz="1400" dirty="0" err="1"/>
              <a:t>indrettes</a:t>
            </a:r>
            <a:r>
              <a:rPr lang="en-GB" sz="1400" dirty="0"/>
              <a:t> </a:t>
            </a:r>
            <a:r>
              <a:rPr lang="en-GB" sz="1400" dirty="0" err="1"/>
              <a:t>således</a:t>
            </a:r>
            <a:r>
              <a:rPr lang="en-GB" sz="1400" dirty="0"/>
              <a:t>, at det </a:t>
            </a:r>
            <a:r>
              <a:rPr lang="en-GB" sz="1400" dirty="0" err="1"/>
              <a:t>udelukker</a:t>
            </a:r>
            <a:r>
              <a:rPr lang="en-GB" sz="1400" dirty="0"/>
              <a:t> </a:t>
            </a:r>
            <a:r>
              <a:rPr lang="en-GB" sz="1400" dirty="0" err="1"/>
              <a:t>forskelsbehandling</a:t>
            </a:r>
            <a:r>
              <a:rPr lang="en-GB" sz="1400" dirty="0"/>
              <a:t> med </a:t>
            </a:r>
            <a:r>
              <a:rPr lang="en-GB" sz="1400" dirty="0" err="1"/>
              <a:t>hensyn</a:t>
            </a:r>
            <a:r>
              <a:rPr lang="en-GB" sz="1400" dirty="0"/>
              <a:t> </a:t>
            </a:r>
            <a:r>
              <a:rPr lang="en-GB" sz="1400" dirty="0" err="1"/>
              <a:t>til</a:t>
            </a:r>
            <a:r>
              <a:rPr lang="en-GB" sz="1400" dirty="0"/>
              <a:t> </a:t>
            </a:r>
            <a:r>
              <a:rPr lang="en-GB" sz="1400" dirty="0" err="1"/>
              <a:t>køn</a:t>
            </a:r>
            <a:r>
              <a:rPr lang="en-GB" dirty="0"/>
              <a:t>.</a:t>
            </a:r>
          </a:p>
          <a:p>
            <a:pPr marL="285750" indent="-285750">
              <a:buFont typeface="Arial" panose="020B0604020202020204" pitchFamily="34" charset="0"/>
              <a:buChar char="•"/>
            </a:pPr>
            <a:endParaRPr lang="en-DK" dirty="0"/>
          </a:p>
          <a:p>
            <a:pPr marL="0" indent="0">
              <a:buNone/>
            </a:pPr>
            <a:r>
              <a:rPr lang="en-DK" b="1" dirty="0"/>
              <a:t>Ligelønsloven</a:t>
            </a:r>
          </a:p>
          <a:p>
            <a:pPr marL="0" indent="0">
              <a:buNone/>
            </a:pPr>
            <a:r>
              <a:rPr lang="en-GB" sz="1400" b="1" dirty="0"/>
              <a:t>§ 1.</a:t>
            </a:r>
            <a:r>
              <a:rPr lang="en-GB" sz="1400" dirty="0"/>
              <a:t> Der </a:t>
            </a:r>
            <a:r>
              <a:rPr lang="en-GB" sz="1400" dirty="0" err="1"/>
              <a:t>må</a:t>
            </a:r>
            <a:r>
              <a:rPr lang="en-GB" sz="1400" dirty="0"/>
              <a:t> </a:t>
            </a:r>
            <a:r>
              <a:rPr lang="en-GB" sz="1400" dirty="0" err="1"/>
              <a:t>ikke</a:t>
            </a:r>
            <a:r>
              <a:rPr lang="en-GB" sz="1400" dirty="0"/>
              <a:t> </a:t>
            </a:r>
            <a:r>
              <a:rPr lang="en-GB" sz="1400" dirty="0" err="1"/>
              <a:t>på</a:t>
            </a:r>
            <a:r>
              <a:rPr lang="en-GB" sz="1400" dirty="0"/>
              <a:t> </a:t>
            </a:r>
            <a:r>
              <a:rPr lang="en-GB" sz="1400" dirty="0" err="1"/>
              <a:t>grund</a:t>
            </a:r>
            <a:r>
              <a:rPr lang="en-GB" sz="1400" dirty="0"/>
              <a:t> </a:t>
            </a:r>
            <a:r>
              <a:rPr lang="en-GB" sz="1400" dirty="0" err="1"/>
              <a:t>af</a:t>
            </a:r>
            <a:r>
              <a:rPr lang="en-GB" sz="1400" dirty="0"/>
              <a:t> </a:t>
            </a:r>
            <a:r>
              <a:rPr lang="en-GB" sz="1400" dirty="0" err="1"/>
              <a:t>køn</a:t>
            </a:r>
            <a:r>
              <a:rPr lang="en-GB" sz="1400" dirty="0"/>
              <a:t> </a:t>
            </a:r>
            <a:r>
              <a:rPr lang="en-GB" sz="1400" dirty="0" err="1"/>
              <a:t>finde</a:t>
            </a:r>
            <a:r>
              <a:rPr lang="en-GB" sz="1400" dirty="0"/>
              <a:t> </a:t>
            </a:r>
            <a:r>
              <a:rPr lang="en-GB" sz="1400" dirty="0" err="1"/>
              <a:t>lønmæssig</a:t>
            </a:r>
            <a:r>
              <a:rPr lang="en-GB" sz="1400" dirty="0"/>
              <a:t> </a:t>
            </a:r>
            <a:r>
              <a:rPr lang="en-GB" sz="1400" dirty="0" err="1"/>
              <a:t>forskelsbehandling</a:t>
            </a:r>
            <a:r>
              <a:rPr lang="en-GB" sz="1400" dirty="0"/>
              <a:t> </a:t>
            </a:r>
            <a:r>
              <a:rPr lang="en-GB" sz="1400" dirty="0" err="1"/>
              <a:t>sted</a:t>
            </a:r>
            <a:r>
              <a:rPr lang="en-GB" sz="1400" dirty="0"/>
              <a:t> </a:t>
            </a:r>
            <a:r>
              <a:rPr lang="en-GB" sz="1400" dirty="0" err="1"/>
              <a:t>i</a:t>
            </a:r>
            <a:r>
              <a:rPr lang="en-GB" sz="1400" dirty="0"/>
              <a:t> strid med </a:t>
            </a:r>
            <a:r>
              <a:rPr lang="en-GB" sz="1400" dirty="0" err="1"/>
              <a:t>denne</a:t>
            </a:r>
            <a:r>
              <a:rPr lang="en-GB" sz="1400" dirty="0"/>
              <a:t> </a:t>
            </a:r>
            <a:r>
              <a:rPr lang="en-GB" sz="1400" dirty="0" err="1"/>
              <a:t>lov</a:t>
            </a:r>
            <a:r>
              <a:rPr lang="en-GB" sz="1400" dirty="0"/>
              <a:t>. Dette </a:t>
            </a:r>
            <a:r>
              <a:rPr lang="en-GB" sz="1400" dirty="0" err="1"/>
              <a:t>gælder</a:t>
            </a:r>
            <a:r>
              <a:rPr lang="en-GB" sz="1400" dirty="0"/>
              <a:t> </a:t>
            </a:r>
            <a:r>
              <a:rPr lang="en-GB" sz="1400" dirty="0" err="1"/>
              <a:t>både</a:t>
            </a:r>
            <a:r>
              <a:rPr lang="en-GB" sz="1400" dirty="0"/>
              <a:t> </a:t>
            </a:r>
            <a:r>
              <a:rPr lang="en-GB" sz="1400" dirty="0" err="1"/>
              <a:t>direkte</a:t>
            </a:r>
            <a:r>
              <a:rPr lang="en-GB" sz="1400" dirty="0"/>
              <a:t> </a:t>
            </a:r>
            <a:r>
              <a:rPr lang="en-GB" sz="1400" dirty="0" err="1"/>
              <a:t>forskelsbehandling</a:t>
            </a:r>
            <a:r>
              <a:rPr lang="en-GB" sz="1400" dirty="0"/>
              <a:t> </a:t>
            </a:r>
            <a:r>
              <a:rPr lang="en-GB" sz="1400" dirty="0" err="1"/>
              <a:t>og</a:t>
            </a:r>
            <a:r>
              <a:rPr lang="en-GB" sz="1400" dirty="0"/>
              <a:t> </a:t>
            </a:r>
            <a:r>
              <a:rPr lang="en-GB" sz="1400" dirty="0" err="1"/>
              <a:t>indirekte</a:t>
            </a:r>
            <a:r>
              <a:rPr lang="en-GB" sz="1400" dirty="0"/>
              <a:t> </a:t>
            </a:r>
            <a:r>
              <a:rPr lang="en-GB" sz="1400" dirty="0" err="1"/>
              <a:t>forskelsbehandling</a:t>
            </a:r>
            <a:r>
              <a:rPr lang="en-GB" sz="1400" dirty="0"/>
              <a:t>.</a:t>
            </a:r>
          </a:p>
          <a:p>
            <a:pPr marL="0" indent="0">
              <a:buNone/>
            </a:pPr>
            <a:r>
              <a:rPr lang="en-GB" sz="1400" i="1" dirty="0"/>
              <a:t>Stk. 2.</a:t>
            </a:r>
            <a:r>
              <a:rPr lang="en-GB" sz="1400" dirty="0"/>
              <a:t> </a:t>
            </a:r>
            <a:r>
              <a:rPr lang="en-GB" sz="1400" dirty="0" err="1"/>
              <a:t>Enhver</a:t>
            </a:r>
            <a:r>
              <a:rPr lang="en-GB" sz="1400" dirty="0"/>
              <a:t> </a:t>
            </a:r>
            <a:r>
              <a:rPr lang="en-GB" sz="1400" dirty="0" err="1"/>
              <a:t>arbejdsgiver</a:t>
            </a:r>
            <a:r>
              <a:rPr lang="en-GB" sz="1400" dirty="0"/>
              <a:t> </a:t>
            </a:r>
            <a:r>
              <a:rPr lang="en-GB" sz="1400" dirty="0" err="1"/>
              <a:t>skal</a:t>
            </a:r>
            <a:r>
              <a:rPr lang="en-GB" sz="1400" dirty="0"/>
              <a:t> </a:t>
            </a:r>
            <a:r>
              <a:rPr lang="en-GB" sz="1400" dirty="0" err="1"/>
              <a:t>yde</a:t>
            </a:r>
            <a:r>
              <a:rPr lang="en-GB" sz="1400" dirty="0"/>
              <a:t> </a:t>
            </a:r>
            <a:r>
              <a:rPr lang="en-GB" sz="1400" dirty="0" err="1"/>
              <a:t>kvinder</a:t>
            </a:r>
            <a:r>
              <a:rPr lang="en-GB" sz="1400" dirty="0"/>
              <a:t> </a:t>
            </a:r>
            <a:r>
              <a:rPr lang="en-GB" sz="1400" dirty="0" err="1"/>
              <a:t>og</a:t>
            </a:r>
            <a:r>
              <a:rPr lang="en-GB" sz="1400" dirty="0"/>
              <a:t> </a:t>
            </a:r>
            <a:r>
              <a:rPr lang="en-GB" sz="1400" dirty="0" err="1"/>
              <a:t>mænd</a:t>
            </a:r>
            <a:r>
              <a:rPr lang="en-GB" sz="1400" dirty="0"/>
              <a:t> </a:t>
            </a:r>
            <a:r>
              <a:rPr lang="en-GB" sz="1400" dirty="0" err="1"/>
              <a:t>lige</a:t>
            </a:r>
            <a:r>
              <a:rPr lang="en-GB" sz="1400" dirty="0"/>
              <a:t> </a:t>
            </a:r>
            <a:r>
              <a:rPr lang="en-GB" sz="1400" dirty="0" err="1"/>
              <a:t>løn</a:t>
            </a:r>
            <a:r>
              <a:rPr lang="en-GB" sz="1400" dirty="0"/>
              <a:t>, for </a:t>
            </a:r>
            <a:r>
              <a:rPr lang="en-GB" sz="1400" dirty="0" err="1"/>
              <a:t>så</a:t>
            </a:r>
            <a:r>
              <a:rPr lang="en-GB" sz="1400" dirty="0"/>
              <a:t> </a:t>
            </a:r>
            <a:r>
              <a:rPr lang="en-GB" sz="1400" dirty="0" err="1"/>
              <a:t>vidt</a:t>
            </a:r>
            <a:r>
              <a:rPr lang="en-GB" sz="1400" dirty="0"/>
              <a:t> </a:t>
            </a:r>
            <a:r>
              <a:rPr lang="en-GB" sz="1400" dirty="0" err="1"/>
              <a:t>angår</a:t>
            </a:r>
            <a:r>
              <a:rPr lang="en-GB" sz="1400" dirty="0"/>
              <a:t> alle </a:t>
            </a:r>
            <a:r>
              <a:rPr lang="en-GB" sz="1400" dirty="0" err="1"/>
              <a:t>lønelementer</a:t>
            </a:r>
            <a:r>
              <a:rPr lang="en-GB" sz="1400" dirty="0"/>
              <a:t> </a:t>
            </a:r>
            <a:r>
              <a:rPr lang="en-GB" sz="1400" dirty="0" err="1"/>
              <a:t>og</a:t>
            </a:r>
            <a:r>
              <a:rPr lang="en-GB" sz="1400" dirty="0"/>
              <a:t> </a:t>
            </a:r>
            <a:r>
              <a:rPr lang="en-GB" sz="1400" dirty="0" err="1"/>
              <a:t>lønvilkår</a:t>
            </a:r>
            <a:r>
              <a:rPr lang="en-GB" sz="1400" dirty="0"/>
              <a:t>, for </a:t>
            </a:r>
            <a:r>
              <a:rPr lang="en-GB" sz="1400" dirty="0" err="1"/>
              <a:t>samme</a:t>
            </a:r>
            <a:r>
              <a:rPr lang="en-GB" sz="1400" dirty="0"/>
              <a:t> </a:t>
            </a:r>
            <a:r>
              <a:rPr lang="en-GB" sz="1400" dirty="0" err="1"/>
              <a:t>arbejde</a:t>
            </a:r>
            <a:r>
              <a:rPr lang="en-GB" sz="1400" dirty="0"/>
              <a:t> </a:t>
            </a:r>
            <a:r>
              <a:rPr lang="en-GB" sz="1400" dirty="0" err="1"/>
              <a:t>eller</a:t>
            </a:r>
            <a:r>
              <a:rPr lang="en-GB" sz="1400" dirty="0"/>
              <a:t> for </a:t>
            </a:r>
            <a:r>
              <a:rPr lang="en-GB" sz="1400" dirty="0" err="1"/>
              <a:t>arbejde</a:t>
            </a:r>
            <a:r>
              <a:rPr lang="en-GB" sz="1400" dirty="0"/>
              <a:t>, der </a:t>
            </a:r>
            <a:r>
              <a:rPr lang="en-GB" sz="1400" dirty="0" err="1"/>
              <a:t>tillægges</a:t>
            </a:r>
            <a:r>
              <a:rPr lang="en-GB" sz="1400" dirty="0"/>
              <a:t> </a:t>
            </a:r>
            <a:r>
              <a:rPr lang="en-GB" sz="1400" dirty="0" err="1"/>
              <a:t>samme</a:t>
            </a:r>
            <a:r>
              <a:rPr lang="en-GB" sz="1400" dirty="0"/>
              <a:t> </a:t>
            </a:r>
            <a:r>
              <a:rPr lang="en-GB" sz="1400" dirty="0" err="1"/>
              <a:t>værdi</a:t>
            </a:r>
            <a:r>
              <a:rPr lang="en-GB" sz="1400" dirty="0"/>
              <a:t>. </a:t>
            </a:r>
            <a:r>
              <a:rPr lang="en-GB" sz="1400" dirty="0" err="1"/>
              <a:t>Især</a:t>
            </a:r>
            <a:r>
              <a:rPr lang="en-GB" sz="1400" dirty="0"/>
              <a:t> </a:t>
            </a:r>
            <a:r>
              <a:rPr lang="en-GB" sz="1400" dirty="0" err="1"/>
              <a:t>når</a:t>
            </a:r>
            <a:r>
              <a:rPr lang="en-GB" sz="1400" dirty="0"/>
              <a:t> et </a:t>
            </a:r>
            <a:r>
              <a:rPr lang="en-GB" sz="1400" dirty="0" err="1"/>
              <a:t>fagligt</a:t>
            </a:r>
            <a:r>
              <a:rPr lang="en-GB" sz="1400" dirty="0"/>
              <a:t> </a:t>
            </a:r>
            <a:r>
              <a:rPr lang="en-GB" sz="1400" dirty="0" err="1"/>
              <a:t>klassifikationssystem</a:t>
            </a:r>
            <a:r>
              <a:rPr lang="en-GB" sz="1400" dirty="0"/>
              <a:t> </a:t>
            </a:r>
            <a:r>
              <a:rPr lang="en-GB" sz="1400" dirty="0" err="1"/>
              <a:t>anvendes</a:t>
            </a:r>
            <a:r>
              <a:rPr lang="en-GB" sz="1400" dirty="0"/>
              <a:t> for </a:t>
            </a:r>
            <a:r>
              <a:rPr lang="en-GB" sz="1400" dirty="0" err="1"/>
              <a:t>lønfastsættelsen</a:t>
            </a:r>
            <a:r>
              <a:rPr lang="en-GB" sz="1400" dirty="0"/>
              <a:t>, </a:t>
            </a:r>
            <a:r>
              <a:rPr lang="en-GB" sz="1400" dirty="0" err="1"/>
              <a:t>bygges</a:t>
            </a:r>
            <a:r>
              <a:rPr lang="en-GB" sz="1400" dirty="0"/>
              <a:t> </a:t>
            </a:r>
            <a:r>
              <a:rPr lang="en-GB" sz="1400" dirty="0" err="1"/>
              <a:t>dette</a:t>
            </a:r>
            <a:r>
              <a:rPr lang="en-GB" sz="1400" dirty="0"/>
              <a:t> system </a:t>
            </a:r>
            <a:r>
              <a:rPr lang="en-GB" sz="1400" dirty="0" err="1"/>
              <a:t>på</a:t>
            </a:r>
            <a:r>
              <a:rPr lang="en-GB" sz="1400" dirty="0"/>
              <a:t> </a:t>
            </a:r>
            <a:r>
              <a:rPr lang="en-GB" sz="1400" dirty="0" err="1"/>
              <a:t>samme</a:t>
            </a:r>
            <a:r>
              <a:rPr lang="en-GB" sz="1400" dirty="0"/>
              <a:t> </a:t>
            </a:r>
            <a:r>
              <a:rPr lang="en-GB" sz="1400" dirty="0" err="1"/>
              <a:t>kriterier</a:t>
            </a:r>
            <a:r>
              <a:rPr lang="en-GB" sz="1400" dirty="0"/>
              <a:t> for </a:t>
            </a:r>
            <a:r>
              <a:rPr lang="en-GB" sz="1400" dirty="0" err="1"/>
              <a:t>mandlige</a:t>
            </a:r>
            <a:r>
              <a:rPr lang="en-GB" sz="1400" dirty="0"/>
              <a:t> </a:t>
            </a:r>
            <a:r>
              <a:rPr lang="en-GB" sz="1400" dirty="0" err="1"/>
              <a:t>og</a:t>
            </a:r>
            <a:r>
              <a:rPr lang="en-GB" sz="1400" dirty="0"/>
              <a:t> </a:t>
            </a:r>
            <a:r>
              <a:rPr lang="en-GB" sz="1400" dirty="0" err="1"/>
              <a:t>kvindelige</a:t>
            </a:r>
            <a:r>
              <a:rPr lang="en-GB" sz="1400" dirty="0"/>
              <a:t> </a:t>
            </a:r>
            <a:r>
              <a:rPr lang="en-GB" sz="1400" dirty="0" err="1"/>
              <a:t>lønmodtagere</a:t>
            </a:r>
            <a:r>
              <a:rPr lang="en-GB" sz="1400" dirty="0"/>
              <a:t> </a:t>
            </a:r>
            <a:r>
              <a:rPr lang="en-GB" sz="1400" dirty="0" err="1"/>
              <a:t>og</a:t>
            </a:r>
            <a:r>
              <a:rPr lang="en-GB" sz="1400" dirty="0"/>
              <a:t> </a:t>
            </a:r>
            <a:r>
              <a:rPr lang="en-GB" sz="1400" dirty="0" err="1"/>
              <a:t>indrettes</a:t>
            </a:r>
            <a:r>
              <a:rPr lang="en-GB" sz="1400" dirty="0"/>
              <a:t> </a:t>
            </a:r>
            <a:r>
              <a:rPr lang="en-GB" sz="1400" dirty="0" err="1"/>
              <a:t>således</a:t>
            </a:r>
            <a:r>
              <a:rPr lang="en-GB" sz="1400" dirty="0"/>
              <a:t>, at det </a:t>
            </a:r>
            <a:r>
              <a:rPr lang="en-GB" sz="1400" dirty="0" err="1"/>
              <a:t>udelukker</a:t>
            </a:r>
            <a:r>
              <a:rPr lang="en-GB" sz="1400" dirty="0"/>
              <a:t> </a:t>
            </a:r>
            <a:r>
              <a:rPr lang="en-GB" sz="1400" dirty="0" err="1"/>
              <a:t>forskelsbehandling</a:t>
            </a:r>
            <a:r>
              <a:rPr lang="en-GB" sz="1400" dirty="0"/>
              <a:t> med </a:t>
            </a:r>
            <a:r>
              <a:rPr lang="en-GB" sz="1400" dirty="0" err="1"/>
              <a:t>hensyn</a:t>
            </a:r>
            <a:r>
              <a:rPr lang="en-GB" sz="1400" dirty="0"/>
              <a:t> </a:t>
            </a:r>
            <a:r>
              <a:rPr lang="en-GB" sz="1400" dirty="0" err="1"/>
              <a:t>til</a:t>
            </a:r>
            <a:r>
              <a:rPr lang="en-GB" sz="1400" dirty="0"/>
              <a:t> </a:t>
            </a:r>
            <a:r>
              <a:rPr lang="en-GB" sz="1400" dirty="0" err="1"/>
              <a:t>køn</a:t>
            </a:r>
            <a:r>
              <a:rPr lang="en-GB" sz="1400" dirty="0"/>
              <a:t>.</a:t>
            </a:r>
          </a:p>
          <a:p>
            <a:pPr marL="0" indent="0">
              <a:buNone/>
            </a:pPr>
            <a:r>
              <a:rPr lang="en-GB" sz="1400" i="1" dirty="0"/>
              <a:t>Stk. 3.</a:t>
            </a:r>
            <a:r>
              <a:rPr lang="en-GB" sz="1400" dirty="0"/>
              <a:t> </a:t>
            </a:r>
            <a:r>
              <a:rPr lang="en-GB" sz="1400" dirty="0" err="1"/>
              <a:t>Bedømmelsen</a:t>
            </a:r>
            <a:r>
              <a:rPr lang="en-GB" sz="1400" dirty="0"/>
              <a:t> </a:t>
            </a:r>
            <a:r>
              <a:rPr lang="en-GB" sz="1400" dirty="0" err="1"/>
              <a:t>af</a:t>
            </a:r>
            <a:r>
              <a:rPr lang="en-GB" sz="1400" dirty="0"/>
              <a:t> </a:t>
            </a:r>
            <a:r>
              <a:rPr lang="en-GB" sz="1400" dirty="0" err="1"/>
              <a:t>arbejdets</a:t>
            </a:r>
            <a:r>
              <a:rPr lang="en-GB" sz="1400" dirty="0"/>
              <a:t> </a:t>
            </a:r>
            <a:r>
              <a:rPr lang="en-GB" sz="1400" dirty="0" err="1"/>
              <a:t>værdi</a:t>
            </a:r>
            <a:r>
              <a:rPr lang="en-GB" sz="1400" dirty="0"/>
              <a:t> </a:t>
            </a:r>
            <a:r>
              <a:rPr lang="en-GB" sz="1400" dirty="0" err="1"/>
              <a:t>skal</a:t>
            </a:r>
            <a:r>
              <a:rPr lang="en-GB" sz="1400" dirty="0"/>
              <a:t> </a:t>
            </a:r>
            <a:r>
              <a:rPr lang="en-GB" sz="1400" dirty="0" err="1"/>
              <a:t>ske</a:t>
            </a:r>
            <a:r>
              <a:rPr lang="en-GB" sz="1400" dirty="0"/>
              <a:t> </a:t>
            </a:r>
            <a:r>
              <a:rPr lang="en-GB" sz="1400" dirty="0" err="1"/>
              <a:t>ud</a:t>
            </a:r>
            <a:r>
              <a:rPr lang="en-GB" sz="1400" dirty="0"/>
              <a:t> </a:t>
            </a:r>
            <a:r>
              <a:rPr lang="en-GB" sz="1400" dirty="0" err="1"/>
              <a:t>fra</a:t>
            </a:r>
            <a:r>
              <a:rPr lang="en-GB" sz="1400" dirty="0"/>
              <a:t> </a:t>
            </a:r>
            <a:r>
              <a:rPr lang="en-GB" sz="1400" dirty="0" err="1"/>
              <a:t>en</a:t>
            </a:r>
            <a:r>
              <a:rPr lang="en-GB" sz="1400" dirty="0"/>
              <a:t> </a:t>
            </a:r>
            <a:r>
              <a:rPr lang="en-GB" sz="1400" dirty="0" err="1"/>
              <a:t>helhedsvurdering</a:t>
            </a:r>
            <a:r>
              <a:rPr lang="en-GB" sz="1400" dirty="0"/>
              <a:t> </a:t>
            </a:r>
            <a:r>
              <a:rPr lang="en-GB" sz="1400" dirty="0" err="1"/>
              <a:t>af</a:t>
            </a:r>
            <a:r>
              <a:rPr lang="en-GB" sz="1400" dirty="0"/>
              <a:t> </a:t>
            </a:r>
            <a:r>
              <a:rPr lang="en-GB" sz="1400" dirty="0" err="1"/>
              <a:t>relevante</a:t>
            </a:r>
            <a:r>
              <a:rPr lang="en-GB" sz="1400" dirty="0"/>
              <a:t> </a:t>
            </a:r>
            <a:r>
              <a:rPr lang="en-GB" sz="1400" dirty="0" err="1"/>
              <a:t>kvalifikationer</a:t>
            </a:r>
            <a:r>
              <a:rPr lang="en-GB" sz="1400" dirty="0"/>
              <a:t> </a:t>
            </a:r>
            <a:r>
              <a:rPr lang="en-GB" sz="1400" dirty="0" err="1"/>
              <a:t>og</a:t>
            </a:r>
            <a:r>
              <a:rPr lang="en-GB" sz="1400" dirty="0"/>
              <a:t> </a:t>
            </a:r>
            <a:r>
              <a:rPr lang="en-GB" sz="1400" dirty="0" err="1"/>
              <a:t>andre</a:t>
            </a:r>
            <a:r>
              <a:rPr lang="en-GB" sz="1400" dirty="0"/>
              <a:t> </a:t>
            </a:r>
            <a:r>
              <a:rPr lang="en-GB" sz="1400" dirty="0" err="1"/>
              <a:t>relevante</a:t>
            </a:r>
            <a:r>
              <a:rPr lang="en-GB" sz="1400" dirty="0"/>
              <a:t> </a:t>
            </a:r>
            <a:r>
              <a:rPr lang="en-GB" sz="1400" dirty="0" err="1"/>
              <a:t>faktorer</a:t>
            </a:r>
            <a:r>
              <a:rPr lang="en-GB" sz="1400" dirty="0"/>
              <a:t>.</a:t>
            </a:r>
          </a:p>
          <a:p>
            <a:pPr marL="0" indent="0">
              <a:buNone/>
            </a:pPr>
            <a:r>
              <a:rPr lang="en-GB" sz="1400" i="1" dirty="0"/>
              <a:t>Stk. 4.</a:t>
            </a:r>
            <a:r>
              <a:rPr lang="en-GB" sz="1400" dirty="0"/>
              <a:t> Loven finder </a:t>
            </a:r>
            <a:r>
              <a:rPr lang="en-GB" sz="1400" dirty="0" err="1"/>
              <a:t>ikke</a:t>
            </a:r>
            <a:r>
              <a:rPr lang="en-GB" sz="1400" dirty="0"/>
              <a:t> </a:t>
            </a:r>
            <a:r>
              <a:rPr lang="en-GB" sz="1400" dirty="0" err="1"/>
              <a:t>anvendelse</a:t>
            </a:r>
            <a:r>
              <a:rPr lang="en-GB" sz="1400" dirty="0"/>
              <a:t> </a:t>
            </a:r>
            <a:r>
              <a:rPr lang="en-GB" sz="1400" dirty="0" err="1"/>
              <a:t>i</a:t>
            </a:r>
            <a:r>
              <a:rPr lang="en-GB" sz="1400" dirty="0"/>
              <a:t> det </a:t>
            </a:r>
            <a:r>
              <a:rPr lang="en-GB" sz="1400" dirty="0" err="1"/>
              <a:t>omfang</a:t>
            </a:r>
            <a:r>
              <a:rPr lang="en-GB" sz="1400" dirty="0"/>
              <a:t>, </a:t>
            </a:r>
            <a:r>
              <a:rPr lang="en-GB" sz="1400" dirty="0" err="1"/>
              <a:t>en</a:t>
            </a:r>
            <a:r>
              <a:rPr lang="en-GB" sz="1400" dirty="0"/>
              <a:t> </a:t>
            </a:r>
            <a:r>
              <a:rPr lang="en-GB" sz="1400" dirty="0" err="1"/>
              <a:t>tilsvarende</a:t>
            </a:r>
            <a:r>
              <a:rPr lang="en-GB" sz="1400" dirty="0"/>
              <a:t> </a:t>
            </a:r>
            <a:r>
              <a:rPr lang="en-GB" sz="1400" dirty="0" err="1"/>
              <a:t>pligt</a:t>
            </a:r>
            <a:r>
              <a:rPr lang="en-GB" sz="1400" dirty="0"/>
              <a:t> </a:t>
            </a:r>
            <a:r>
              <a:rPr lang="en-GB" sz="1400" dirty="0" err="1"/>
              <a:t>til</a:t>
            </a:r>
            <a:r>
              <a:rPr lang="en-GB" sz="1400" dirty="0"/>
              <a:t> at </a:t>
            </a:r>
            <a:r>
              <a:rPr lang="en-GB" sz="1400" dirty="0" err="1"/>
              <a:t>yde</a:t>
            </a:r>
            <a:r>
              <a:rPr lang="en-GB" sz="1400" dirty="0"/>
              <a:t> </a:t>
            </a:r>
            <a:r>
              <a:rPr lang="en-GB" sz="1400" dirty="0" err="1"/>
              <a:t>lige</a:t>
            </a:r>
            <a:r>
              <a:rPr lang="en-GB" sz="1400" dirty="0"/>
              <a:t> </a:t>
            </a:r>
            <a:r>
              <a:rPr lang="en-GB" sz="1400" dirty="0" err="1"/>
              <a:t>løn</a:t>
            </a:r>
            <a:r>
              <a:rPr lang="en-GB" sz="1400" dirty="0"/>
              <a:t> </a:t>
            </a:r>
            <a:r>
              <a:rPr lang="en-GB" sz="1400" dirty="0" err="1"/>
              <a:t>følger</a:t>
            </a:r>
            <a:r>
              <a:rPr lang="en-GB" sz="1400" dirty="0"/>
              <a:t> </a:t>
            </a:r>
            <a:r>
              <a:rPr lang="en-GB" sz="1400" dirty="0" err="1"/>
              <a:t>af</a:t>
            </a:r>
            <a:r>
              <a:rPr lang="en-GB" sz="1400" dirty="0"/>
              <a:t> </a:t>
            </a:r>
            <a:r>
              <a:rPr lang="en-GB" sz="1400" dirty="0" err="1"/>
              <a:t>en</a:t>
            </a:r>
            <a:r>
              <a:rPr lang="en-GB" sz="1400" dirty="0"/>
              <a:t> </a:t>
            </a:r>
            <a:r>
              <a:rPr lang="en-GB" sz="1400" dirty="0" err="1"/>
              <a:t>kollektiv</a:t>
            </a:r>
            <a:r>
              <a:rPr lang="en-GB" sz="1400" dirty="0"/>
              <a:t> </a:t>
            </a:r>
            <a:r>
              <a:rPr lang="en-GB" sz="1400" dirty="0" err="1"/>
              <a:t>overenskomst</a:t>
            </a:r>
            <a:r>
              <a:rPr lang="en-GB" sz="1400" dirty="0"/>
              <a:t>.</a:t>
            </a:r>
          </a:p>
          <a:p>
            <a:pPr marL="0" indent="0">
              <a:buNone/>
            </a:pPr>
            <a:r>
              <a:rPr lang="en-GB" sz="1400" i="1" dirty="0"/>
              <a:t>Stk. 5.</a:t>
            </a:r>
            <a:r>
              <a:rPr lang="en-GB" sz="1400" dirty="0"/>
              <a:t> </a:t>
            </a:r>
            <a:r>
              <a:rPr lang="en-GB" sz="1400" dirty="0" err="1"/>
              <a:t>Bestemmelserne</a:t>
            </a:r>
            <a:r>
              <a:rPr lang="en-GB" sz="1400" dirty="0"/>
              <a:t> </a:t>
            </a:r>
            <a:r>
              <a:rPr lang="en-GB" sz="1400" dirty="0" err="1"/>
              <a:t>i</a:t>
            </a:r>
            <a:r>
              <a:rPr lang="en-GB" sz="1400" dirty="0"/>
              <a:t> § 5 a finder </a:t>
            </a:r>
            <a:r>
              <a:rPr lang="en-GB" sz="1400" dirty="0" err="1"/>
              <a:t>ikke</a:t>
            </a:r>
            <a:r>
              <a:rPr lang="en-GB" sz="1400" dirty="0"/>
              <a:t> </a:t>
            </a:r>
            <a:r>
              <a:rPr lang="en-GB" sz="1400" dirty="0" err="1"/>
              <a:t>anvendelse</a:t>
            </a:r>
            <a:r>
              <a:rPr lang="en-GB" sz="1400" dirty="0"/>
              <a:t>, </a:t>
            </a:r>
            <a:r>
              <a:rPr lang="en-GB" sz="1400" dirty="0" err="1"/>
              <a:t>i</a:t>
            </a:r>
            <a:r>
              <a:rPr lang="en-GB" sz="1400" dirty="0"/>
              <a:t> det </a:t>
            </a:r>
            <a:r>
              <a:rPr lang="en-GB" sz="1400" dirty="0" err="1"/>
              <a:t>omfang</a:t>
            </a:r>
            <a:r>
              <a:rPr lang="en-GB" sz="1400" dirty="0"/>
              <a:t> </a:t>
            </a:r>
            <a:r>
              <a:rPr lang="en-GB" sz="1400" dirty="0" err="1"/>
              <a:t>en</a:t>
            </a:r>
            <a:r>
              <a:rPr lang="en-GB" sz="1400" dirty="0"/>
              <a:t> </a:t>
            </a:r>
            <a:r>
              <a:rPr lang="en-GB" sz="1400" dirty="0" err="1"/>
              <a:t>tilsvarende</a:t>
            </a:r>
            <a:r>
              <a:rPr lang="en-GB" sz="1400" dirty="0"/>
              <a:t> </a:t>
            </a:r>
            <a:r>
              <a:rPr lang="en-GB" sz="1400" dirty="0" err="1"/>
              <a:t>forpligtelse</a:t>
            </a:r>
            <a:r>
              <a:rPr lang="en-GB" sz="1400" dirty="0"/>
              <a:t> </a:t>
            </a:r>
            <a:r>
              <a:rPr lang="en-GB" sz="1400" dirty="0" err="1"/>
              <a:t>følger</a:t>
            </a:r>
            <a:r>
              <a:rPr lang="en-GB" sz="1400" dirty="0"/>
              <a:t> </a:t>
            </a:r>
            <a:r>
              <a:rPr lang="en-GB" sz="1400" dirty="0" err="1"/>
              <a:t>af</a:t>
            </a:r>
            <a:r>
              <a:rPr lang="en-GB" sz="1400" dirty="0"/>
              <a:t> </a:t>
            </a:r>
            <a:r>
              <a:rPr lang="en-GB" sz="1400" dirty="0" err="1"/>
              <a:t>en</a:t>
            </a:r>
            <a:r>
              <a:rPr lang="en-GB" sz="1400" dirty="0"/>
              <a:t> </a:t>
            </a:r>
            <a:r>
              <a:rPr lang="en-GB" sz="1400" dirty="0" err="1"/>
              <a:t>kollektiv</a:t>
            </a:r>
            <a:r>
              <a:rPr lang="en-GB" sz="1400" dirty="0"/>
              <a:t> </a:t>
            </a:r>
            <a:r>
              <a:rPr lang="en-GB" sz="1400" dirty="0" err="1"/>
              <a:t>overenskomst</a:t>
            </a:r>
            <a:r>
              <a:rPr lang="en-GB" sz="1400" dirty="0"/>
              <a:t>.</a:t>
            </a:r>
          </a:p>
          <a:p>
            <a:pPr marL="0" indent="0">
              <a:buNone/>
            </a:pPr>
            <a:endParaRPr lang="en-DK" dirty="0"/>
          </a:p>
          <a:p>
            <a:pPr marL="285750" indent="-285750">
              <a:buFont typeface="Arial" panose="020B0604020202020204" pitchFamily="34" charset="0"/>
              <a:buChar char="•"/>
            </a:pPr>
            <a:endParaRPr lang="en-DK" dirty="0"/>
          </a:p>
          <a:p>
            <a:pPr marL="285750" indent="-285750">
              <a:buFont typeface="Arial" panose="020B0604020202020204" pitchFamily="34" charset="0"/>
              <a:buChar char="•"/>
            </a:pPr>
            <a:endParaRPr lang="en-DK" dirty="0"/>
          </a:p>
          <a:p>
            <a:pPr marL="285750" indent="-285750">
              <a:buFont typeface="Arial" panose="020B0604020202020204" pitchFamily="34" charset="0"/>
              <a:buChar char="•"/>
            </a:pPr>
            <a:endParaRPr lang="en-DK" dirty="0"/>
          </a:p>
        </p:txBody>
      </p:sp>
      <p:sp>
        <p:nvSpPr>
          <p:cNvPr id="4" name="Date Placeholder 3">
            <a:extLst>
              <a:ext uri="{FF2B5EF4-FFF2-40B4-BE49-F238E27FC236}">
                <a16:creationId xmlns:a16="http://schemas.microsoft.com/office/drawing/2014/main" id="{51C4D730-9D51-BF08-32ED-ECF050885A10}"/>
              </a:ext>
            </a:extLst>
          </p:cNvPr>
          <p:cNvSpPr>
            <a:spLocks noGrp="1"/>
          </p:cNvSpPr>
          <p:nvPr>
            <p:ph type="dt" sz="half" idx="20"/>
          </p:nvPr>
        </p:nvSpPr>
        <p:spPr/>
        <p:txBody>
          <a:bodyPr/>
          <a:lstStyle/>
          <a:p>
            <a:fld id="{3D3FE666-FE95-493C-A6F7-9DE08910AE61}" type="datetime1">
              <a:rPr lang="da-DK" smtClean="0"/>
              <a:t>11-09-2025</a:t>
            </a:fld>
            <a:endParaRPr lang="da-DK" dirty="0"/>
          </a:p>
        </p:txBody>
      </p:sp>
    </p:spTree>
    <p:custDataLst>
      <p:custData r:id="rId1"/>
      <p:custData r:id="rId2"/>
    </p:custDataLst>
    <p:extLst>
      <p:ext uri="{BB962C8B-B14F-4D97-AF65-F5344CB8AC3E}">
        <p14:creationId xmlns:p14="http://schemas.microsoft.com/office/powerpoint/2010/main" val="112459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C7C15-10C7-198C-4A08-5052C60182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DD323C-EA92-071D-5920-19F0DE348578}"/>
              </a:ext>
            </a:extLst>
          </p:cNvPr>
          <p:cNvSpPr>
            <a:spLocks noGrp="1"/>
          </p:cNvSpPr>
          <p:nvPr>
            <p:ph type="title"/>
          </p:nvPr>
        </p:nvSpPr>
        <p:spPr/>
        <p:txBody>
          <a:bodyPr/>
          <a:lstStyle/>
          <a:p>
            <a:r>
              <a:rPr lang="en-DK" dirty="0"/>
              <a:t>‘Lige løn’</a:t>
            </a:r>
          </a:p>
        </p:txBody>
      </p:sp>
      <p:sp>
        <p:nvSpPr>
          <p:cNvPr id="3" name="Content Placeholder 2">
            <a:extLst>
              <a:ext uri="{FF2B5EF4-FFF2-40B4-BE49-F238E27FC236}">
                <a16:creationId xmlns:a16="http://schemas.microsoft.com/office/drawing/2014/main" id="{CBE57CAF-C475-8EF3-5F6D-DE8FEB21973D}"/>
              </a:ext>
            </a:extLst>
          </p:cNvPr>
          <p:cNvSpPr>
            <a:spLocks noGrp="1"/>
          </p:cNvSpPr>
          <p:nvPr>
            <p:ph idx="1"/>
          </p:nvPr>
        </p:nvSpPr>
        <p:spPr>
          <a:xfrm>
            <a:off x="984506" y="1944937"/>
            <a:ext cx="10222987" cy="4564290"/>
          </a:xfrm>
        </p:spPr>
        <p:txBody>
          <a:bodyPr>
            <a:normAutofit/>
          </a:bodyPr>
          <a:lstStyle/>
          <a:p>
            <a:pPr>
              <a:buNone/>
            </a:pPr>
            <a:endParaRPr lang="en-DK" dirty="0"/>
          </a:p>
          <a:p>
            <a:pPr>
              <a:buNone/>
            </a:pPr>
            <a:r>
              <a:rPr lang="da-DK" b="1" dirty="0"/>
              <a:t>Forskellig løn er ikke i strid med ligelønsprincippet:</a:t>
            </a:r>
          </a:p>
          <a:p>
            <a:pPr marL="285750" indent="-285750">
              <a:buFont typeface="Arial" panose="020B0604020202020204" pitchFamily="34" charset="0"/>
              <a:buChar char="•"/>
            </a:pPr>
            <a:r>
              <a:rPr lang="da-DK" b="1" dirty="0"/>
              <a:t>Pro rata </a:t>
            </a:r>
            <a:r>
              <a:rPr lang="da-DK" b="1" dirty="0" err="1"/>
              <a:t>temporis</a:t>
            </a:r>
            <a:r>
              <a:rPr lang="da-DK" b="1" dirty="0"/>
              <a:t>:</a:t>
            </a:r>
          </a:p>
          <a:p>
            <a:pPr>
              <a:buNone/>
            </a:pPr>
            <a:endParaRPr lang="da-DK" b="1" dirty="0"/>
          </a:p>
          <a:p>
            <a:r>
              <a:rPr lang="en-GB" b="1" dirty="0"/>
              <a:t>C-476/12 </a:t>
            </a:r>
            <a:r>
              <a:rPr lang="en-GB" b="1" i="1" dirty="0" err="1"/>
              <a:t>Österreichischer</a:t>
            </a:r>
            <a:r>
              <a:rPr lang="en-GB" b="1" i="1" dirty="0"/>
              <a:t> </a:t>
            </a:r>
            <a:r>
              <a:rPr lang="en-GB" b="1" i="1" dirty="0" err="1"/>
              <a:t>Gewerkschaftforbund</a:t>
            </a:r>
            <a:r>
              <a:rPr lang="en-GB" b="1" dirty="0"/>
              <a:t>:</a:t>
            </a:r>
            <a:r>
              <a:rPr lang="en-DK" b="1" dirty="0"/>
              <a:t> </a:t>
            </a:r>
          </a:p>
          <a:p>
            <a:pPr lvl="1"/>
            <a:r>
              <a:rPr lang="en-DK" dirty="0"/>
              <a:t>Børnetilskud i kollektive overenskomstser – kunne beregnes pro rata temporis for deltidsansatte. </a:t>
            </a:r>
          </a:p>
          <a:p>
            <a:pPr lvl="1"/>
            <a:endParaRPr lang="en-DK" dirty="0"/>
          </a:p>
          <a:p>
            <a:r>
              <a:rPr lang="en-GB" b="1" dirty="0"/>
              <a:t>C-486/08 </a:t>
            </a:r>
            <a:r>
              <a:rPr lang="en-GB" b="1" dirty="0" err="1"/>
              <a:t>Zentralbetriebsrat</a:t>
            </a:r>
            <a:r>
              <a:rPr lang="en-GB" b="1" dirty="0"/>
              <a:t> der </a:t>
            </a:r>
            <a:r>
              <a:rPr lang="en-GB" b="1" dirty="0" err="1"/>
              <a:t>Landeskrankenhäuser</a:t>
            </a:r>
            <a:r>
              <a:rPr lang="en-GB" b="1" dirty="0"/>
              <a:t> </a:t>
            </a:r>
            <a:r>
              <a:rPr lang="en-GB" b="1" dirty="0" err="1"/>
              <a:t>Tirols</a:t>
            </a:r>
            <a:r>
              <a:rPr lang="en-GB" b="1" dirty="0"/>
              <a:t>, </a:t>
            </a:r>
            <a:r>
              <a:rPr lang="en-GB" dirty="0" err="1"/>
              <a:t>og</a:t>
            </a:r>
            <a:r>
              <a:rPr lang="en-GB" b="1" dirty="0"/>
              <a:t> C-229/11 and C-230/11 Heimann and </a:t>
            </a:r>
            <a:r>
              <a:rPr lang="en-GB" b="1" dirty="0" err="1"/>
              <a:t>Toltschin</a:t>
            </a:r>
            <a:r>
              <a:rPr lang="en-GB" b="1" dirty="0"/>
              <a:t> :</a:t>
            </a:r>
          </a:p>
          <a:p>
            <a:pPr lvl="1"/>
            <a:r>
              <a:rPr lang="en-DK" dirty="0"/>
              <a:t>Pro rata beregning af årlig betalt ferie for deltidsansatte</a:t>
            </a:r>
          </a:p>
          <a:p>
            <a:pPr lvl="1"/>
            <a:endParaRPr lang="en-DK" dirty="0"/>
          </a:p>
          <a:p>
            <a:r>
              <a:rPr lang="en-GB" b="1" dirty="0"/>
              <a:t>C-4/02 and C-5/02 </a:t>
            </a:r>
            <a:r>
              <a:rPr lang="en-GB" b="1" i="1" dirty="0" err="1"/>
              <a:t>Schönheit</a:t>
            </a:r>
            <a:r>
              <a:rPr lang="en-GB" b="1" i="1" dirty="0"/>
              <a:t> and Becker : </a:t>
            </a:r>
          </a:p>
          <a:p>
            <a:pPr lvl="1"/>
            <a:r>
              <a:rPr lang="en-GB" dirty="0" err="1"/>
              <a:t>Alderspension</a:t>
            </a:r>
            <a:r>
              <a:rPr lang="en-GB" dirty="0"/>
              <a:t> </a:t>
            </a:r>
            <a:r>
              <a:rPr lang="en-GB" dirty="0" err="1"/>
              <a:t>beregnet</a:t>
            </a:r>
            <a:r>
              <a:rPr lang="en-GB" dirty="0"/>
              <a:t> </a:t>
            </a:r>
            <a:r>
              <a:rPr lang="en-GB" dirty="0" err="1"/>
              <a:t>ud</a:t>
            </a:r>
            <a:r>
              <a:rPr lang="en-GB" dirty="0"/>
              <a:t> </a:t>
            </a:r>
            <a:r>
              <a:rPr lang="en-GB" dirty="0" err="1"/>
              <a:t>fra</a:t>
            </a:r>
            <a:r>
              <a:rPr lang="en-GB" dirty="0"/>
              <a:t> pro rata temporis </a:t>
            </a:r>
            <a:r>
              <a:rPr lang="en-GB" dirty="0" err="1"/>
              <a:t>princippet</a:t>
            </a:r>
            <a:r>
              <a:rPr lang="en-GB" dirty="0"/>
              <a:t> for </a:t>
            </a:r>
            <a:r>
              <a:rPr lang="en-GB" dirty="0" err="1"/>
              <a:t>deltidsansatte</a:t>
            </a:r>
            <a:r>
              <a:rPr lang="en-GB" dirty="0"/>
              <a:t>. </a:t>
            </a:r>
            <a:endParaRPr lang="en-DK" dirty="0"/>
          </a:p>
          <a:p>
            <a:pPr>
              <a:buNone/>
            </a:pPr>
            <a:endParaRPr lang="en-DK" dirty="0"/>
          </a:p>
          <a:p>
            <a:pPr>
              <a:buNone/>
            </a:pPr>
            <a:r>
              <a:rPr lang="da-DK" b="1" dirty="0"/>
              <a:t>Forskellig indirekte forskelsbehandling vedrørende løn ikke i strid med ligelønsprincippet_</a:t>
            </a:r>
          </a:p>
          <a:p>
            <a:pPr marL="285750" indent="-285750">
              <a:buFont typeface="Arial" panose="020B0604020202020204" pitchFamily="34" charset="0"/>
              <a:buChar char="•"/>
            </a:pPr>
            <a:r>
              <a:rPr lang="da-DK" b="1" dirty="0"/>
              <a:t>Legitimitetstesten: </a:t>
            </a:r>
            <a:r>
              <a:rPr lang="en-DK" dirty="0"/>
              <a:t>C-184/22 Kuratorium für Dialyse, C-660/20 Lufthansa C</a:t>
            </a:r>
            <a:r>
              <a:rPr lang="en-GB" dirty="0" err="1"/>
              <a:t>i</a:t>
            </a:r>
            <a:r>
              <a:rPr lang="en-DK" dirty="0"/>
              <a:t>tyline</a:t>
            </a:r>
          </a:p>
          <a:p>
            <a:pPr>
              <a:buNone/>
            </a:pPr>
            <a:endParaRPr lang="en-DK" dirty="0"/>
          </a:p>
        </p:txBody>
      </p:sp>
      <p:sp>
        <p:nvSpPr>
          <p:cNvPr id="4" name="Date Placeholder 3">
            <a:extLst>
              <a:ext uri="{FF2B5EF4-FFF2-40B4-BE49-F238E27FC236}">
                <a16:creationId xmlns:a16="http://schemas.microsoft.com/office/drawing/2014/main" id="{83A5B9B2-B485-2C1F-694C-273870CEC16C}"/>
              </a:ext>
            </a:extLst>
          </p:cNvPr>
          <p:cNvSpPr>
            <a:spLocks noGrp="1"/>
          </p:cNvSpPr>
          <p:nvPr>
            <p:ph type="dt" sz="half" idx="10"/>
          </p:nvPr>
        </p:nvSpPr>
        <p:spPr/>
        <p:txBody>
          <a:bodyPr/>
          <a:lstStyle/>
          <a:p>
            <a:fld id="{CED2A7F5-75E5-AC40-92F9-2675097F381B}" type="datetime1">
              <a:rPr lang="da-DK" smtClean="0"/>
              <a:t>11-09-2025</a:t>
            </a:fld>
            <a:r>
              <a:rPr lang="da-DK"/>
              <a:t>29-10-2024</a:t>
            </a:r>
          </a:p>
        </p:txBody>
      </p:sp>
      <p:sp>
        <p:nvSpPr>
          <p:cNvPr id="5" name="Rounded Rectangle 4">
            <a:extLst>
              <a:ext uri="{FF2B5EF4-FFF2-40B4-BE49-F238E27FC236}">
                <a16:creationId xmlns:a16="http://schemas.microsoft.com/office/drawing/2014/main" id="{9FF1C0B5-71EC-8472-A7AD-B6F7A6BBF333}"/>
              </a:ext>
            </a:extLst>
          </p:cNvPr>
          <p:cNvSpPr/>
          <p:nvPr/>
        </p:nvSpPr>
        <p:spPr>
          <a:xfrm>
            <a:off x="8442726" y="275340"/>
            <a:ext cx="3104021" cy="140692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Hvis indirekte: Er lønforskellen legitim ? Forfølger den et legitimt mål, er den hensigtsmæssig/egnet, går den ikke videre end nødvendigt</a:t>
            </a:r>
          </a:p>
        </p:txBody>
      </p:sp>
      <p:sp>
        <p:nvSpPr>
          <p:cNvPr id="6" name="Rounded Rectangle 5">
            <a:extLst>
              <a:ext uri="{FF2B5EF4-FFF2-40B4-BE49-F238E27FC236}">
                <a16:creationId xmlns:a16="http://schemas.microsoft.com/office/drawing/2014/main" id="{196D08E8-5A17-E923-F4DE-6088B9FD0218}"/>
              </a:ext>
            </a:extLst>
          </p:cNvPr>
          <p:cNvSpPr/>
          <p:nvPr/>
        </p:nvSpPr>
        <p:spPr>
          <a:xfrm>
            <a:off x="5095705" y="275340"/>
            <a:ext cx="3104021" cy="589124"/>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Hvis deltid: pro rata princippet</a:t>
            </a:r>
          </a:p>
        </p:txBody>
      </p:sp>
    </p:spTree>
    <p:extLst>
      <p:ext uri="{BB962C8B-B14F-4D97-AF65-F5344CB8AC3E}">
        <p14:creationId xmlns:p14="http://schemas.microsoft.com/office/powerpoint/2010/main" val="92708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85659-13A9-60EB-EEB6-1D25BA521244}"/>
              </a:ext>
            </a:extLst>
          </p:cNvPr>
          <p:cNvSpPr>
            <a:spLocks noGrp="1"/>
          </p:cNvSpPr>
          <p:nvPr>
            <p:ph type="title"/>
          </p:nvPr>
        </p:nvSpPr>
        <p:spPr/>
        <p:txBody>
          <a:bodyPr/>
          <a:lstStyle/>
          <a:p>
            <a:r>
              <a:rPr lang="en-DK" dirty="0"/>
              <a:t>En lille smule om bevisbyrde</a:t>
            </a:r>
          </a:p>
        </p:txBody>
      </p:sp>
      <p:sp>
        <p:nvSpPr>
          <p:cNvPr id="3" name="Content Placeholder 2">
            <a:extLst>
              <a:ext uri="{FF2B5EF4-FFF2-40B4-BE49-F238E27FC236}">
                <a16:creationId xmlns:a16="http://schemas.microsoft.com/office/drawing/2014/main" id="{E84A1572-7357-5604-7CA6-396928BAC6E9}"/>
              </a:ext>
            </a:extLst>
          </p:cNvPr>
          <p:cNvSpPr>
            <a:spLocks noGrp="1"/>
          </p:cNvSpPr>
          <p:nvPr>
            <p:ph idx="1"/>
          </p:nvPr>
        </p:nvSpPr>
        <p:spPr/>
        <p:txBody>
          <a:bodyPr/>
          <a:lstStyle/>
          <a:p>
            <a:endParaRPr lang="en-DK"/>
          </a:p>
        </p:txBody>
      </p:sp>
      <p:sp>
        <p:nvSpPr>
          <p:cNvPr id="4" name="Slide Number Placeholder 3">
            <a:extLst>
              <a:ext uri="{FF2B5EF4-FFF2-40B4-BE49-F238E27FC236}">
                <a16:creationId xmlns:a16="http://schemas.microsoft.com/office/drawing/2014/main" id="{9BC1EB23-FE2C-A14A-69F9-DCCE1544C46D}"/>
              </a:ext>
            </a:extLst>
          </p:cNvPr>
          <p:cNvSpPr>
            <a:spLocks noGrp="1"/>
          </p:cNvSpPr>
          <p:nvPr>
            <p:ph type="sldNum" sz="quarter" idx="12"/>
          </p:nvPr>
        </p:nvSpPr>
        <p:spPr/>
        <p:txBody>
          <a:bodyPr/>
          <a:lstStyle/>
          <a:p>
            <a:pPr>
              <a:defRPr/>
            </a:pPr>
            <a:fld id="{E90C1E0A-682D-40DC-B1EA-26C007FDC330}" type="slidenum">
              <a:rPr lang="da-DK" smtClean="0"/>
              <a:pPr>
                <a:defRPr/>
              </a:pPr>
              <a:t>41</a:t>
            </a:fld>
            <a:endParaRPr lang="da-DK" dirty="0"/>
          </a:p>
        </p:txBody>
      </p:sp>
      <p:sp>
        <p:nvSpPr>
          <p:cNvPr id="5" name="Date Placeholder 4">
            <a:extLst>
              <a:ext uri="{FF2B5EF4-FFF2-40B4-BE49-F238E27FC236}">
                <a16:creationId xmlns:a16="http://schemas.microsoft.com/office/drawing/2014/main" id="{A2EFDC8D-B396-B175-528E-A2FBB6A74F03}"/>
              </a:ext>
            </a:extLst>
          </p:cNvPr>
          <p:cNvSpPr>
            <a:spLocks noGrp="1"/>
          </p:cNvSpPr>
          <p:nvPr>
            <p:ph type="dt" sz="half" idx="10"/>
          </p:nvPr>
        </p:nvSpPr>
        <p:spPr/>
        <p:txBody>
          <a:bodyPr/>
          <a:lstStyle/>
          <a:p>
            <a:fld id="{F1E3E804-405A-F34F-BC73-4C60DCCEAD1B}" type="datetime1">
              <a:rPr lang="da-DK" smtClean="0"/>
              <a:t>11-09-2025</a:t>
            </a:fld>
            <a:r>
              <a:rPr lang="da-DK"/>
              <a:t>29-10-2024</a:t>
            </a:r>
          </a:p>
        </p:txBody>
      </p:sp>
      <p:sp>
        <p:nvSpPr>
          <p:cNvPr id="6" name="Footer Placeholder 5">
            <a:extLst>
              <a:ext uri="{FF2B5EF4-FFF2-40B4-BE49-F238E27FC236}">
                <a16:creationId xmlns:a16="http://schemas.microsoft.com/office/drawing/2014/main" id="{0092E715-A816-10E2-E4A0-3BC8C0FB8FC3}"/>
              </a:ext>
            </a:extLst>
          </p:cNvPr>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28273748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D06DB10-5AB4-1B78-8D90-4879B58BEAD5}"/>
              </a:ext>
            </a:extLst>
          </p:cNvPr>
          <p:cNvSpPr>
            <a:spLocks noGrp="1"/>
          </p:cNvSpPr>
          <p:nvPr>
            <p:ph type="title"/>
          </p:nvPr>
        </p:nvSpPr>
        <p:spPr/>
        <p:txBody>
          <a:bodyPr/>
          <a:lstStyle/>
          <a:p>
            <a:r>
              <a:rPr lang="en-DK" dirty="0"/>
              <a:t>Bevisbyrderegler</a:t>
            </a:r>
          </a:p>
        </p:txBody>
      </p:sp>
      <p:sp>
        <p:nvSpPr>
          <p:cNvPr id="8" name="Content Placeholder 7">
            <a:extLst>
              <a:ext uri="{FF2B5EF4-FFF2-40B4-BE49-F238E27FC236}">
                <a16:creationId xmlns:a16="http://schemas.microsoft.com/office/drawing/2014/main" id="{A5750E57-A95D-7C07-C61E-E7BBE13EED76}"/>
              </a:ext>
            </a:extLst>
          </p:cNvPr>
          <p:cNvSpPr>
            <a:spLocks noGrp="1"/>
          </p:cNvSpPr>
          <p:nvPr>
            <p:ph sz="quarter" idx="19"/>
          </p:nvPr>
        </p:nvSpPr>
        <p:spPr>
          <a:xfrm>
            <a:off x="411163" y="1989137"/>
            <a:ext cx="10961237" cy="4652295"/>
          </a:xfrm>
        </p:spPr>
        <p:txBody>
          <a:bodyPr/>
          <a:lstStyle/>
          <a:p>
            <a:pPr marL="0" indent="0">
              <a:buNone/>
            </a:pPr>
            <a:endParaRPr lang="en-DK" b="1" dirty="0"/>
          </a:p>
          <a:p>
            <a:pPr marL="0" indent="0">
              <a:lnSpc>
                <a:spcPct val="100000"/>
              </a:lnSpc>
              <a:buNone/>
            </a:pPr>
            <a:r>
              <a:rPr lang="en-GB" b="1" dirty="0"/>
              <a:t>Danfoss</a:t>
            </a:r>
            <a:r>
              <a:rPr lang="en-GB" dirty="0"/>
              <a:t>: </a:t>
            </a:r>
            <a:r>
              <a:rPr lang="en-GB" dirty="0" err="1"/>
              <a:t>Månedsløn</a:t>
            </a:r>
            <a:r>
              <a:rPr lang="en-GB" dirty="0"/>
              <a:t>:</a:t>
            </a:r>
          </a:p>
          <a:p>
            <a:pPr>
              <a:lnSpc>
                <a:spcPct val="100000"/>
              </a:lnSpc>
            </a:pPr>
            <a:r>
              <a:rPr lang="en-GB" dirty="0" err="1"/>
              <a:t>Når</a:t>
            </a:r>
            <a:r>
              <a:rPr lang="en-GB" dirty="0"/>
              <a:t> </a:t>
            </a:r>
            <a:r>
              <a:rPr lang="en-GB" dirty="0" err="1"/>
              <a:t>en</a:t>
            </a:r>
            <a:r>
              <a:rPr lang="en-GB" dirty="0"/>
              <a:t> </a:t>
            </a:r>
            <a:r>
              <a:rPr lang="en-GB" dirty="0" err="1"/>
              <a:t>virksomhed</a:t>
            </a:r>
            <a:r>
              <a:rPr lang="en-GB" dirty="0"/>
              <a:t> </a:t>
            </a:r>
            <a:r>
              <a:rPr lang="en-GB" dirty="0" err="1"/>
              <a:t>anvender</a:t>
            </a:r>
            <a:r>
              <a:rPr lang="en-GB" dirty="0"/>
              <a:t> et system, der er </a:t>
            </a:r>
            <a:r>
              <a:rPr lang="en-GB" dirty="0" err="1"/>
              <a:t>helt</a:t>
            </a:r>
            <a:r>
              <a:rPr lang="en-GB" dirty="0"/>
              <a:t> </a:t>
            </a:r>
            <a:r>
              <a:rPr lang="en-GB" dirty="0" err="1"/>
              <a:t>uigennemskueligt</a:t>
            </a:r>
            <a:r>
              <a:rPr lang="en-GB" dirty="0"/>
              <a:t> </a:t>
            </a:r>
            <a:r>
              <a:rPr lang="en-GB" dirty="0" err="1"/>
              <a:t>pga</a:t>
            </a:r>
            <a:r>
              <a:rPr lang="en-GB" dirty="0"/>
              <a:t>. de </a:t>
            </a:r>
            <a:r>
              <a:rPr lang="en-GB" dirty="0" err="1"/>
              <a:t>individuelle</a:t>
            </a:r>
            <a:r>
              <a:rPr lang="en-GB" dirty="0"/>
              <a:t> </a:t>
            </a:r>
            <a:r>
              <a:rPr lang="en-GB" dirty="0" err="1"/>
              <a:t>løntillæg</a:t>
            </a:r>
            <a:r>
              <a:rPr lang="en-GB" dirty="0"/>
              <a:t>, </a:t>
            </a:r>
            <a:r>
              <a:rPr lang="en-GB" dirty="0" err="1"/>
              <a:t>så</a:t>
            </a:r>
            <a:r>
              <a:rPr lang="en-GB" dirty="0"/>
              <a:t> </a:t>
            </a:r>
            <a:r>
              <a:rPr lang="en-GB" dirty="0" err="1"/>
              <a:t>skal</a:t>
            </a:r>
            <a:r>
              <a:rPr lang="en-GB" dirty="0"/>
              <a:t> </a:t>
            </a:r>
            <a:r>
              <a:rPr lang="en-GB" dirty="0" err="1"/>
              <a:t>arbejdsgiveren</a:t>
            </a:r>
            <a:r>
              <a:rPr lang="en-GB" dirty="0"/>
              <a:t> </a:t>
            </a:r>
            <a:r>
              <a:rPr lang="en-GB" dirty="0" err="1"/>
              <a:t>bevise</a:t>
            </a:r>
            <a:r>
              <a:rPr lang="en-GB" dirty="0"/>
              <a:t>, at </a:t>
            </a:r>
            <a:r>
              <a:rPr lang="en-GB" dirty="0" err="1"/>
              <a:t>anvendelsen</a:t>
            </a:r>
            <a:r>
              <a:rPr lang="en-GB" dirty="0"/>
              <a:t> </a:t>
            </a:r>
            <a:r>
              <a:rPr lang="en-GB" dirty="0" err="1"/>
              <a:t>af</a:t>
            </a:r>
            <a:r>
              <a:rPr lang="en-GB" dirty="0"/>
              <a:t> </a:t>
            </a:r>
            <a:r>
              <a:rPr lang="en-GB" dirty="0" err="1"/>
              <a:t>lønordningerne</a:t>
            </a:r>
            <a:r>
              <a:rPr lang="en-GB" dirty="0"/>
              <a:t> </a:t>
            </a:r>
            <a:r>
              <a:rPr lang="en-GB" dirty="0" err="1"/>
              <a:t>ikke</a:t>
            </a:r>
            <a:r>
              <a:rPr lang="en-GB" dirty="0"/>
              <a:t> er </a:t>
            </a:r>
            <a:r>
              <a:rPr lang="en-GB" dirty="0" err="1"/>
              <a:t>diskriminerende</a:t>
            </a:r>
            <a:r>
              <a:rPr lang="en-GB" dirty="0"/>
              <a:t>, </a:t>
            </a:r>
            <a:r>
              <a:rPr lang="en-GB" dirty="0" err="1"/>
              <a:t>hvis</a:t>
            </a:r>
            <a:r>
              <a:rPr lang="en-GB" dirty="0"/>
              <a:t> det </a:t>
            </a:r>
            <a:r>
              <a:rPr lang="en-GB" dirty="0" err="1"/>
              <a:t>konstateres</a:t>
            </a:r>
            <a:r>
              <a:rPr lang="en-GB" dirty="0"/>
              <a:t>, at </a:t>
            </a:r>
            <a:r>
              <a:rPr lang="en-GB" dirty="0" err="1"/>
              <a:t>indenfor</a:t>
            </a:r>
            <a:r>
              <a:rPr lang="en-GB" dirty="0"/>
              <a:t> </a:t>
            </a:r>
            <a:r>
              <a:rPr lang="en-GB" dirty="0" err="1"/>
              <a:t>en</a:t>
            </a:r>
            <a:r>
              <a:rPr lang="en-GB" dirty="0"/>
              <a:t> </a:t>
            </a:r>
            <a:r>
              <a:rPr lang="en-GB" dirty="0" err="1"/>
              <a:t>relativt</a:t>
            </a:r>
            <a:r>
              <a:rPr lang="en-GB" dirty="0"/>
              <a:t> </a:t>
            </a:r>
            <a:r>
              <a:rPr lang="en-GB" dirty="0" err="1"/>
              <a:t>stor</a:t>
            </a:r>
            <a:r>
              <a:rPr lang="en-GB" dirty="0"/>
              <a:t> </a:t>
            </a:r>
            <a:r>
              <a:rPr lang="en-GB" dirty="0" err="1"/>
              <a:t>gruppe</a:t>
            </a:r>
            <a:r>
              <a:rPr lang="en-GB" dirty="0"/>
              <a:t>, er </a:t>
            </a:r>
            <a:r>
              <a:rPr lang="en-GB" dirty="0" err="1"/>
              <a:t>gennemsnitslønnen</a:t>
            </a:r>
            <a:r>
              <a:rPr lang="en-GB" dirty="0"/>
              <a:t> </a:t>
            </a:r>
            <a:r>
              <a:rPr lang="en-GB" dirty="0" err="1"/>
              <a:t>lavere</a:t>
            </a:r>
            <a:r>
              <a:rPr lang="en-GB" dirty="0"/>
              <a:t> for </a:t>
            </a:r>
            <a:r>
              <a:rPr lang="en-GB" dirty="0" err="1"/>
              <a:t>kivnder</a:t>
            </a:r>
            <a:r>
              <a:rPr lang="en-GB" dirty="0"/>
              <a:t> end for </a:t>
            </a:r>
            <a:r>
              <a:rPr lang="en-GB" dirty="0" err="1"/>
              <a:t>mænd</a:t>
            </a:r>
            <a:r>
              <a:rPr lang="en-GB" dirty="0"/>
              <a:t> (</a:t>
            </a:r>
            <a:r>
              <a:rPr lang="en-GB" dirty="0" err="1"/>
              <a:t>præmis</a:t>
            </a:r>
            <a:r>
              <a:rPr lang="en-GB" dirty="0"/>
              <a:t> 16)</a:t>
            </a:r>
          </a:p>
          <a:p>
            <a:pPr>
              <a:lnSpc>
                <a:spcPct val="100000"/>
              </a:lnSpc>
            </a:pPr>
            <a:r>
              <a:rPr lang="en-GB" dirty="0"/>
              <a:t>Female workers can establish differences only in average pay, and would in practice be deprived of effectively examining whether the principle of equal pay was being complied with (par 10, 13 and 15).</a:t>
            </a:r>
          </a:p>
          <a:p>
            <a:pPr>
              <a:lnSpc>
                <a:spcPct val="100000"/>
              </a:lnSpc>
            </a:pPr>
            <a:endParaRPr lang="en-GB" dirty="0"/>
          </a:p>
          <a:p>
            <a:pPr marL="0" indent="0">
              <a:lnSpc>
                <a:spcPct val="100000"/>
              </a:lnSpc>
              <a:buNone/>
            </a:pPr>
            <a:r>
              <a:rPr lang="en-DK" b="1" dirty="0"/>
              <a:t>C-400/93 </a:t>
            </a:r>
            <a:r>
              <a:rPr lang="en-DK" b="1" i="1" dirty="0"/>
              <a:t>Royal Copenhagen </a:t>
            </a:r>
            <a:r>
              <a:rPr lang="en-GB" dirty="0"/>
              <a:t>: </a:t>
            </a:r>
            <a:r>
              <a:rPr lang="en-GB" dirty="0" err="1"/>
              <a:t>Akkordløn</a:t>
            </a:r>
            <a:endParaRPr lang="en-GB" dirty="0"/>
          </a:p>
          <a:p>
            <a:pPr>
              <a:lnSpc>
                <a:spcPct val="100000"/>
              </a:lnSpc>
            </a:pPr>
            <a:r>
              <a:rPr lang="en-GB" dirty="0" err="1"/>
              <a:t>Forskelle</a:t>
            </a:r>
            <a:r>
              <a:rPr lang="en-GB" dirty="0"/>
              <a:t> </a:t>
            </a:r>
            <a:r>
              <a:rPr lang="en-GB" dirty="0" err="1"/>
              <a:t>i</a:t>
            </a:r>
            <a:r>
              <a:rPr lang="en-GB" dirty="0"/>
              <a:t> </a:t>
            </a:r>
            <a:r>
              <a:rPr lang="en-GB" dirty="0" err="1"/>
              <a:t>lønnen</a:t>
            </a:r>
            <a:r>
              <a:rPr lang="en-GB" dirty="0"/>
              <a:t> </a:t>
            </a:r>
            <a:r>
              <a:rPr lang="en-GB" dirty="0" err="1"/>
              <a:t>mellem</a:t>
            </a:r>
            <a:r>
              <a:rPr lang="en-GB" dirty="0"/>
              <a:t> </a:t>
            </a:r>
            <a:r>
              <a:rPr lang="en-GB" dirty="0" err="1"/>
              <a:t>grupperne</a:t>
            </a:r>
            <a:r>
              <a:rPr lang="en-GB" dirty="0"/>
              <a:t> er </a:t>
            </a:r>
            <a:r>
              <a:rPr lang="en-GB" dirty="0" err="1"/>
              <a:t>ikke</a:t>
            </a:r>
            <a:r>
              <a:rPr lang="en-GB" dirty="0"/>
              <a:t> </a:t>
            </a:r>
            <a:r>
              <a:rPr lang="en-GB" dirty="0" err="1"/>
              <a:t>nok</a:t>
            </a:r>
            <a:r>
              <a:rPr lang="en-GB" dirty="0"/>
              <a:t> </a:t>
            </a:r>
            <a:r>
              <a:rPr lang="en-GB" dirty="0" err="1"/>
              <a:t>til</a:t>
            </a:r>
            <a:r>
              <a:rPr lang="en-GB" dirty="0"/>
              <a:t> at </a:t>
            </a:r>
            <a:r>
              <a:rPr lang="en-GB" dirty="0" err="1"/>
              <a:t>bevisbyrden</a:t>
            </a:r>
            <a:r>
              <a:rPr lang="en-GB" dirty="0"/>
              <a:t> </a:t>
            </a:r>
            <a:r>
              <a:rPr lang="en-GB" dirty="0" err="1"/>
              <a:t>skifter</a:t>
            </a:r>
            <a:r>
              <a:rPr lang="en-GB" dirty="0"/>
              <a:t>. </a:t>
            </a:r>
          </a:p>
          <a:p>
            <a:pPr>
              <a:lnSpc>
                <a:spcPct val="100000"/>
              </a:lnSpc>
            </a:pPr>
            <a:r>
              <a:rPr lang="en-GB" dirty="0" err="1"/>
              <a:t>Hvis</a:t>
            </a:r>
            <a:r>
              <a:rPr lang="en-GB" dirty="0"/>
              <a:t> </a:t>
            </a:r>
            <a:r>
              <a:rPr lang="en-GB" dirty="0" err="1"/>
              <a:t>timelønnen</a:t>
            </a:r>
            <a:r>
              <a:rPr lang="en-GB" dirty="0"/>
              <a:t> </a:t>
            </a:r>
            <a:r>
              <a:rPr lang="en-GB" dirty="0" err="1"/>
              <a:t>beregnes</a:t>
            </a:r>
            <a:r>
              <a:rPr lang="en-GB" dirty="0"/>
              <a:t> </a:t>
            </a:r>
            <a:r>
              <a:rPr lang="en-GB" dirty="0" err="1"/>
              <a:t>på</a:t>
            </a:r>
            <a:r>
              <a:rPr lang="en-GB" dirty="0"/>
              <a:t> </a:t>
            </a:r>
            <a:r>
              <a:rPr lang="en-GB" dirty="0" err="1"/>
              <a:t>baggrund</a:t>
            </a:r>
            <a:r>
              <a:rPr lang="en-GB" dirty="0"/>
              <a:t> </a:t>
            </a:r>
            <a:r>
              <a:rPr lang="en-GB" dirty="0" err="1"/>
              <a:t>af</a:t>
            </a:r>
            <a:r>
              <a:rPr lang="en-GB" dirty="0"/>
              <a:t> et fast element </a:t>
            </a:r>
            <a:r>
              <a:rPr lang="en-GB" dirty="0" err="1"/>
              <a:t>og</a:t>
            </a:r>
            <a:r>
              <a:rPr lang="en-GB" dirty="0"/>
              <a:t> et element </a:t>
            </a:r>
            <a:r>
              <a:rPr lang="en-GB" dirty="0" err="1"/>
              <a:t>afhængigt</a:t>
            </a:r>
            <a:r>
              <a:rPr lang="en-GB" dirty="0"/>
              <a:t> </a:t>
            </a:r>
            <a:r>
              <a:rPr lang="en-GB" dirty="0" err="1"/>
              <a:t>af</a:t>
            </a:r>
            <a:r>
              <a:rPr lang="en-GB" dirty="0"/>
              <a:t> </a:t>
            </a:r>
            <a:r>
              <a:rPr lang="en-GB" dirty="0" err="1"/>
              <a:t>individuelt</a:t>
            </a:r>
            <a:r>
              <a:rPr lang="en-GB" dirty="0"/>
              <a:t> </a:t>
            </a:r>
            <a:r>
              <a:rPr lang="en-GB" dirty="0" err="1"/>
              <a:t>indsats</a:t>
            </a:r>
            <a:r>
              <a:rPr lang="en-GB" dirty="0"/>
              <a:t> (output), er det </a:t>
            </a:r>
            <a:r>
              <a:rPr lang="en-GB" dirty="0" err="1"/>
              <a:t>ikke</a:t>
            </a:r>
            <a:r>
              <a:rPr lang="en-GB" dirty="0"/>
              <a:t> </a:t>
            </a:r>
            <a:r>
              <a:rPr lang="en-GB" dirty="0" err="1"/>
              <a:t>muligt</a:t>
            </a:r>
            <a:r>
              <a:rPr lang="en-GB" dirty="0"/>
              <a:t> at </a:t>
            </a:r>
            <a:r>
              <a:rPr lang="en-GB" dirty="0" err="1"/>
              <a:t>identificere</a:t>
            </a:r>
            <a:r>
              <a:rPr lang="en-GB" dirty="0"/>
              <a:t> de  </a:t>
            </a:r>
            <a:r>
              <a:rPr lang="en-GB" dirty="0" err="1"/>
              <a:t>faktorer</a:t>
            </a:r>
            <a:r>
              <a:rPr lang="en-GB" dirty="0"/>
              <a:t>, der </a:t>
            </a:r>
            <a:r>
              <a:rPr lang="en-GB" dirty="0" err="1"/>
              <a:t>bestemmer</a:t>
            </a:r>
            <a:r>
              <a:rPr lang="en-GB" dirty="0"/>
              <a:t> </a:t>
            </a:r>
            <a:r>
              <a:rPr lang="en-GB" dirty="0" err="1"/>
              <a:t>lønbetalingen</a:t>
            </a:r>
            <a:r>
              <a:rPr lang="en-GB" dirty="0"/>
              <a:t>. </a:t>
            </a:r>
          </a:p>
          <a:p>
            <a:pPr>
              <a:lnSpc>
                <a:spcPct val="100000"/>
              </a:lnSpc>
            </a:pPr>
            <a:r>
              <a:rPr lang="en-GB" dirty="0"/>
              <a:t>Dette er </a:t>
            </a:r>
            <a:r>
              <a:rPr lang="en-GB" dirty="0" err="1"/>
              <a:t>nok</a:t>
            </a:r>
            <a:r>
              <a:rPr lang="en-GB" dirty="0"/>
              <a:t> </a:t>
            </a:r>
            <a:r>
              <a:rPr lang="en-GB" dirty="0" err="1"/>
              <a:t>til</a:t>
            </a:r>
            <a:r>
              <a:rPr lang="en-GB" dirty="0"/>
              <a:t> at </a:t>
            </a:r>
            <a:r>
              <a:rPr lang="en-GB" dirty="0" err="1"/>
              <a:t>vælte</a:t>
            </a:r>
            <a:r>
              <a:rPr lang="en-GB" dirty="0"/>
              <a:t> </a:t>
            </a:r>
            <a:r>
              <a:rPr lang="en-GB" dirty="0" err="1"/>
              <a:t>bevisbyrden</a:t>
            </a:r>
            <a:r>
              <a:rPr lang="en-GB" dirty="0"/>
              <a:t> over </a:t>
            </a:r>
            <a:r>
              <a:rPr lang="en-GB" dirty="0" err="1"/>
              <a:t>på</a:t>
            </a:r>
            <a:r>
              <a:rPr lang="en-GB" dirty="0"/>
              <a:t> </a:t>
            </a:r>
            <a:r>
              <a:rPr lang="en-GB" dirty="0" err="1"/>
              <a:t>arbejdsgiveren</a:t>
            </a:r>
            <a:r>
              <a:rPr lang="en-GB" dirty="0"/>
              <a:t>. </a:t>
            </a:r>
            <a:endParaRPr lang="en-DK" dirty="0"/>
          </a:p>
        </p:txBody>
      </p:sp>
      <p:sp>
        <p:nvSpPr>
          <p:cNvPr id="5" name="Date Placeholder 4">
            <a:extLst>
              <a:ext uri="{FF2B5EF4-FFF2-40B4-BE49-F238E27FC236}">
                <a16:creationId xmlns:a16="http://schemas.microsoft.com/office/drawing/2014/main" id="{B2E6EA13-8DC3-BED6-D037-DB4529B77B7F}"/>
              </a:ext>
            </a:extLst>
          </p:cNvPr>
          <p:cNvSpPr>
            <a:spLocks noGrp="1"/>
          </p:cNvSpPr>
          <p:nvPr>
            <p:ph type="dt" sz="half" idx="20"/>
          </p:nvPr>
        </p:nvSpPr>
        <p:spPr/>
        <p:txBody>
          <a:bodyPr/>
          <a:lstStyle/>
          <a:p>
            <a:fld id="{4CBCEC84-E25F-F340-AE02-0C358F3C6AFC}" type="datetime1">
              <a:rPr lang="da-DK" smtClean="0"/>
              <a:t>11-09-2025</a:t>
            </a:fld>
            <a:r>
              <a:rPr lang="da-DK"/>
              <a:t>29-10-2024</a:t>
            </a:r>
          </a:p>
        </p:txBody>
      </p:sp>
      <p:sp>
        <p:nvSpPr>
          <p:cNvPr id="4" name="Slide Number Placeholder 3">
            <a:extLst>
              <a:ext uri="{FF2B5EF4-FFF2-40B4-BE49-F238E27FC236}">
                <a16:creationId xmlns:a16="http://schemas.microsoft.com/office/drawing/2014/main" id="{7477B40B-0F9B-C5A1-D0BE-129D8B85CAF2}"/>
              </a:ext>
            </a:extLst>
          </p:cNvPr>
          <p:cNvSpPr>
            <a:spLocks noGrp="1"/>
          </p:cNvSpPr>
          <p:nvPr>
            <p:ph type="sldNum" sz="quarter" idx="22"/>
          </p:nvPr>
        </p:nvSpPr>
        <p:spPr/>
        <p:txBody>
          <a:bodyPr/>
          <a:lstStyle/>
          <a:p>
            <a:pPr>
              <a:defRPr/>
            </a:pPr>
            <a:fld id="{E90C1E0A-682D-40DC-B1EA-26C007FDC330}" type="slidenum">
              <a:rPr lang="da-DK" smtClean="0"/>
              <a:pPr>
                <a:defRPr/>
              </a:pPr>
              <a:t>42</a:t>
            </a:fld>
            <a:endParaRPr lang="da-DK" dirty="0"/>
          </a:p>
        </p:txBody>
      </p:sp>
    </p:spTree>
    <p:extLst>
      <p:ext uri="{BB962C8B-B14F-4D97-AF65-F5344CB8AC3E}">
        <p14:creationId xmlns:p14="http://schemas.microsoft.com/office/powerpoint/2010/main" val="1781421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D4975-BCBE-8383-170A-0C2924132078}"/>
              </a:ext>
            </a:extLst>
          </p:cNvPr>
          <p:cNvSpPr>
            <a:spLocks noGrp="1"/>
          </p:cNvSpPr>
          <p:nvPr>
            <p:ph type="title"/>
          </p:nvPr>
        </p:nvSpPr>
        <p:spPr/>
        <p:txBody>
          <a:bodyPr/>
          <a:lstStyle/>
          <a:p>
            <a:r>
              <a:rPr lang="en-DK" dirty="0"/>
              <a:t>Slut på eksisterende principper om ligeløn og vurderingsmetoderne udviklet i praksis i EU-retten og i dansk ret. </a:t>
            </a:r>
            <a:br>
              <a:rPr lang="en-DK" dirty="0"/>
            </a:br>
            <a:br>
              <a:rPr lang="en-DK" dirty="0"/>
            </a:br>
            <a:r>
              <a:rPr lang="en-DK" dirty="0"/>
              <a:t>Pause </a:t>
            </a:r>
            <a:br>
              <a:rPr lang="en-DK" dirty="0"/>
            </a:br>
            <a:br>
              <a:rPr lang="en-DK" dirty="0"/>
            </a:br>
            <a:r>
              <a:rPr lang="en-DK" dirty="0"/>
              <a:t>Efter pausen: Hvad kan vi bruge løngennemsigtighedsdirektivet til – og hvordan kan man arbejde med ligeløn i praksis. </a:t>
            </a:r>
          </a:p>
        </p:txBody>
      </p:sp>
      <p:sp>
        <p:nvSpPr>
          <p:cNvPr id="4" name="Slide Number Placeholder 3">
            <a:extLst>
              <a:ext uri="{FF2B5EF4-FFF2-40B4-BE49-F238E27FC236}">
                <a16:creationId xmlns:a16="http://schemas.microsoft.com/office/drawing/2014/main" id="{E9543147-F4B8-1286-9A6C-DAB65038BAF6}"/>
              </a:ext>
            </a:extLst>
          </p:cNvPr>
          <p:cNvSpPr>
            <a:spLocks noGrp="1"/>
          </p:cNvSpPr>
          <p:nvPr>
            <p:ph type="sldNum" sz="quarter" idx="12"/>
          </p:nvPr>
        </p:nvSpPr>
        <p:spPr/>
        <p:txBody>
          <a:bodyPr/>
          <a:lstStyle/>
          <a:p>
            <a:pPr>
              <a:defRPr/>
            </a:pPr>
            <a:fld id="{E90C1E0A-682D-40DC-B1EA-26C007FDC330}" type="slidenum">
              <a:rPr lang="da-DK" smtClean="0"/>
              <a:pPr>
                <a:defRPr/>
              </a:pPr>
              <a:t>43</a:t>
            </a:fld>
            <a:endParaRPr lang="da-DK" dirty="0"/>
          </a:p>
        </p:txBody>
      </p:sp>
      <p:sp>
        <p:nvSpPr>
          <p:cNvPr id="5" name="Date Placeholder 4">
            <a:extLst>
              <a:ext uri="{FF2B5EF4-FFF2-40B4-BE49-F238E27FC236}">
                <a16:creationId xmlns:a16="http://schemas.microsoft.com/office/drawing/2014/main" id="{BFD6FC67-14B6-15CF-6BB9-473E3E76AF72}"/>
              </a:ext>
            </a:extLst>
          </p:cNvPr>
          <p:cNvSpPr>
            <a:spLocks noGrp="1"/>
          </p:cNvSpPr>
          <p:nvPr>
            <p:ph type="dt" sz="half" idx="10"/>
          </p:nvPr>
        </p:nvSpPr>
        <p:spPr/>
        <p:txBody>
          <a:bodyPr/>
          <a:lstStyle/>
          <a:p>
            <a:fld id="{EB6AFFF7-61D4-ED4B-A1A8-0B055C95CB7D}" type="datetime1">
              <a:rPr lang="da-DK" smtClean="0"/>
              <a:t>11-09-2025</a:t>
            </a:fld>
            <a:r>
              <a:rPr lang="da-DK"/>
              <a:t>29-10-2024</a:t>
            </a:r>
          </a:p>
        </p:txBody>
      </p:sp>
      <p:sp>
        <p:nvSpPr>
          <p:cNvPr id="6" name="Footer Placeholder 5">
            <a:extLst>
              <a:ext uri="{FF2B5EF4-FFF2-40B4-BE49-F238E27FC236}">
                <a16:creationId xmlns:a16="http://schemas.microsoft.com/office/drawing/2014/main" id="{A963EEBF-300A-7DD9-0FEE-1BC225D2E7AF}"/>
              </a:ext>
            </a:extLst>
          </p:cNvPr>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207566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7E113-A0EF-C5D1-BE7D-259BC99E6E8B}"/>
              </a:ext>
            </a:extLst>
          </p:cNvPr>
          <p:cNvSpPr>
            <a:spLocks noGrp="1"/>
          </p:cNvSpPr>
          <p:nvPr>
            <p:ph type="title"/>
          </p:nvPr>
        </p:nvSpPr>
        <p:spPr>
          <a:xfrm>
            <a:off x="410400" y="1028247"/>
            <a:ext cx="11379347" cy="726412"/>
          </a:xfrm>
        </p:spPr>
        <p:txBody>
          <a:bodyPr/>
          <a:lstStyle/>
          <a:p>
            <a:r>
              <a:rPr lang="en-DK" dirty="0"/>
              <a:t>Princippet om lige løn</a:t>
            </a:r>
          </a:p>
        </p:txBody>
      </p:sp>
      <p:sp>
        <p:nvSpPr>
          <p:cNvPr id="3" name="Content Placeholder 2">
            <a:extLst>
              <a:ext uri="{FF2B5EF4-FFF2-40B4-BE49-F238E27FC236}">
                <a16:creationId xmlns:a16="http://schemas.microsoft.com/office/drawing/2014/main" id="{585F486A-0115-E4CC-0706-9F004B1FBFB1}"/>
              </a:ext>
            </a:extLst>
          </p:cNvPr>
          <p:cNvSpPr>
            <a:spLocks noGrp="1"/>
          </p:cNvSpPr>
          <p:nvPr>
            <p:ph idx="1"/>
          </p:nvPr>
        </p:nvSpPr>
        <p:spPr>
          <a:xfrm>
            <a:off x="410400" y="1577019"/>
            <a:ext cx="10222987" cy="4675499"/>
          </a:xfrm>
        </p:spPr>
        <p:txBody>
          <a:bodyPr>
            <a:normAutofit lnSpcReduction="10000"/>
          </a:bodyPr>
          <a:lstStyle/>
          <a:p>
            <a:pPr>
              <a:buNone/>
            </a:pPr>
            <a:endParaRPr lang="en-DK" b="1" dirty="0"/>
          </a:p>
          <a:p>
            <a:pPr>
              <a:buNone/>
            </a:pPr>
            <a:r>
              <a:rPr lang="en-DK" b="1" dirty="0"/>
              <a:t>Lige løn mellem mænd og kvinder: </a:t>
            </a:r>
          </a:p>
          <a:p>
            <a:pPr>
              <a:buNone/>
            </a:pPr>
            <a:r>
              <a:rPr lang="en-DK" dirty="0"/>
              <a:t>Det EU-retlige ligebehandlingsprincip: Lige skal behandles lige, ulige skal behandles ulige. </a:t>
            </a:r>
          </a:p>
          <a:p>
            <a:pPr marL="285750" indent="-285750">
              <a:buFont typeface="Arial" panose="020B0604020202020204" pitchFamily="34" charset="0"/>
              <a:buChar char="•"/>
            </a:pPr>
            <a:r>
              <a:rPr lang="en-DK" dirty="0"/>
              <a:t>Ulige behandling af lige situationer er i strid med ligebehandlingsprincippet. </a:t>
            </a:r>
          </a:p>
          <a:p>
            <a:pPr marL="285750" indent="-285750">
              <a:buFont typeface="Arial" panose="020B0604020202020204" pitchFamily="34" charset="0"/>
              <a:buChar char="•"/>
            </a:pPr>
            <a:r>
              <a:rPr lang="en-DK" dirty="0"/>
              <a:t>Lige behandling af ulige situationer er i strid med ligebehandlingsprincippet.</a:t>
            </a:r>
          </a:p>
          <a:p>
            <a:pPr>
              <a:buNone/>
            </a:pPr>
            <a:endParaRPr lang="en-DK" b="1" dirty="0"/>
          </a:p>
          <a:p>
            <a:pPr>
              <a:buNone/>
            </a:pPr>
            <a:r>
              <a:rPr lang="en-DK" b="1" dirty="0"/>
              <a:t>Så – hvad er lige og hvad er ulige ? </a:t>
            </a:r>
          </a:p>
          <a:p>
            <a:pPr marL="285750" indent="-285750">
              <a:buFont typeface="Arial" panose="020B0604020202020204" pitchFamily="34" charset="0"/>
              <a:buChar char="•"/>
            </a:pPr>
            <a:r>
              <a:rPr lang="en-DK" b="1" dirty="0"/>
              <a:t>Lige</a:t>
            </a:r>
            <a:r>
              <a:rPr lang="en-DK" dirty="0"/>
              <a:t>, f.eks. det arbejde, der udføres, eller situationen som forældre, eller fratrædelsestidspunktet</a:t>
            </a:r>
          </a:p>
          <a:p>
            <a:pPr marL="285750" indent="-285750">
              <a:buFont typeface="Arial" panose="020B0604020202020204" pitchFamily="34" charset="0"/>
              <a:buChar char="•"/>
            </a:pPr>
            <a:r>
              <a:rPr lang="en-DK" b="1" dirty="0"/>
              <a:t>Ulige</a:t>
            </a:r>
            <a:r>
              <a:rPr lang="en-DK" dirty="0"/>
              <a:t>, f.eks. fysiologiske forhold under graviditet/lige efter fødsel, handicap</a:t>
            </a:r>
          </a:p>
          <a:p>
            <a:pPr marL="285750" indent="-285750">
              <a:buFont typeface="Arial" panose="020B0604020202020204" pitchFamily="34" charset="0"/>
              <a:buChar char="•"/>
            </a:pPr>
            <a:endParaRPr lang="en-GB" b="1" dirty="0">
              <a:solidFill>
                <a:srgbClr val="252525"/>
              </a:solidFill>
            </a:endParaRPr>
          </a:p>
          <a:p>
            <a:r>
              <a:rPr lang="en-GB" b="1" dirty="0">
                <a:solidFill>
                  <a:srgbClr val="252525"/>
                </a:solidFill>
              </a:rPr>
              <a:t>EU </a:t>
            </a:r>
            <a:r>
              <a:rPr lang="en-GB" b="1" dirty="0" err="1">
                <a:solidFill>
                  <a:srgbClr val="252525"/>
                </a:solidFill>
              </a:rPr>
              <a:t>Domstolens</a:t>
            </a:r>
            <a:r>
              <a:rPr lang="en-GB" b="1" dirty="0">
                <a:solidFill>
                  <a:srgbClr val="252525"/>
                </a:solidFill>
              </a:rPr>
              <a:t> </a:t>
            </a:r>
            <a:r>
              <a:rPr lang="en-GB" b="1" dirty="0" err="1">
                <a:solidFill>
                  <a:srgbClr val="252525"/>
                </a:solidFill>
              </a:rPr>
              <a:t>retspraksis</a:t>
            </a:r>
            <a:r>
              <a:rPr lang="en-GB" b="1" dirty="0">
                <a:solidFill>
                  <a:srgbClr val="252525"/>
                </a:solidFill>
              </a:rPr>
              <a:t>:</a:t>
            </a:r>
          </a:p>
          <a:p>
            <a:pPr marL="285750" indent="-285750">
              <a:buFont typeface="Arial" panose="020B0604020202020204" pitchFamily="34" charset="0"/>
              <a:buChar char="•"/>
            </a:pPr>
            <a:r>
              <a:rPr lang="en-GB" dirty="0">
                <a:solidFill>
                  <a:srgbClr val="252525"/>
                </a:solidFill>
              </a:rPr>
              <a:t>Masser </a:t>
            </a:r>
            <a:r>
              <a:rPr lang="en-GB" dirty="0" err="1">
                <a:solidFill>
                  <a:srgbClr val="252525"/>
                </a:solidFill>
              </a:rPr>
              <a:t>af</a:t>
            </a:r>
            <a:r>
              <a:rPr lang="en-GB" dirty="0">
                <a:solidFill>
                  <a:srgbClr val="252525"/>
                </a:solidFill>
              </a:rPr>
              <a:t> </a:t>
            </a:r>
            <a:r>
              <a:rPr lang="en-GB" dirty="0" err="1">
                <a:solidFill>
                  <a:srgbClr val="252525"/>
                </a:solidFill>
              </a:rPr>
              <a:t>retspraksis</a:t>
            </a:r>
            <a:r>
              <a:rPr lang="en-GB" dirty="0">
                <a:solidFill>
                  <a:srgbClr val="252525"/>
                </a:solidFill>
              </a:rPr>
              <a:t> </a:t>
            </a:r>
          </a:p>
          <a:p>
            <a:pPr marL="285750" indent="-285750">
              <a:buFont typeface="Arial" panose="020B0604020202020204" pitchFamily="34" charset="0"/>
              <a:buChar char="•"/>
            </a:pPr>
            <a:r>
              <a:rPr lang="en-GB" dirty="0">
                <a:solidFill>
                  <a:srgbClr val="252525"/>
                </a:solidFill>
              </a:rPr>
              <a:t>Mange </a:t>
            </a:r>
            <a:r>
              <a:rPr lang="en-GB" dirty="0" err="1">
                <a:solidFill>
                  <a:srgbClr val="252525"/>
                </a:solidFill>
              </a:rPr>
              <a:t>forskellige</a:t>
            </a:r>
            <a:r>
              <a:rPr lang="en-GB" dirty="0">
                <a:solidFill>
                  <a:srgbClr val="252525"/>
                </a:solidFill>
              </a:rPr>
              <a:t> </a:t>
            </a:r>
            <a:r>
              <a:rPr lang="en-GB" dirty="0" err="1">
                <a:solidFill>
                  <a:srgbClr val="252525"/>
                </a:solidFill>
              </a:rPr>
              <a:t>konkrete</a:t>
            </a:r>
            <a:r>
              <a:rPr lang="en-GB" dirty="0">
                <a:solidFill>
                  <a:srgbClr val="252525"/>
                </a:solidFill>
              </a:rPr>
              <a:t> </a:t>
            </a:r>
            <a:r>
              <a:rPr lang="en-GB" dirty="0" err="1">
                <a:solidFill>
                  <a:srgbClr val="252525"/>
                </a:solidFill>
              </a:rPr>
              <a:t>fakta</a:t>
            </a:r>
            <a:r>
              <a:rPr lang="en-GB" dirty="0">
                <a:solidFill>
                  <a:srgbClr val="252525"/>
                </a:solidFill>
              </a:rPr>
              <a:t> – </a:t>
            </a:r>
            <a:r>
              <a:rPr lang="en-GB" dirty="0" err="1">
                <a:solidFill>
                  <a:srgbClr val="252525"/>
                </a:solidFill>
              </a:rPr>
              <a:t>forsøges</a:t>
            </a:r>
            <a:r>
              <a:rPr lang="en-GB" dirty="0">
                <a:solidFill>
                  <a:srgbClr val="252525"/>
                </a:solidFill>
              </a:rPr>
              <a:t> </a:t>
            </a:r>
            <a:r>
              <a:rPr lang="en-GB" dirty="0" err="1">
                <a:solidFill>
                  <a:srgbClr val="252525"/>
                </a:solidFill>
              </a:rPr>
              <a:t>indpasset</a:t>
            </a:r>
            <a:r>
              <a:rPr lang="en-GB" dirty="0">
                <a:solidFill>
                  <a:srgbClr val="252525"/>
                </a:solidFill>
              </a:rPr>
              <a:t> </a:t>
            </a:r>
            <a:r>
              <a:rPr lang="en-GB" dirty="0" err="1">
                <a:solidFill>
                  <a:srgbClr val="252525"/>
                </a:solidFill>
              </a:rPr>
              <a:t>i</a:t>
            </a:r>
            <a:r>
              <a:rPr lang="en-GB" dirty="0">
                <a:solidFill>
                  <a:srgbClr val="252525"/>
                </a:solidFill>
              </a:rPr>
              <a:t> </a:t>
            </a:r>
            <a:r>
              <a:rPr lang="en-GB" dirty="0" err="1">
                <a:solidFill>
                  <a:srgbClr val="252525"/>
                </a:solidFill>
              </a:rPr>
              <a:t>ligelønsprincippet</a:t>
            </a:r>
            <a:endParaRPr lang="en-GB" dirty="0">
              <a:solidFill>
                <a:srgbClr val="252525"/>
              </a:solidFill>
            </a:endParaRPr>
          </a:p>
          <a:p>
            <a:pPr marL="285750" indent="-285750">
              <a:buFont typeface="Arial" panose="020B0604020202020204" pitchFamily="34" charset="0"/>
              <a:buChar char="•"/>
            </a:pPr>
            <a:r>
              <a:rPr lang="en-GB" dirty="0">
                <a:solidFill>
                  <a:srgbClr val="252525"/>
                </a:solidFill>
              </a:rPr>
              <a:t>EU Acquis </a:t>
            </a:r>
            <a:r>
              <a:rPr lang="en-GB" dirty="0" err="1">
                <a:solidFill>
                  <a:srgbClr val="252525"/>
                </a:solidFill>
              </a:rPr>
              <a:t>har</a:t>
            </a:r>
            <a:r>
              <a:rPr lang="en-GB" dirty="0">
                <a:solidFill>
                  <a:srgbClr val="252525"/>
                </a:solidFill>
              </a:rPr>
              <a:t> </a:t>
            </a:r>
            <a:r>
              <a:rPr lang="en-GB" dirty="0" err="1">
                <a:solidFill>
                  <a:srgbClr val="252525"/>
                </a:solidFill>
              </a:rPr>
              <a:t>udviklet</a:t>
            </a:r>
            <a:r>
              <a:rPr lang="en-GB" dirty="0">
                <a:solidFill>
                  <a:srgbClr val="252525"/>
                </a:solidFill>
              </a:rPr>
              <a:t> sig over </a:t>
            </a:r>
            <a:r>
              <a:rPr lang="en-GB" dirty="0" err="1">
                <a:solidFill>
                  <a:srgbClr val="252525"/>
                </a:solidFill>
              </a:rPr>
              <a:t>tid</a:t>
            </a:r>
            <a:r>
              <a:rPr lang="en-GB" dirty="0">
                <a:solidFill>
                  <a:srgbClr val="252525"/>
                </a:solidFill>
              </a:rPr>
              <a:t>: </a:t>
            </a:r>
            <a:r>
              <a:rPr lang="en-GB" dirty="0" err="1">
                <a:solidFill>
                  <a:srgbClr val="252525"/>
                </a:solidFill>
              </a:rPr>
              <a:t>metoden</a:t>
            </a:r>
            <a:r>
              <a:rPr lang="en-GB" dirty="0">
                <a:solidFill>
                  <a:srgbClr val="252525"/>
                </a:solidFill>
              </a:rPr>
              <a:t>, </a:t>
            </a:r>
            <a:r>
              <a:rPr lang="en-GB" dirty="0" err="1">
                <a:solidFill>
                  <a:srgbClr val="252525"/>
                </a:solidFill>
              </a:rPr>
              <a:t>ligebehandlingsprincippet</a:t>
            </a:r>
            <a:r>
              <a:rPr lang="en-GB" dirty="0">
                <a:solidFill>
                  <a:srgbClr val="252525"/>
                </a:solidFill>
              </a:rPr>
              <a:t> =&gt; materiel </a:t>
            </a:r>
            <a:r>
              <a:rPr lang="en-GB" dirty="0" err="1">
                <a:solidFill>
                  <a:srgbClr val="252525"/>
                </a:solidFill>
              </a:rPr>
              <a:t>ligestilling</a:t>
            </a:r>
            <a:endParaRPr lang="en-GB" dirty="0">
              <a:solidFill>
                <a:srgbClr val="252525"/>
              </a:solidFill>
            </a:endParaRPr>
          </a:p>
          <a:p>
            <a:endParaRPr lang="en-GB" dirty="0">
              <a:solidFill>
                <a:srgbClr val="252525"/>
              </a:solidFill>
            </a:endParaRPr>
          </a:p>
          <a:p>
            <a:r>
              <a:rPr lang="en-GB" b="1" dirty="0">
                <a:solidFill>
                  <a:srgbClr val="252525"/>
                </a:solidFill>
              </a:rPr>
              <a:t>Dansk </a:t>
            </a:r>
            <a:r>
              <a:rPr lang="en-GB" b="1" dirty="0" err="1">
                <a:solidFill>
                  <a:srgbClr val="252525"/>
                </a:solidFill>
              </a:rPr>
              <a:t>retspraksis</a:t>
            </a:r>
            <a:r>
              <a:rPr lang="en-GB" b="1" dirty="0">
                <a:solidFill>
                  <a:srgbClr val="252525"/>
                </a:solidFill>
              </a:rPr>
              <a:t>:</a:t>
            </a:r>
          </a:p>
          <a:p>
            <a:pPr marL="285750" indent="-285750">
              <a:buFont typeface="Arial" panose="020B0604020202020204" pitchFamily="34" charset="0"/>
              <a:buChar char="•"/>
            </a:pPr>
            <a:r>
              <a:rPr lang="en-GB" dirty="0" err="1">
                <a:solidFill>
                  <a:srgbClr val="252525"/>
                </a:solidFill>
              </a:rPr>
              <a:t>Færre</a:t>
            </a:r>
            <a:r>
              <a:rPr lang="en-GB" dirty="0">
                <a:solidFill>
                  <a:srgbClr val="252525"/>
                </a:solidFill>
              </a:rPr>
              <a:t> sager</a:t>
            </a:r>
          </a:p>
          <a:p>
            <a:pPr marL="285750" indent="-285750">
              <a:buFont typeface="Arial" panose="020B0604020202020204" pitchFamily="34" charset="0"/>
              <a:buChar char="•"/>
            </a:pPr>
            <a:r>
              <a:rPr lang="en-GB" dirty="0" err="1">
                <a:solidFill>
                  <a:srgbClr val="252525"/>
                </a:solidFill>
              </a:rPr>
              <a:t>Konkrete</a:t>
            </a:r>
            <a:r>
              <a:rPr lang="en-GB" dirty="0">
                <a:solidFill>
                  <a:srgbClr val="252525"/>
                </a:solidFill>
              </a:rPr>
              <a:t> sager om </a:t>
            </a:r>
            <a:r>
              <a:rPr lang="en-GB" dirty="0" err="1">
                <a:solidFill>
                  <a:srgbClr val="252525"/>
                </a:solidFill>
              </a:rPr>
              <a:t>individuel</a:t>
            </a:r>
            <a:r>
              <a:rPr lang="en-GB" dirty="0">
                <a:solidFill>
                  <a:srgbClr val="252525"/>
                </a:solidFill>
              </a:rPr>
              <a:t> </a:t>
            </a:r>
            <a:r>
              <a:rPr lang="en-GB" dirty="0" err="1">
                <a:solidFill>
                  <a:srgbClr val="252525"/>
                </a:solidFill>
              </a:rPr>
              <a:t>uligeløn</a:t>
            </a:r>
            <a:r>
              <a:rPr lang="en-GB" dirty="0">
                <a:solidFill>
                  <a:srgbClr val="252525"/>
                </a:solidFill>
              </a:rPr>
              <a:t> (</a:t>
            </a:r>
            <a:r>
              <a:rPr lang="en-GB" dirty="0" err="1">
                <a:solidFill>
                  <a:srgbClr val="252525"/>
                </a:solidFill>
              </a:rPr>
              <a:t>organisationsniveau</a:t>
            </a:r>
            <a:r>
              <a:rPr lang="en-GB" dirty="0">
                <a:solidFill>
                  <a:srgbClr val="252525"/>
                </a:solidFill>
              </a:rPr>
              <a:t>)</a:t>
            </a:r>
          </a:p>
          <a:p>
            <a:pPr marL="285750" indent="-285750">
              <a:buFont typeface="Arial" panose="020B0604020202020204" pitchFamily="34" charset="0"/>
              <a:buChar char="•"/>
            </a:pPr>
            <a:r>
              <a:rPr lang="en-GB" dirty="0" err="1">
                <a:solidFill>
                  <a:srgbClr val="252525"/>
                </a:solidFill>
              </a:rPr>
              <a:t>Konkrete</a:t>
            </a:r>
            <a:r>
              <a:rPr lang="en-GB" dirty="0">
                <a:solidFill>
                  <a:srgbClr val="252525"/>
                </a:solidFill>
              </a:rPr>
              <a:t> sager om </a:t>
            </a:r>
            <a:r>
              <a:rPr lang="en-GB" dirty="0" err="1">
                <a:solidFill>
                  <a:srgbClr val="252525"/>
                </a:solidFill>
              </a:rPr>
              <a:t>strukturel</a:t>
            </a:r>
            <a:r>
              <a:rPr lang="en-GB" dirty="0">
                <a:solidFill>
                  <a:srgbClr val="252525"/>
                </a:solidFill>
              </a:rPr>
              <a:t> </a:t>
            </a:r>
            <a:r>
              <a:rPr lang="en-GB" dirty="0" err="1">
                <a:solidFill>
                  <a:srgbClr val="252525"/>
                </a:solidFill>
              </a:rPr>
              <a:t>uligeløn</a:t>
            </a:r>
            <a:r>
              <a:rPr lang="en-GB" dirty="0">
                <a:solidFill>
                  <a:srgbClr val="252525"/>
                </a:solidFill>
              </a:rPr>
              <a:t> </a:t>
            </a:r>
            <a:r>
              <a:rPr lang="en-GB" dirty="0" err="1">
                <a:solidFill>
                  <a:srgbClr val="252525"/>
                </a:solidFill>
              </a:rPr>
              <a:t>i</a:t>
            </a:r>
            <a:r>
              <a:rPr lang="en-GB" dirty="0">
                <a:solidFill>
                  <a:srgbClr val="252525"/>
                </a:solidFill>
              </a:rPr>
              <a:t> </a:t>
            </a:r>
            <a:r>
              <a:rPr lang="en-GB" dirty="0" err="1">
                <a:solidFill>
                  <a:srgbClr val="252525"/>
                </a:solidFill>
              </a:rPr>
              <a:t>overenskomsten</a:t>
            </a:r>
            <a:r>
              <a:rPr lang="en-GB" dirty="0">
                <a:solidFill>
                  <a:srgbClr val="252525"/>
                </a:solidFill>
              </a:rPr>
              <a:t> – Novozymes </a:t>
            </a:r>
            <a:r>
              <a:rPr lang="en-GB" dirty="0" err="1">
                <a:solidFill>
                  <a:srgbClr val="252525"/>
                </a:solidFill>
              </a:rPr>
              <a:t>sagen</a:t>
            </a:r>
            <a:r>
              <a:rPr lang="en-GB" dirty="0">
                <a:solidFill>
                  <a:srgbClr val="252525"/>
                </a:solidFill>
              </a:rPr>
              <a:t>. </a:t>
            </a:r>
          </a:p>
        </p:txBody>
      </p:sp>
    </p:spTree>
    <p:extLst>
      <p:ext uri="{BB962C8B-B14F-4D97-AF65-F5344CB8AC3E}">
        <p14:creationId xmlns:p14="http://schemas.microsoft.com/office/powerpoint/2010/main" val="233819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2792E-461C-3AA2-FD50-9F29E338B5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268F2B-6B35-FF0E-52F5-F9CF0B4A2039}"/>
              </a:ext>
            </a:extLst>
          </p:cNvPr>
          <p:cNvSpPr>
            <a:spLocks noGrp="1"/>
          </p:cNvSpPr>
          <p:nvPr>
            <p:ph type="title"/>
          </p:nvPr>
        </p:nvSpPr>
        <p:spPr/>
        <p:txBody>
          <a:bodyPr/>
          <a:lstStyle/>
          <a:p>
            <a:r>
              <a:rPr lang="en-DK" dirty="0"/>
              <a:t>Emner i dag – i kontekst</a:t>
            </a:r>
          </a:p>
        </p:txBody>
      </p:sp>
      <p:sp>
        <p:nvSpPr>
          <p:cNvPr id="3" name="Content Placeholder 2">
            <a:extLst>
              <a:ext uri="{FF2B5EF4-FFF2-40B4-BE49-F238E27FC236}">
                <a16:creationId xmlns:a16="http://schemas.microsoft.com/office/drawing/2014/main" id="{F59BB3E6-D038-801C-9F80-2D6FF06ADFE6}"/>
              </a:ext>
            </a:extLst>
          </p:cNvPr>
          <p:cNvSpPr>
            <a:spLocks noGrp="1"/>
          </p:cNvSpPr>
          <p:nvPr>
            <p:ph sz="quarter" idx="19"/>
          </p:nvPr>
        </p:nvSpPr>
        <p:spPr>
          <a:xfrm>
            <a:off x="411163" y="1989138"/>
            <a:ext cx="11780837" cy="3864462"/>
          </a:xfrm>
        </p:spPr>
        <p:txBody>
          <a:bodyPr/>
          <a:lstStyle/>
          <a:p>
            <a:pPr marL="0" indent="0">
              <a:buNone/>
            </a:pPr>
            <a:r>
              <a:rPr lang="en-DK" b="1" dirty="0"/>
              <a:t>Ligelønsprincippet – lige løn mellem mænd og kvinder: </a:t>
            </a:r>
          </a:p>
          <a:p>
            <a:pPr marL="0" indent="0">
              <a:buNone/>
            </a:pPr>
            <a:endParaRPr lang="en-DK" b="1" dirty="0"/>
          </a:p>
          <a:p>
            <a:pPr marL="0" indent="0">
              <a:buNone/>
            </a:pPr>
            <a:endParaRPr lang="en-DK" b="1" dirty="0"/>
          </a:p>
          <a:p>
            <a:pPr marL="0" indent="0">
              <a:buNone/>
            </a:pPr>
            <a:r>
              <a:rPr lang="en-DK" b="1" dirty="0"/>
              <a:t>A: Er det ulige ? 					B: Hvis ulige: Næste test	        C: Hvis indirekte: Legitimt</a:t>
            </a:r>
          </a:p>
          <a:p>
            <a:pPr marL="0" indent="0">
              <a:buNone/>
            </a:pPr>
            <a:r>
              <a:rPr lang="en-DK" b="1" dirty="0"/>
              <a:t>Disse skal være opfyldt (i vilkårlig rækkefølge):</a:t>
            </a:r>
          </a:p>
        </p:txBody>
      </p:sp>
      <p:sp>
        <p:nvSpPr>
          <p:cNvPr id="4" name="Date Placeholder 3">
            <a:extLst>
              <a:ext uri="{FF2B5EF4-FFF2-40B4-BE49-F238E27FC236}">
                <a16:creationId xmlns:a16="http://schemas.microsoft.com/office/drawing/2014/main" id="{D3FC76F1-6F88-1A7A-DB88-103ECBCFA3A1}"/>
              </a:ext>
            </a:extLst>
          </p:cNvPr>
          <p:cNvSpPr>
            <a:spLocks noGrp="1"/>
          </p:cNvSpPr>
          <p:nvPr>
            <p:ph type="dt" sz="half" idx="20"/>
          </p:nvPr>
        </p:nvSpPr>
        <p:spPr/>
        <p:txBody>
          <a:bodyPr/>
          <a:lstStyle/>
          <a:p>
            <a:fld id="{3D3FE666-FE95-493C-A6F7-9DE08910AE61}" type="datetime1">
              <a:rPr lang="da-DK" smtClean="0"/>
              <a:t>11-09-2025</a:t>
            </a:fld>
            <a:endParaRPr lang="da-DK" dirty="0"/>
          </a:p>
        </p:txBody>
      </p:sp>
      <p:sp>
        <p:nvSpPr>
          <p:cNvPr id="5" name="Right Arrow 4">
            <a:extLst>
              <a:ext uri="{FF2B5EF4-FFF2-40B4-BE49-F238E27FC236}">
                <a16:creationId xmlns:a16="http://schemas.microsoft.com/office/drawing/2014/main" id="{B67BE751-86B3-33C3-33AE-8E22B23E27E3}"/>
              </a:ext>
            </a:extLst>
          </p:cNvPr>
          <p:cNvSpPr/>
          <p:nvPr/>
        </p:nvSpPr>
        <p:spPr>
          <a:xfrm>
            <a:off x="317744" y="4647849"/>
            <a:ext cx="11874256" cy="266654"/>
          </a:xfrm>
          <a:prstGeom prst="rightArrow">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en-DK" sz="1600" dirty="0" err="1"/>
          </a:p>
        </p:txBody>
      </p:sp>
      <p:sp>
        <p:nvSpPr>
          <p:cNvPr id="6" name="Rounded Rectangle 5">
            <a:extLst>
              <a:ext uri="{FF2B5EF4-FFF2-40B4-BE49-F238E27FC236}">
                <a16:creationId xmlns:a16="http://schemas.microsoft.com/office/drawing/2014/main" id="{6A25C8A5-D898-5295-FD39-EB3C0697B231}"/>
              </a:ext>
            </a:extLst>
          </p:cNvPr>
          <p:cNvSpPr/>
          <p:nvPr/>
        </p:nvSpPr>
        <p:spPr>
          <a:xfrm>
            <a:off x="695910" y="3708752"/>
            <a:ext cx="1193800" cy="9144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Er lønnen lige ?</a:t>
            </a:r>
          </a:p>
        </p:txBody>
      </p:sp>
      <p:sp>
        <p:nvSpPr>
          <p:cNvPr id="7" name="Rounded Rectangle 6">
            <a:extLst>
              <a:ext uri="{FF2B5EF4-FFF2-40B4-BE49-F238E27FC236}">
                <a16:creationId xmlns:a16="http://schemas.microsoft.com/office/drawing/2014/main" id="{5E425A74-EF61-D8E6-7DC1-55192B2422F2}"/>
              </a:ext>
            </a:extLst>
          </p:cNvPr>
          <p:cNvSpPr/>
          <p:nvPr/>
        </p:nvSpPr>
        <p:spPr>
          <a:xfrm>
            <a:off x="410400" y="4939200"/>
            <a:ext cx="1940150"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Er arbejdet lige ? (samme - eller af samme værdi) </a:t>
            </a:r>
          </a:p>
        </p:txBody>
      </p:sp>
      <p:sp>
        <p:nvSpPr>
          <p:cNvPr id="8" name="Rounded Rectangle 7">
            <a:extLst>
              <a:ext uri="{FF2B5EF4-FFF2-40B4-BE49-F238E27FC236}">
                <a16:creationId xmlns:a16="http://schemas.microsoft.com/office/drawing/2014/main" id="{0E0DEDF9-2AFB-16F9-00D7-C49E3F1CAA8E}"/>
              </a:ext>
            </a:extLst>
          </p:cNvPr>
          <p:cNvSpPr/>
          <p:nvPr/>
        </p:nvSpPr>
        <p:spPr>
          <a:xfrm>
            <a:off x="2010163" y="3644900"/>
            <a:ext cx="2535087"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Har det noget at gøre med køn ? (er der en sammenlignelig gruppe)</a:t>
            </a:r>
          </a:p>
        </p:txBody>
      </p:sp>
      <p:sp>
        <p:nvSpPr>
          <p:cNvPr id="9" name="Rounded Rectangle 8">
            <a:extLst>
              <a:ext uri="{FF2B5EF4-FFF2-40B4-BE49-F238E27FC236}">
                <a16:creationId xmlns:a16="http://schemas.microsoft.com/office/drawing/2014/main" id="{F0750890-8793-3272-2E1D-465BFD63E111}"/>
              </a:ext>
            </a:extLst>
          </p:cNvPr>
          <p:cNvSpPr/>
          <p:nvPr/>
        </p:nvSpPr>
        <p:spPr>
          <a:xfrm>
            <a:off x="2443969" y="4914503"/>
            <a:ext cx="2535087" cy="1066800"/>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Kan nogen fikse det ? (kommer lønnen fra samme kilde)</a:t>
            </a:r>
          </a:p>
        </p:txBody>
      </p:sp>
      <p:sp>
        <p:nvSpPr>
          <p:cNvPr id="10" name="Rounded Rectangle 9">
            <a:extLst>
              <a:ext uri="{FF2B5EF4-FFF2-40B4-BE49-F238E27FC236}">
                <a16:creationId xmlns:a16="http://schemas.microsoft.com/office/drawing/2014/main" id="{34C0161D-7546-B9F2-BFB4-1451A547442E}"/>
              </a:ext>
            </a:extLst>
          </p:cNvPr>
          <p:cNvSpPr/>
          <p:nvPr/>
        </p:nvSpPr>
        <p:spPr>
          <a:xfrm>
            <a:off x="5859503" y="4114449"/>
            <a:ext cx="2535087" cy="13007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Skyldes lønforskelle forhold, der slet ikke vedrører køn - objektive grunde ? </a:t>
            </a:r>
          </a:p>
        </p:txBody>
      </p:sp>
      <p:sp>
        <p:nvSpPr>
          <p:cNvPr id="11" name="Rounded Rectangle 10">
            <a:extLst>
              <a:ext uri="{FF2B5EF4-FFF2-40B4-BE49-F238E27FC236}">
                <a16:creationId xmlns:a16="http://schemas.microsoft.com/office/drawing/2014/main" id="{B53E5F88-EDEF-A022-4B84-7FA571D4ED18}"/>
              </a:ext>
            </a:extLst>
          </p:cNvPr>
          <p:cNvSpPr/>
          <p:nvPr/>
        </p:nvSpPr>
        <p:spPr>
          <a:xfrm>
            <a:off x="8875385" y="3802108"/>
            <a:ext cx="3104021" cy="140692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Hvis indirekte: Er lønforskellen legitim ? Forfølger den et legitimt mål, er den hensigtsmæssig/egnet, går den ikke videre end nødvendigt</a:t>
            </a:r>
          </a:p>
        </p:txBody>
      </p:sp>
      <p:sp>
        <p:nvSpPr>
          <p:cNvPr id="12" name="Rounded Rectangle 11">
            <a:extLst>
              <a:ext uri="{FF2B5EF4-FFF2-40B4-BE49-F238E27FC236}">
                <a16:creationId xmlns:a16="http://schemas.microsoft.com/office/drawing/2014/main" id="{F1859F6F-F6FB-D3BF-92A1-574EF9EB2FFC}"/>
              </a:ext>
            </a:extLst>
          </p:cNvPr>
          <p:cNvSpPr/>
          <p:nvPr/>
        </p:nvSpPr>
        <p:spPr>
          <a:xfrm>
            <a:off x="8875385" y="5328328"/>
            <a:ext cx="3104021" cy="589124"/>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n-DK" sz="1600" dirty="0"/>
              <a:t>Hvis deltid: pro rata princippet</a:t>
            </a:r>
          </a:p>
        </p:txBody>
      </p:sp>
    </p:spTree>
    <p:custDataLst>
      <p:custData r:id="rId1"/>
      <p:custData r:id="rId2"/>
    </p:custDataLst>
    <p:extLst>
      <p:ext uri="{BB962C8B-B14F-4D97-AF65-F5344CB8AC3E}">
        <p14:creationId xmlns:p14="http://schemas.microsoft.com/office/powerpoint/2010/main" val="4174826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3B193-BE5E-0F0E-D538-F112AEC04A1C}"/>
              </a:ext>
            </a:extLst>
          </p:cNvPr>
          <p:cNvSpPr>
            <a:spLocks noGrp="1"/>
          </p:cNvSpPr>
          <p:nvPr>
            <p:ph type="title"/>
          </p:nvPr>
        </p:nvSpPr>
        <p:spPr/>
        <p:txBody>
          <a:bodyPr/>
          <a:lstStyle/>
          <a:p>
            <a:r>
              <a:rPr lang="en-DK" dirty="0"/>
              <a:t>Kilder til ulige løn - samfundsperspektiv</a:t>
            </a:r>
          </a:p>
        </p:txBody>
      </p:sp>
      <p:sp>
        <p:nvSpPr>
          <p:cNvPr id="3" name="Content Placeholder 2">
            <a:extLst>
              <a:ext uri="{FF2B5EF4-FFF2-40B4-BE49-F238E27FC236}">
                <a16:creationId xmlns:a16="http://schemas.microsoft.com/office/drawing/2014/main" id="{2EC364B0-6C34-35D1-9D71-E36634698EE2}"/>
              </a:ext>
            </a:extLst>
          </p:cNvPr>
          <p:cNvSpPr>
            <a:spLocks noGrp="1"/>
          </p:cNvSpPr>
          <p:nvPr>
            <p:ph idx="1"/>
          </p:nvPr>
        </p:nvSpPr>
        <p:spPr>
          <a:xfrm>
            <a:off x="986095" y="1960078"/>
            <a:ext cx="10222987" cy="4395001"/>
          </a:xfrm>
        </p:spPr>
        <p:txBody>
          <a:bodyPr>
            <a:normAutofit/>
          </a:bodyPr>
          <a:lstStyle/>
          <a:p>
            <a:pPr>
              <a:buNone/>
            </a:pPr>
            <a:r>
              <a:rPr lang="en-DK" b="1" dirty="0"/>
              <a:t>EU Parlamentet (2023): Gender pay gap explained</a:t>
            </a:r>
          </a:p>
          <a:p>
            <a:pPr>
              <a:buNone/>
            </a:pPr>
            <a:endParaRPr lang="en-DK" b="1" dirty="0"/>
          </a:p>
          <a:p>
            <a:r>
              <a:rPr lang="en-DK" b="1" dirty="0"/>
              <a:t>2023: Løngab på 12,7% på EU-niveau – tal fra hele EU</a:t>
            </a:r>
          </a:p>
          <a:p>
            <a:pPr marL="342900" indent="-342900">
              <a:buFont typeface="Arial" panose="020B0604020202020204" pitchFamily="34" charset="0"/>
              <a:buChar char="•"/>
            </a:pPr>
            <a:r>
              <a:rPr lang="en-DK" u="sng" dirty="0"/>
              <a:t>Lønforskelle for samme arbejde eller arbejde af samme værdi</a:t>
            </a:r>
            <a:r>
              <a:rPr lang="en-DK" dirty="0"/>
              <a:t>. </a:t>
            </a:r>
          </a:p>
          <a:p>
            <a:pPr marL="342900" indent="-342900">
              <a:buFont typeface="Arial" panose="020B0604020202020204" pitchFamily="34" charset="0"/>
              <a:buChar char="•"/>
            </a:pPr>
            <a:r>
              <a:rPr lang="en-DK" u="sng" dirty="0"/>
              <a:t>Det kønsopdelte arbejdsmarked</a:t>
            </a:r>
            <a:r>
              <a:rPr lang="en-DK" dirty="0"/>
              <a:t>: 24% af lønforskellen kan tilskrives dette. </a:t>
            </a:r>
          </a:p>
          <a:p>
            <a:pPr marL="342900" indent="-342900">
              <a:buFont typeface="Arial" panose="020B0604020202020204" pitchFamily="34" charset="0"/>
              <a:buChar char="•"/>
            </a:pPr>
            <a:r>
              <a:rPr lang="en-DK" u="sng" dirty="0"/>
              <a:t>Fordelingen af betalte og ubetalte arbejdstimer</a:t>
            </a:r>
            <a:r>
              <a:rPr lang="en-DK" dirty="0"/>
              <a:t>: 28% af kvinder arbejder på deltid. 33% af kvinder og1,3% af mænd havde orlovsperioder pga. børn. Kvinder og mænd arbejder lige mange timer per uge, mænd har flere betalte arbejdstimer. </a:t>
            </a:r>
          </a:p>
          <a:p>
            <a:pPr marL="342900" indent="-342900">
              <a:buFont typeface="Arial" panose="020B0604020202020204" pitchFamily="34" charset="0"/>
              <a:buChar char="•"/>
            </a:pPr>
            <a:r>
              <a:rPr lang="en-DK" u="sng" dirty="0"/>
              <a:t>Færre kvinder i ledelse</a:t>
            </a:r>
            <a:r>
              <a:rPr lang="en-DK" dirty="0"/>
              <a:t>: 2020-tal: 10% af topledere og 34% af alle ledere var kvinder (mens kvinder udgør 50% af alle ansatte). Kvinder i ledende stillinger tjener 23% mindre end mænd i samme stillinger</a:t>
            </a:r>
          </a:p>
          <a:p>
            <a:pPr marL="285750" indent="-285750">
              <a:buFont typeface="Symbol" pitchFamily="2" charset="2"/>
              <a:buChar char="Þ"/>
            </a:pPr>
            <a:r>
              <a:rPr lang="en-DK" b="1" dirty="0"/>
              <a:t>Langt den største del af løngabet er uforklaret. Løngennemsigtighed kan hjælpe. </a:t>
            </a:r>
          </a:p>
          <a:p>
            <a:pPr marL="285750" indent="-285750">
              <a:buFont typeface="Symbol" pitchFamily="2" charset="2"/>
              <a:buChar char="Þ"/>
            </a:pPr>
            <a:endParaRPr lang="en-DK" b="1" dirty="0"/>
          </a:p>
          <a:p>
            <a:pPr>
              <a:buNone/>
            </a:pPr>
            <a:r>
              <a:rPr lang="en-DK" b="1" dirty="0"/>
              <a:t>Vive (2020): i Danmark:  15% af løngabet </a:t>
            </a:r>
            <a:r>
              <a:rPr lang="en-DK" dirty="0"/>
              <a:t>(22% i den private sektor) er ‘uforklaret’ </a:t>
            </a:r>
          </a:p>
          <a:p>
            <a:pPr>
              <a:buNone/>
            </a:pPr>
            <a:r>
              <a:rPr lang="en-DK" b="1" dirty="0"/>
              <a:t>CBS m.fl. (2023): i 15 vestlige lande: 40% af lønforskellen </a:t>
            </a:r>
            <a:r>
              <a:rPr lang="en-DK" dirty="0"/>
              <a:t>udgøres af forskellig løn for samme job hos samme arbejdsgiver</a:t>
            </a:r>
          </a:p>
        </p:txBody>
      </p:sp>
      <p:sp>
        <p:nvSpPr>
          <p:cNvPr id="4" name="Date Placeholder 3">
            <a:extLst>
              <a:ext uri="{FF2B5EF4-FFF2-40B4-BE49-F238E27FC236}">
                <a16:creationId xmlns:a16="http://schemas.microsoft.com/office/drawing/2014/main" id="{FF191F1B-FB17-48B1-F243-B9E9215A06B7}"/>
              </a:ext>
            </a:extLst>
          </p:cNvPr>
          <p:cNvSpPr>
            <a:spLocks noGrp="1"/>
          </p:cNvSpPr>
          <p:nvPr>
            <p:ph type="dt" sz="half" idx="10"/>
          </p:nvPr>
        </p:nvSpPr>
        <p:spPr/>
        <p:txBody>
          <a:bodyPr/>
          <a:lstStyle/>
          <a:p>
            <a:fld id="{5628C6C7-C361-894A-93CC-418A62D891F4}" type="datetime1">
              <a:rPr lang="da-DK" smtClean="0"/>
              <a:t>11-09-2025</a:t>
            </a:fld>
            <a:r>
              <a:rPr lang="da-DK"/>
              <a:t>29-10-2024</a:t>
            </a:r>
          </a:p>
        </p:txBody>
      </p:sp>
      <p:sp>
        <p:nvSpPr>
          <p:cNvPr id="5" name="Left Arrow 4">
            <a:extLst>
              <a:ext uri="{FF2B5EF4-FFF2-40B4-BE49-F238E27FC236}">
                <a16:creationId xmlns:a16="http://schemas.microsoft.com/office/drawing/2014/main" id="{BF1D81A6-A997-E013-37F9-162B837E0B03}"/>
              </a:ext>
            </a:extLst>
          </p:cNvPr>
          <p:cNvSpPr/>
          <p:nvPr/>
        </p:nvSpPr>
        <p:spPr bwMode="auto">
          <a:xfrm rot="19958531">
            <a:off x="7011894" y="1914460"/>
            <a:ext cx="2880320" cy="576064"/>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Det er emnet i dag</a:t>
            </a:r>
          </a:p>
        </p:txBody>
      </p:sp>
      <p:sp>
        <p:nvSpPr>
          <p:cNvPr id="7" name="Left Arrow 6">
            <a:extLst>
              <a:ext uri="{FF2B5EF4-FFF2-40B4-BE49-F238E27FC236}">
                <a16:creationId xmlns:a16="http://schemas.microsoft.com/office/drawing/2014/main" id="{2C3C7F7C-4F7D-698C-FF94-EDEF8B1BBC26}"/>
              </a:ext>
            </a:extLst>
          </p:cNvPr>
          <p:cNvSpPr/>
          <p:nvPr/>
        </p:nvSpPr>
        <p:spPr bwMode="auto">
          <a:xfrm rot="19958531">
            <a:off x="8295604" y="3120215"/>
            <a:ext cx="2880320" cy="576064"/>
          </a:xfrm>
          <a:prstGeom prst="leftArrow">
            <a:avLst/>
          </a:prstGeom>
          <a:solidFill>
            <a:schemeClr val="accent3">
              <a:lumMod val="40000"/>
              <a:lumOff val="60000"/>
            </a:schemeClr>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Det er emnet i dag</a:t>
            </a:r>
          </a:p>
        </p:txBody>
      </p:sp>
      <p:sp>
        <p:nvSpPr>
          <p:cNvPr id="8" name="Left Arrow 7">
            <a:extLst>
              <a:ext uri="{FF2B5EF4-FFF2-40B4-BE49-F238E27FC236}">
                <a16:creationId xmlns:a16="http://schemas.microsoft.com/office/drawing/2014/main" id="{97915D59-9570-73EB-4E7B-16B657DAC11B}"/>
              </a:ext>
            </a:extLst>
          </p:cNvPr>
          <p:cNvSpPr/>
          <p:nvPr/>
        </p:nvSpPr>
        <p:spPr bwMode="auto">
          <a:xfrm rot="19958531">
            <a:off x="8693868" y="3906257"/>
            <a:ext cx="2880320" cy="576064"/>
          </a:xfrm>
          <a:prstGeom prst="leftArrow">
            <a:avLst/>
          </a:prstGeom>
          <a:solidFill>
            <a:schemeClr val="accent3">
              <a:lumMod val="40000"/>
              <a:lumOff val="60000"/>
            </a:schemeClr>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Det er emnet i dag</a:t>
            </a:r>
          </a:p>
        </p:txBody>
      </p:sp>
      <p:sp>
        <p:nvSpPr>
          <p:cNvPr id="9" name="Left Arrow 8">
            <a:extLst>
              <a:ext uri="{FF2B5EF4-FFF2-40B4-BE49-F238E27FC236}">
                <a16:creationId xmlns:a16="http://schemas.microsoft.com/office/drawing/2014/main" id="{07A989F8-AF1E-371F-2FBC-A913F523D6A6}"/>
              </a:ext>
            </a:extLst>
          </p:cNvPr>
          <p:cNvSpPr/>
          <p:nvPr/>
        </p:nvSpPr>
        <p:spPr bwMode="auto">
          <a:xfrm rot="19958531">
            <a:off x="7684684" y="2458088"/>
            <a:ext cx="2880320" cy="576064"/>
          </a:xfrm>
          <a:prstGeom prst="leftArrow">
            <a:avLst/>
          </a:prstGeom>
          <a:solidFill>
            <a:schemeClr val="accent3">
              <a:lumMod val="40000"/>
              <a:lumOff val="60000"/>
            </a:schemeClr>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fontAlgn="base">
              <a:lnSpc>
                <a:spcPct val="95000"/>
              </a:lnSpc>
              <a:spcBef>
                <a:spcPct val="0"/>
              </a:spcBef>
              <a:spcAft>
                <a:spcPct val="0"/>
              </a:spcAft>
            </a:pPr>
            <a:r>
              <a:rPr lang="en-DK" sz="1600" dirty="0">
                <a:solidFill>
                  <a:schemeClr val="bg1"/>
                </a:solidFill>
                <a:latin typeface="AU Passata" pitchFamily="34" charset="0"/>
              </a:rPr>
              <a:t>Det er emnet i dag</a:t>
            </a:r>
          </a:p>
        </p:txBody>
      </p:sp>
    </p:spTree>
    <p:extLst>
      <p:ext uri="{BB962C8B-B14F-4D97-AF65-F5344CB8AC3E}">
        <p14:creationId xmlns:p14="http://schemas.microsoft.com/office/powerpoint/2010/main" val="179307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B3D3D-7194-C42D-E91A-DEA5B01E27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BEE07F-69AF-741E-79B6-94F116F45D7C}"/>
              </a:ext>
            </a:extLst>
          </p:cNvPr>
          <p:cNvSpPr>
            <a:spLocks noGrp="1"/>
          </p:cNvSpPr>
          <p:nvPr>
            <p:ph type="title"/>
          </p:nvPr>
        </p:nvSpPr>
        <p:spPr/>
        <p:txBody>
          <a:bodyPr/>
          <a:lstStyle/>
          <a:p>
            <a:r>
              <a:rPr lang="en-DK" dirty="0"/>
              <a:t>Princippet om lige løn – TEUF artikel 157 </a:t>
            </a:r>
          </a:p>
        </p:txBody>
      </p:sp>
      <p:sp>
        <p:nvSpPr>
          <p:cNvPr id="3" name="Content Placeholder 2">
            <a:extLst>
              <a:ext uri="{FF2B5EF4-FFF2-40B4-BE49-F238E27FC236}">
                <a16:creationId xmlns:a16="http://schemas.microsoft.com/office/drawing/2014/main" id="{24D13F03-0C9F-B34A-AC70-C3FD041D6D0D}"/>
              </a:ext>
            </a:extLst>
          </p:cNvPr>
          <p:cNvSpPr>
            <a:spLocks noGrp="1"/>
          </p:cNvSpPr>
          <p:nvPr>
            <p:ph idx="1"/>
          </p:nvPr>
        </p:nvSpPr>
        <p:spPr>
          <a:xfrm>
            <a:off x="986095" y="1960078"/>
            <a:ext cx="10222987" cy="4675499"/>
          </a:xfrm>
        </p:spPr>
        <p:txBody>
          <a:bodyPr>
            <a:normAutofit/>
          </a:bodyPr>
          <a:lstStyle/>
          <a:p>
            <a:r>
              <a:rPr lang="en-GB" b="1" i="0" dirty="0" err="1">
                <a:solidFill>
                  <a:schemeClr val="tx1"/>
                </a:solidFill>
                <a:effectLst/>
                <a:latin typeface="Arial" panose="020B0604020202020204" pitchFamily="34" charset="0"/>
              </a:rPr>
              <a:t>Ligelønsprincippet</a:t>
            </a:r>
            <a:r>
              <a:rPr lang="en-GB" b="1" i="0" dirty="0">
                <a:solidFill>
                  <a:schemeClr val="tx1"/>
                </a:solidFill>
                <a:effectLst/>
                <a:latin typeface="Arial" panose="020B0604020202020204" pitchFamily="34" charset="0"/>
              </a:rPr>
              <a:t> </a:t>
            </a:r>
            <a:r>
              <a:rPr lang="en-GB" b="1" i="0" dirty="0" err="1">
                <a:solidFill>
                  <a:schemeClr val="tx1"/>
                </a:solidFill>
                <a:effectLst/>
                <a:latin typeface="Arial" panose="020B0604020202020204" pitchFamily="34" charset="0"/>
              </a:rPr>
              <a:t>har</a:t>
            </a:r>
            <a:r>
              <a:rPr lang="en-GB" b="1" i="0" dirty="0">
                <a:solidFill>
                  <a:schemeClr val="tx1"/>
                </a:solidFill>
                <a:effectLst/>
                <a:latin typeface="Arial" panose="020B0604020202020204" pitchFamily="34" charset="0"/>
              </a:rPr>
              <a:t> </a:t>
            </a:r>
            <a:r>
              <a:rPr lang="en-GB" b="1" i="0" dirty="0" err="1">
                <a:solidFill>
                  <a:schemeClr val="tx1"/>
                </a:solidFill>
                <a:effectLst/>
                <a:latin typeface="Arial" panose="020B0604020202020204" pitchFamily="34" charset="0"/>
              </a:rPr>
              <a:t>direkte</a:t>
            </a:r>
            <a:r>
              <a:rPr lang="en-GB" b="1" i="0" dirty="0">
                <a:solidFill>
                  <a:schemeClr val="tx1"/>
                </a:solidFill>
                <a:effectLst/>
                <a:latin typeface="Arial" panose="020B0604020202020204" pitchFamily="34" charset="0"/>
              </a:rPr>
              <a:t> </a:t>
            </a:r>
            <a:r>
              <a:rPr lang="en-GB" b="1" i="0" dirty="0" err="1">
                <a:solidFill>
                  <a:schemeClr val="tx1"/>
                </a:solidFill>
                <a:effectLst/>
                <a:latin typeface="Arial" panose="020B0604020202020204" pitchFamily="34" charset="0"/>
              </a:rPr>
              <a:t>horisontal</a:t>
            </a:r>
            <a:r>
              <a:rPr lang="en-GB" b="1" i="0" dirty="0">
                <a:solidFill>
                  <a:schemeClr val="tx1"/>
                </a:solidFill>
                <a:effectLst/>
                <a:latin typeface="Arial" panose="020B0604020202020204" pitchFamily="34" charset="0"/>
              </a:rPr>
              <a:t> </a:t>
            </a:r>
            <a:r>
              <a:rPr lang="en-GB" b="1" i="0" dirty="0" err="1">
                <a:solidFill>
                  <a:schemeClr val="tx1"/>
                </a:solidFill>
                <a:effectLst/>
                <a:latin typeface="Arial" panose="020B0604020202020204" pitchFamily="34" charset="0"/>
              </a:rPr>
              <a:t>effekt</a:t>
            </a:r>
            <a:r>
              <a:rPr lang="en-GB" b="1" i="0" dirty="0">
                <a:solidFill>
                  <a:schemeClr val="tx1"/>
                </a:solidFill>
                <a:effectLst/>
                <a:latin typeface="Arial" panose="020B0604020202020204" pitchFamily="34" charset="0"/>
              </a:rPr>
              <a:t> </a:t>
            </a:r>
          </a:p>
          <a:p>
            <a:pPr marL="285750" indent="-285750">
              <a:buFont typeface="Arial" panose="020B0604020202020204" pitchFamily="34" charset="0"/>
              <a:buChar char="•"/>
            </a:pPr>
            <a:r>
              <a:rPr lang="en-GB" dirty="0" err="1">
                <a:latin typeface="Arial" panose="020B0604020202020204" pitchFamily="34" charset="0"/>
              </a:rPr>
              <a:t>B</a:t>
            </a:r>
            <a:r>
              <a:rPr lang="en-GB" i="0" dirty="0" err="1">
                <a:solidFill>
                  <a:schemeClr val="tx1"/>
                </a:solidFill>
                <a:effectLst/>
                <a:latin typeface="Arial" panose="020B0604020202020204" pitchFamily="34" charset="0"/>
              </a:rPr>
              <a:t>åde</a:t>
            </a:r>
            <a:r>
              <a:rPr lang="en-GB" b="0" i="0" dirty="0">
                <a:solidFill>
                  <a:schemeClr val="tx1"/>
                </a:solidFill>
                <a:effectLst/>
                <a:latin typeface="Arial" panose="020B0604020202020204" pitchFamily="34" charset="0"/>
              </a:rPr>
              <a:t> TEUF </a:t>
            </a:r>
            <a:r>
              <a:rPr lang="en-GB" b="0" i="0" dirty="0" err="1">
                <a:solidFill>
                  <a:schemeClr val="tx1"/>
                </a:solidFill>
                <a:effectLst/>
                <a:latin typeface="Arial" panose="020B0604020202020204" pitchFamily="34" charset="0"/>
              </a:rPr>
              <a:t>artikel</a:t>
            </a:r>
            <a:r>
              <a:rPr lang="en-GB" b="0" i="0" dirty="0">
                <a:solidFill>
                  <a:schemeClr val="tx1"/>
                </a:solidFill>
                <a:effectLst/>
                <a:latin typeface="Arial" panose="020B0604020202020204" pitchFamily="34" charset="0"/>
              </a:rPr>
              <a:t> 157 </a:t>
            </a:r>
            <a:r>
              <a:rPr lang="en-GB" b="0" i="0" dirty="0" err="1">
                <a:solidFill>
                  <a:schemeClr val="tx1"/>
                </a:solidFill>
                <a:effectLst/>
                <a:latin typeface="Arial" panose="020B0604020202020204" pitchFamily="34" charset="0"/>
              </a:rPr>
              <a:t>og</a:t>
            </a:r>
            <a:r>
              <a:rPr lang="en-GB" b="0" i="0" dirty="0">
                <a:solidFill>
                  <a:schemeClr val="tx1"/>
                </a:solidFill>
                <a:effectLst/>
                <a:latin typeface="Arial" panose="020B0604020202020204" pitchFamily="34" charset="0"/>
              </a:rPr>
              <a:t> </a:t>
            </a:r>
            <a:r>
              <a:rPr lang="en-GB" b="0" i="0" dirty="0" err="1">
                <a:solidFill>
                  <a:schemeClr val="tx1"/>
                </a:solidFill>
                <a:effectLst/>
                <a:latin typeface="Arial" panose="020B0604020202020204" pitchFamily="34" charset="0"/>
              </a:rPr>
              <a:t>Ligebehandlingsdirektivet</a:t>
            </a:r>
            <a:r>
              <a:rPr lang="en-GB" b="0" i="0" dirty="0">
                <a:solidFill>
                  <a:schemeClr val="tx1"/>
                </a:solidFill>
                <a:effectLst/>
                <a:latin typeface="Arial" panose="020B0604020202020204" pitchFamily="34" charset="0"/>
              </a:rPr>
              <a:t> 54/2006 </a:t>
            </a:r>
            <a:r>
              <a:rPr lang="en-GB" b="0" i="0" dirty="0" err="1">
                <a:solidFill>
                  <a:schemeClr val="tx1"/>
                </a:solidFill>
                <a:effectLst/>
                <a:latin typeface="Arial" panose="020B0604020202020204" pitchFamily="34" charset="0"/>
              </a:rPr>
              <a:t>artikel</a:t>
            </a:r>
            <a:r>
              <a:rPr lang="en-GB" b="0" i="0" dirty="0">
                <a:solidFill>
                  <a:schemeClr val="tx1"/>
                </a:solidFill>
                <a:effectLst/>
                <a:latin typeface="Arial" panose="020B0604020202020204" pitchFamily="34" charset="0"/>
              </a:rPr>
              <a:t> 4, </a:t>
            </a:r>
            <a:r>
              <a:rPr lang="en-GB" b="0" i="0" dirty="0" err="1">
                <a:solidFill>
                  <a:schemeClr val="tx1"/>
                </a:solidFill>
                <a:effectLst/>
                <a:latin typeface="Arial" panose="020B0604020202020204" pitchFamily="34" charset="0"/>
              </a:rPr>
              <a:t>j</a:t>
            </a:r>
            <a:r>
              <a:rPr lang="en-GB" i="0" dirty="0" err="1">
                <a:solidFill>
                  <a:schemeClr val="tx1"/>
                </a:solidFill>
                <a:effectLst/>
                <a:latin typeface="Arial" panose="020B0604020202020204" pitchFamily="34" charset="0"/>
              </a:rPr>
              <a:t>f</a:t>
            </a:r>
            <a:r>
              <a:rPr lang="en-GB" i="0" dirty="0">
                <a:solidFill>
                  <a:schemeClr val="tx1"/>
                </a:solidFill>
                <a:effectLst/>
                <a:latin typeface="Arial" panose="020B0604020202020204" pitchFamily="34" charset="0"/>
              </a:rPr>
              <a:t>. </a:t>
            </a:r>
            <a:r>
              <a:rPr lang="en-DK" dirty="0"/>
              <a:t>Sag 69/80 </a:t>
            </a:r>
            <a:r>
              <a:rPr lang="en-DK" i="1" dirty="0"/>
              <a:t>Worringham </a:t>
            </a:r>
            <a:r>
              <a:rPr lang="en-DK" dirty="0"/>
              <a:t>and sag</a:t>
            </a:r>
            <a:r>
              <a:rPr lang="en-DK" i="1" dirty="0"/>
              <a:t> </a:t>
            </a:r>
            <a:r>
              <a:rPr lang="en-DK" dirty="0"/>
              <a:t>96/80 </a:t>
            </a:r>
            <a:r>
              <a:rPr lang="en-DK" i="1" dirty="0"/>
              <a:t>Jenkins. </a:t>
            </a:r>
            <a:endParaRPr lang="en-DK" dirty="0"/>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pPr>
              <a:buNone/>
            </a:pPr>
            <a:endParaRPr lang="en-GB" b="1" dirty="0">
              <a:latin typeface="Arial" panose="020B0604020202020204" pitchFamily="34" charset="0"/>
            </a:endParaRPr>
          </a:p>
          <a:p>
            <a:r>
              <a:rPr lang="en-GB" b="1" dirty="0">
                <a:solidFill>
                  <a:schemeClr val="tx1"/>
                </a:solidFill>
                <a:latin typeface="Arial" panose="020B0604020202020204" pitchFamily="34" charset="0"/>
              </a:rPr>
              <a:t>Lige </a:t>
            </a:r>
            <a:r>
              <a:rPr lang="en-GB" b="1" dirty="0" err="1">
                <a:solidFill>
                  <a:schemeClr val="tx1"/>
                </a:solidFill>
                <a:latin typeface="Arial" panose="020B0604020202020204" pitchFamily="34" charset="0"/>
              </a:rPr>
              <a:t>løn</a:t>
            </a:r>
            <a:r>
              <a:rPr lang="en-GB" b="1" dirty="0">
                <a:solidFill>
                  <a:schemeClr val="tx1"/>
                </a:solidFill>
                <a:latin typeface="Arial" panose="020B0604020202020204" pitchFamily="34" charset="0"/>
              </a:rPr>
              <a:t> for ‘</a:t>
            </a:r>
            <a:r>
              <a:rPr lang="en-GB" b="1" dirty="0" err="1">
                <a:solidFill>
                  <a:schemeClr val="tx1"/>
                </a:solidFill>
                <a:latin typeface="Arial" panose="020B0604020202020204" pitchFamily="34" charset="0"/>
              </a:rPr>
              <a:t>samme</a:t>
            </a:r>
            <a:r>
              <a:rPr lang="en-GB" b="1" dirty="0">
                <a:solidFill>
                  <a:schemeClr val="tx1"/>
                </a:solidFill>
                <a:latin typeface="Arial" panose="020B0604020202020204" pitchFamily="34" charset="0"/>
              </a:rPr>
              <a:t> </a:t>
            </a:r>
            <a:r>
              <a:rPr lang="en-GB" b="1" dirty="0" err="1">
                <a:solidFill>
                  <a:schemeClr val="tx1"/>
                </a:solidFill>
                <a:latin typeface="Arial" panose="020B0604020202020204" pitchFamily="34" charset="0"/>
              </a:rPr>
              <a:t>arbejde</a:t>
            </a:r>
            <a:r>
              <a:rPr lang="en-GB" b="1" dirty="0">
                <a:solidFill>
                  <a:schemeClr val="tx1"/>
                </a:solidFill>
                <a:latin typeface="Arial" panose="020B0604020202020204" pitchFamily="34" charset="0"/>
              </a:rPr>
              <a:t>’: Sag 43/75 </a:t>
            </a:r>
            <a:r>
              <a:rPr lang="en-GB" b="1" i="1" dirty="0" err="1">
                <a:solidFill>
                  <a:schemeClr val="tx1"/>
                </a:solidFill>
                <a:latin typeface="Arial" panose="020B0604020202020204" pitchFamily="34" charset="0"/>
              </a:rPr>
              <a:t>Defrenne</a:t>
            </a:r>
            <a:r>
              <a:rPr lang="en-GB" b="1" i="1" dirty="0">
                <a:solidFill>
                  <a:schemeClr val="tx1"/>
                </a:solidFill>
                <a:latin typeface="Arial" panose="020B0604020202020204" pitchFamily="34" charset="0"/>
              </a:rPr>
              <a:t> II</a:t>
            </a:r>
            <a:r>
              <a:rPr lang="en-GB" b="1" dirty="0">
                <a:solidFill>
                  <a:schemeClr val="tx1"/>
                </a:solidFill>
                <a:latin typeface="Arial" panose="020B0604020202020204" pitchFamily="34" charset="0"/>
              </a:rPr>
              <a:t>:</a:t>
            </a:r>
          </a:p>
          <a:p>
            <a:pPr marL="342900" indent="-342900">
              <a:buFont typeface="Arial" panose="020B0604020202020204" pitchFamily="34" charset="0"/>
              <a:buChar char="•"/>
            </a:pPr>
            <a:r>
              <a:rPr lang="en-GB" dirty="0" err="1">
                <a:solidFill>
                  <a:schemeClr val="tx1"/>
                </a:solidFill>
                <a:latin typeface="Arial" panose="020B0604020202020204" pitchFamily="34" charset="0"/>
              </a:rPr>
              <a:t>Identiske</a:t>
            </a:r>
            <a:r>
              <a:rPr lang="en-GB" dirty="0">
                <a:solidFill>
                  <a:schemeClr val="tx1"/>
                </a:solidFill>
                <a:latin typeface="Arial" panose="020B0604020202020204" pitchFamily="34" charset="0"/>
              </a:rPr>
              <a:t> jobs</a:t>
            </a:r>
          </a:p>
          <a:p>
            <a:pPr marL="342900" indent="-342900">
              <a:buFont typeface="Arial" panose="020B0604020202020204" pitchFamily="34" charset="0"/>
              <a:buChar char="•"/>
            </a:pPr>
            <a:r>
              <a:rPr lang="en-GB" dirty="0" err="1">
                <a:solidFill>
                  <a:schemeClr val="tx1"/>
                </a:solidFill>
                <a:latin typeface="Arial" panose="020B0604020202020204" pitchFamily="34" charset="0"/>
              </a:rPr>
              <a:t>Lønnen</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kommer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fra</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samme</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kilde</a:t>
            </a:r>
            <a:r>
              <a:rPr lang="en-GB" dirty="0">
                <a:solidFill>
                  <a:schemeClr val="tx1"/>
                </a:solidFill>
                <a:latin typeface="Arial" panose="020B0604020202020204" pitchFamily="34" charset="0"/>
              </a:rPr>
              <a:t>’</a:t>
            </a:r>
            <a:r>
              <a:rPr lang="en-GB" dirty="0">
                <a:latin typeface="Arial" panose="020B0604020202020204" pitchFamily="34" charset="0"/>
              </a:rPr>
              <a:t> (</a:t>
            </a:r>
            <a:r>
              <a:rPr lang="en-GB" dirty="0" err="1">
                <a:solidFill>
                  <a:schemeClr val="tx1"/>
                </a:solidFill>
                <a:latin typeface="Arial" panose="020B0604020202020204" pitchFamily="34" charset="0"/>
              </a:rPr>
              <a:t>samtidig</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eller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på</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forskellige</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tidspunkter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i</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samme</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virksomhed</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eller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i</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forskellige</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virksomheder</a:t>
            </a:r>
            <a:r>
              <a:rPr lang="en-GB" dirty="0">
                <a:solidFill>
                  <a:schemeClr val="tx1"/>
                </a:solidFill>
                <a:latin typeface="Arial" panose="020B0604020202020204" pitchFamily="34" charset="0"/>
              </a:rPr>
              <a:t>)</a:t>
            </a:r>
          </a:p>
          <a:p>
            <a:pPr marL="342900" indent="-342900">
              <a:buFont typeface="Arial" panose="020B0604020202020204" pitchFamily="34" charset="0"/>
              <a:buChar char="•"/>
            </a:pPr>
            <a:endParaRPr lang="en-GB" dirty="0">
              <a:solidFill>
                <a:schemeClr val="tx1"/>
              </a:solidFill>
              <a:latin typeface="Arial" panose="020B0604020202020204" pitchFamily="34" charset="0"/>
            </a:endParaRPr>
          </a:p>
          <a:p>
            <a:r>
              <a:rPr lang="en-GB" b="1" dirty="0">
                <a:solidFill>
                  <a:schemeClr val="tx1"/>
                </a:solidFill>
                <a:latin typeface="Arial" panose="020B0604020202020204" pitchFamily="34" charset="0"/>
              </a:rPr>
              <a:t>Lige </a:t>
            </a:r>
            <a:r>
              <a:rPr lang="en-GB" b="1" dirty="0" err="1">
                <a:solidFill>
                  <a:schemeClr val="tx1"/>
                </a:solidFill>
                <a:latin typeface="Arial" panose="020B0604020202020204" pitchFamily="34" charset="0"/>
              </a:rPr>
              <a:t>løn</a:t>
            </a:r>
            <a:r>
              <a:rPr lang="en-GB" b="1" dirty="0">
                <a:solidFill>
                  <a:schemeClr val="tx1"/>
                </a:solidFill>
                <a:latin typeface="Arial" panose="020B0604020202020204" pitchFamily="34" charset="0"/>
              </a:rPr>
              <a:t> for ‘</a:t>
            </a:r>
            <a:r>
              <a:rPr lang="en-GB" b="1" dirty="0" err="1">
                <a:solidFill>
                  <a:schemeClr val="tx1"/>
                </a:solidFill>
                <a:latin typeface="Arial" panose="020B0604020202020204" pitchFamily="34" charset="0"/>
              </a:rPr>
              <a:t>arbejde</a:t>
            </a:r>
            <a:r>
              <a:rPr lang="en-GB" b="1" dirty="0">
                <a:solidFill>
                  <a:schemeClr val="tx1"/>
                </a:solidFill>
                <a:latin typeface="Arial" panose="020B0604020202020204" pitchFamily="34" charset="0"/>
              </a:rPr>
              <a:t> </a:t>
            </a:r>
            <a:r>
              <a:rPr lang="en-GB" b="1" dirty="0" err="1">
                <a:solidFill>
                  <a:schemeClr val="tx1"/>
                </a:solidFill>
                <a:latin typeface="Arial" panose="020B0604020202020204" pitchFamily="34" charset="0"/>
              </a:rPr>
              <a:t>af</a:t>
            </a:r>
            <a:r>
              <a:rPr lang="en-GB" b="1" dirty="0">
                <a:solidFill>
                  <a:schemeClr val="tx1"/>
                </a:solidFill>
                <a:latin typeface="Arial" panose="020B0604020202020204" pitchFamily="34" charset="0"/>
              </a:rPr>
              <a:t> </a:t>
            </a:r>
            <a:r>
              <a:rPr lang="en-GB" b="1" dirty="0" err="1">
                <a:solidFill>
                  <a:schemeClr val="tx1"/>
                </a:solidFill>
                <a:latin typeface="Arial" panose="020B0604020202020204" pitchFamily="34" charset="0"/>
              </a:rPr>
              <a:t>samme</a:t>
            </a:r>
            <a:r>
              <a:rPr lang="en-GB" b="1" dirty="0">
                <a:solidFill>
                  <a:schemeClr val="tx1"/>
                </a:solidFill>
                <a:latin typeface="Arial" panose="020B0604020202020204" pitchFamily="34" charset="0"/>
              </a:rPr>
              <a:t> </a:t>
            </a:r>
            <a:r>
              <a:rPr lang="en-GB" b="1" dirty="0" err="1">
                <a:solidFill>
                  <a:schemeClr val="tx1"/>
                </a:solidFill>
                <a:latin typeface="Arial" panose="020B0604020202020204" pitchFamily="34" charset="0"/>
              </a:rPr>
              <a:t>værdi</a:t>
            </a:r>
            <a:r>
              <a:rPr lang="en-GB" b="1" dirty="0">
                <a:solidFill>
                  <a:schemeClr val="tx1"/>
                </a:solidFill>
                <a:latin typeface="Arial" panose="020B0604020202020204" pitchFamily="34" charset="0"/>
              </a:rPr>
              <a:t>’: C-624/19 </a:t>
            </a:r>
            <a:r>
              <a:rPr lang="en-GB" b="1" i="1" dirty="0">
                <a:solidFill>
                  <a:schemeClr val="tx1"/>
                </a:solidFill>
                <a:latin typeface="Arial" panose="020B0604020202020204" pitchFamily="34" charset="0"/>
              </a:rPr>
              <a:t>Tesco Stores</a:t>
            </a:r>
            <a:r>
              <a:rPr lang="en-GB" b="1" dirty="0">
                <a:solidFill>
                  <a:schemeClr val="tx1"/>
                </a:solidFill>
                <a:latin typeface="Arial" panose="020B0604020202020204" pitchFamily="34" charset="0"/>
              </a:rPr>
              <a:t>:</a:t>
            </a:r>
          </a:p>
          <a:p>
            <a:pPr marL="342900" indent="-342900">
              <a:buFont typeface="Arial" panose="020B0604020202020204" pitchFamily="34" charset="0"/>
              <a:buChar char="•"/>
            </a:pPr>
            <a:r>
              <a:rPr lang="en-GB" dirty="0">
                <a:solidFill>
                  <a:schemeClr val="tx1"/>
                </a:solidFill>
                <a:latin typeface="Arial" panose="020B0604020202020204" pitchFamily="34" charset="0"/>
              </a:rPr>
              <a:t>Ikke-</a:t>
            </a:r>
            <a:r>
              <a:rPr lang="en-GB" dirty="0" err="1">
                <a:solidFill>
                  <a:schemeClr val="tx1"/>
                </a:solidFill>
                <a:latin typeface="Arial" panose="020B0604020202020204" pitchFamily="34" charset="0"/>
              </a:rPr>
              <a:t>identiske</a:t>
            </a:r>
            <a:r>
              <a:rPr lang="en-GB" dirty="0">
                <a:solidFill>
                  <a:schemeClr val="tx1"/>
                </a:solidFill>
                <a:latin typeface="Arial" panose="020B0604020202020204" pitchFamily="34" charset="0"/>
              </a:rPr>
              <a:t> jobs, </a:t>
            </a:r>
            <a:r>
              <a:rPr lang="en-GB" dirty="0" err="1">
                <a:solidFill>
                  <a:schemeClr val="tx1"/>
                </a:solidFill>
                <a:latin typeface="Arial" panose="020B0604020202020204" pitchFamily="34" charset="0"/>
              </a:rPr>
              <a:t>hvor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arbejdet</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har</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samme</a:t>
            </a:r>
            <a:r>
              <a:rPr lang="en-GB" dirty="0">
                <a:solidFill>
                  <a:schemeClr val="tx1"/>
                </a:solidFill>
                <a:latin typeface="Arial" panose="020B0604020202020204" pitchFamily="34" charset="0"/>
              </a:rPr>
              <a:t> </a:t>
            </a:r>
            <a:r>
              <a:rPr lang="en-GB" dirty="0" err="1">
                <a:solidFill>
                  <a:schemeClr val="tx1"/>
                </a:solidFill>
                <a:latin typeface="Arial" panose="020B0604020202020204" pitchFamily="34" charset="0"/>
              </a:rPr>
              <a:t>værdi</a:t>
            </a:r>
            <a:endParaRPr lang="en-GB" dirty="0">
              <a:solidFill>
                <a:schemeClr val="tx1"/>
              </a:solidFill>
              <a:latin typeface="Arial" panose="020B0604020202020204" pitchFamily="34" charset="0"/>
            </a:endParaRPr>
          </a:p>
          <a:p>
            <a:pPr marL="342900" indent="-342900">
              <a:buFont typeface="Arial" panose="020B0604020202020204" pitchFamily="34" charset="0"/>
              <a:buChar char="•"/>
            </a:pPr>
            <a:r>
              <a:rPr lang="en-GB" dirty="0" err="1">
                <a:latin typeface="Arial" panose="020B0604020202020204" pitchFamily="34" charset="0"/>
              </a:rPr>
              <a:t>Lønnen</a:t>
            </a:r>
            <a:r>
              <a:rPr lang="en-GB" dirty="0">
                <a:latin typeface="Arial" panose="020B0604020202020204" pitchFamily="34" charset="0"/>
              </a:rPr>
              <a:t> </a:t>
            </a:r>
            <a:r>
              <a:rPr lang="en-GB" dirty="0" err="1">
                <a:latin typeface="Arial" panose="020B0604020202020204" pitchFamily="34" charset="0"/>
              </a:rPr>
              <a:t>kommer</a:t>
            </a:r>
            <a:r>
              <a:rPr lang="en-GB" dirty="0">
                <a:latin typeface="Arial" panose="020B0604020202020204" pitchFamily="34" charset="0"/>
              </a:rPr>
              <a:t> </a:t>
            </a:r>
            <a:r>
              <a:rPr lang="en-GB" dirty="0" err="1">
                <a:latin typeface="Arial" panose="020B0604020202020204" pitchFamily="34" charset="0"/>
              </a:rPr>
              <a:t>fra</a:t>
            </a:r>
            <a:r>
              <a:rPr lang="en-GB" dirty="0">
                <a:latin typeface="Arial" panose="020B0604020202020204" pitchFamily="34" charset="0"/>
              </a:rPr>
              <a:t> ‘</a:t>
            </a:r>
            <a:r>
              <a:rPr lang="en-GB" dirty="0" err="1">
                <a:latin typeface="Arial" panose="020B0604020202020204" pitchFamily="34" charset="0"/>
              </a:rPr>
              <a:t>samme</a:t>
            </a:r>
            <a:r>
              <a:rPr lang="en-GB" dirty="0">
                <a:latin typeface="Arial" panose="020B0604020202020204" pitchFamily="34" charset="0"/>
              </a:rPr>
              <a:t> </a:t>
            </a:r>
            <a:r>
              <a:rPr lang="en-GB" dirty="0" err="1">
                <a:latin typeface="Arial" panose="020B0604020202020204" pitchFamily="34" charset="0"/>
              </a:rPr>
              <a:t>kilde</a:t>
            </a:r>
            <a:r>
              <a:rPr lang="en-GB" dirty="0">
                <a:latin typeface="Arial" panose="020B0604020202020204" pitchFamily="34" charset="0"/>
              </a:rPr>
              <a:t>’ (</a:t>
            </a:r>
            <a:r>
              <a:rPr lang="en-GB" dirty="0" err="1">
                <a:latin typeface="Arial" panose="020B0604020202020204" pitchFamily="34" charset="0"/>
              </a:rPr>
              <a:t>samtidig</a:t>
            </a:r>
            <a:r>
              <a:rPr lang="en-GB" dirty="0">
                <a:latin typeface="Arial" panose="020B0604020202020204" pitchFamily="34" charset="0"/>
              </a:rPr>
              <a:t> </a:t>
            </a:r>
            <a:r>
              <a:rPr lang="en-GB" dirty="0" err="1">
                <a:latin typeface="Arial" panose="020B0604020202020204" pitchFamily="34" charset="0"/>
              </a:rPr>
              <a:t>eller</a:t>
            </a:r>
            <a:r>
              <a:rPr lang="en-GB" dirty="0">
                <a:latin typeface="Arial" panose="020B0604020202020204" pitchFamily="34" charset="0"/>
              </a:rPr>
              <a:t> </a:t>
            </a:r>
            <a:r>
              <a:rPr lang="en-GB" dirty="0" err="1">
                <a:latin typeface="Arial" panose="020B0604020202020204" pitchFamily="34" charset="0"/>
              </a:rPr>
              <a:t>på</a:t>
            </a:r>
            <a:r>
              <a:rPr lang="en-GB" dirty="0">
                <a:latin typeface="Arial" panose="020B0604020202020204" pitchFamily="34" charset="0"/>
              </a:rPr>
              <a:t> </a:t>
            </a:r>
            <a:r>
              <a:rPr lang="en-GB" dirty="0" err="1">
                <a:latin typeface="Arial" panose="020B0604020202020204" pitchFamily="34" charset="0"/>
              </a:rPr>
              <a:t>forskellige</a:t>
            </a:r>
            <a:r>
              <a:rPr lang="en-GB" dirty="0">
                <a:latin typeface="Arial" panose="020B0604020202020204" pitchFamily="34" charset="0"/>
              </a:rPr>
              <a:t> </a:t>
            </a:r>
            <a:r>
              <a:rPr lang="en-GB" dirty="0" err="1">
                <a:latin typeface="Arial" panose="020B0604020202020204" pitchFamily="34" charset="0"/>
              </a:rPr>
              <a:t>tidspunkter</a:t>
            </a:r>
            <a:r>
              <a:rPr lang="en-GB" dirty="0">
                <a:latin typeface="Arial" panose="020B0604020202020204" pitchFamily="34" charset="0"/>
              </a:rPr>
              <a:t>, </a:t>
            </a:r>
            <a:r>
              <a:rPr lang="en-GB" dirty="0" err="1">
                <a:latin typeface="Arial" panose="020B0604020202020204" pitchFamily="34" charset="0"/>
              </a:rPr>
              <a:t>i</a:t>
            </a:r>
            <a:r>
              <a:rPr lang="en-GB" dirty="0">
                <a:latin typeface="Arial" panose="020B0604020202020204" pitchFamily="34" charset="0"/>
              </a:rPr>
              <a:t> </a:t>
            </a:r>
            <a:r>
              <a:rPr lang="en-GB" dirty="0" err="1">
                <a:latin typeface="Arial" panose="020B0604020202020204" pitchFamily="34" charset="0"/>
              </a:rPr>
              <a:t>samme</a:t>
            </a:r>
            <a:r>
              <a:rPr lang="en-GB" dirty="0">
                <a:latin typeface="Arial" panose="020B0604020202020204" pitchFamily="34" charset="0"/>
              </a:rPr>
              <a:t> </a:t>
            </a:r>
            <a:r>
              <a:rPr lang="en-GB" dirty="0" err="1">
                <a:latin typeface="Arial" panose="020B0604020202020204" pitchFamily="34" charset="0"/>
              </a:rPr>
              <a:t>virksomhed</a:t>
            </a:r>
            <a:r>
              <a:rPr lang="en-GB" dirty="0">
                <a:latin typeface="Arial" panose="020B0604020202020204" pitchFamily="34" charset="0"/>
              </a:rPr>
              <a:t> </a:t>
            </a:r>
            <a:r>
              <a:rPr lang="en-GB" dirty="0" err="1">
                <a:latin typeface="Arial" panose="020B0604020202020204" pitchFamily="34" charset="0"/>
              </a:rPr>
              <a:t>eller</a:t>
            </a:r>
            <a:r>
              <a:rPr lang="en-GB" dirty="0">
                <a:latin typeface="Arial" panose="020B0604020202020204" pitchFamily="34" charset="0"/>
              </a:rPr>
              <a:t> </a:t>
            </a:r>
            <a:r>
              <a:rPr lang="en-GB" dirty="0" err="1">
                <a:latin typeface="Arial" panose="020B0604020202020204" pitchFamily="34" charset="0"/>
              </a:rPr>
              <a:t>i</a:t>
            </a:r>
            <a:r>
              <a:rPr lang="en-GB" dirty="0">
                <a:latin typeface="Arial" panose="020B0604020202020204" pitchFamily="34" charset="0"/>
              </a:rPr>
              <a:t> </a:t>
            </a:r>
            <a:r>
              <a:rPr lang="en-GB" dirty="0" err="1">
                <a:latin typeface="Arial" panose="020B0604020202020204" pitchFamily="34" charset="0"/>
              </a:rPr>
              <a:t>forskellige</a:t>
            </a:r>
            <a:r>
              <a:rPr lang="en-GB" dirty="0">
                <a:latin typeface="Arial" panose="020B0604020202020204" pitchFamily="34" charset="0"/>
              </a:rPr>
              <a:t> </a:t>
            </a:r>
            <a:r>
              <a:rPr lang="en-GB" dirty="0" err="1">
                <a:latin typeface="Arial" panose="020B0604020202020204" pitchFamily="34" charset="0"/>
              </a:rPr>
              <a:t>virksomheder</a:t>
            </a:r>
            <a:r>
              <a:rPr lang="en-GB" dirty="0">
                <a:latin typeface="Arial" panose="020B0604020202020204" pitchFamily="34" charset="0"/>
              </a:rPr>
              <a:t>)</a:t>
            </a:r>
          </a:p>
        </p:txBody>
      </p:sp>
    </p:spTree>
    <p:extLst>
      <p:ext uri="{BB962C8B-B14F-4D97-AF65-F5344CB8AC3E}">
        <p14:creationId xmlns:p14="http://schemas.microsoft.com/office/powerpoint/2010/main" val="67095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E0B48-43D7-1A2A-D52B-CCFF684AA323}"/>
              </a:ext>
            </a:extLst>
          </p:cNvPr>
          <p:cNvSpPr>
            <a:spLocks noGrp="1"/>
          </p:cNvSpPr>
          <p:nvPr>
            <p:ph type="title"/>
          </p:nvPr>
        </p:nvSpPr>
        <p:spPr/>
        <p:txBody>
          <a:bodyPr/>
          <a:lstStyle/>
          <a:p>
            <a:r>
              <a:rPr lang="en-DK" dirty="0"/>
              <a:t>C-624/19 Tesco stores</a:t>
            </a:r>
          </a:p>
        </p:txBody>
      </p:sp>
      <p:sp>
        <p:nvSpPr>
          <p:cNvPr id="3" name="Content Placeholder 2">
            <a:extLst>
              <a:ext uri="{FF2B5EF4-FFF2-40B4-BE49-F238E27FC236}">
                <a16:creationId xmlns:a16="http://schemas.microsoft.com/office/drawing/2014/main" id="{8BC242E8-29DA-ACC8-0A51-58705B047CA7}"/>
              </a:ext>
            </a:extLst>
          </p:cNvPr>
          <p:cNvSpPr>
            <a:spLocks noGrp="1"/>
          </p:cNvSpPr>
          <p:nvPr>
            <p:ph idx="1"/>
          </p:nvPr>
        </p:nvSpPr>
        <p:spPr/>
        <p:txBody>
          <a:bodyPr>
            <a:normAutofit/>
          </a:bodyPr>
          <a:lstStyle/>
          <a:p>
            <a:r>
              <a:rPr lang="en-DK" b="1" dirty="0"/>
              <a:t>C-624/19 Tesco Stores: 6000 ansatte overfor Tesco Stores Ltd. </a:t>
            </a:r>
          </a:p>
          <a:p>
            <a:endParaRPr lang="en-DK" dirty="0"/>
          </a:p>
          <a:p>
            <a:r>
              <a:rPr lang="en-DK" dirty="0"/>
              <a:t>Kvindelige ansatte i </a:t>
            </a:r>
            <a:r>
              <a:rPr lang="en-DK" i="1" dirty="0"/>
              <a:t>Tesco butikkerne </a:t>
            </a:r>
            <a:r>
              <a:rPr lang="en-DK" dirty="0"/>
              <a:t>mente, at deres arbejde og det arbejde, som de mandlige ansatte udførte på </a:t>
            </a:r>
            <a:r>
              <a:rPr lang="en-DK" i="1" dirty="0"/>
              <a:t>Tescos lagre</a:t>
            </a:r>
            <a:r>
              <a:rPr lang="en-DK" dirty="0"/>
              <a:t>, var arbejde af samme værdi. De mente, at arbejdet kan sammenlignes, selvom det udføres i forskellige dele af Tesco’s virksomhed (establishments). De mente, at princippet om arbejde for samme værdi kan gives direkte horisontal effekt – altså kan bruges som retsgrundlag for krav om lige løn ved den national domstol. </a:t>
            </a:r>
          </a:p>
          <a:p>
            <a:endParaRPr lang="en-DK" dirty="0"/>
          </a:p>
          <a:p>
            <a:r>
              <a:rPr lang="en-DK" b="1" dirty="0"/>
              <a:t>CJEU udtalte:</a:t>
            </a:r>
          </a:p>
          <a:p>
            <a:pPr marL="342900" indent="-342900">
              <a:buFont typeface="Arial" panose="020B0604020202020204" pitchFamily="34" charset="0"/>
              <a:buChar char="•"/>
            </a:pPr>
            <a:r>
              <a:rPr lang="en-DK" dirty="0"/>
              <a:t>O</a:t>
            </a:r>
            <a:r>
              <a:rPr lang="en-GB" dirty="0"/>
              <a:t>r</a:t>
            </a:r>
            <a:r>
              <a:rPr lang="en-DK" dirty="0"/>
              <a:t>dlyden fastlægger en klar og præcis forpligtelse til at opnå et bestemt resultat og er bindende både fsva. ‘samme arbejde’ og ‘arbejde af samme værdi’ (præmis 20)</a:t>
            </a:r>
          </a:p>
          <a:p>
            <a:pPr marL="342900" indent="-342900">
              <a:buFont typeface="Arial" panose="020B0604020202020204" pitchFamily="34" charset="0"/>
              <a:buChar char="•"/>
            </a:pPr>
            <a:r>
              <a:rPr lang="en-DK" dirty="0"/>
              <a:t>Den direkte effekt af artikel 157 er ikke begrænset til situationer, hvor arbejdstagerne af forskellige køn, der sammenlignes, udfører ‘samme arbejde’, der kan ikke sluttes modsætningsvis til ‘arbejde af samme værdi’ (præmis 29)</a:t>
            </a:r>
          </a:p>
          <a:p>
            <a:pPr marL="342900" indent="-342900">
              <a:buFont typeface="Arial" panose="020B0604020202020204" pitchFamily="34" charset="0"/>
              <a:buChar char="•"/>
            </a:pPr>
            <a:endParaRPr lang="en-DK" dirty="0"/>
          </a:p>
        </p:txBody>
      </p:sp>
    </p:spTree>
    <p:extLst>
      <p:ext uri="{BB962C8B-B14F-4D97-AF65-F5344CB8AC3E}">
        <p14:creationId xmlns:p14="http://schemas.microsoft.com/office/powerpoint/2010/main" val="3228436233"/>
      </p:ext>
    </p:extLst>
  </p:cSld>
  <p:clrMapOvr>
    <a:masterClrMapping/>
  </p:clrMapOvr>
</p:sld>
</file>

<file path=ppt/theme/theme1.xml><?xml version="1.0" encoding="utf-8"?>
<a:theme xmlns:a="http://schemas.openxmlformats.org/drawingml/2006/main" name="SDU">
  <a:themeElements>
    <a:clrScheme name="SDU">
      <a:dk1>
        <a:srgbClr val="000000"/>
      </a:dk1>
      <a:lt1>
        <a:sysClr val="window" lastClr="FFFFFF"/>
      </a:lt1>
      <a:dk2>
        <a:srgbClr val="7A6040"/>
      </a:dk2>
      <a:lt2>
        <a:srgbClr val="DDCBA4"/>
      </a:lt2>
      <a:accent1>
        <a:srgbClr val="AEB862"/>
      </a:accent1>
      <a:accent2>
        <a:srgbClr val="789D4A"/>
      </a:accent2>
      <a:accent3>
        <a:srgbClr val="F2C75C"/>
      </a:accent3>
      <a:accent4>
        <a:srgbClr val="E07E3C"/>
      </a:accent4>
      <a:accent5>
        <a:srgbClr val="E1BBB4"/>
      </a:accent5>
      <a:accent6>
        <a:srgbClr val="D05A57"/>
      </a:accent6>
      <a:hlink>
        <a:srgbClr val="0563C1"/>
      </a:hlink>
      <a:folHlink>
        <a:srgbClr val="954F72"/>
      </a:folHlink>
    </a:clrScheme>
    <a:fontScheme name="SD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lIns="72000" tIns="72000" rIns="72000" bIns="72000" rtlCol="0" anchor="ctr"/>
      <a:lstStyle>
        <a:defPPr algn="ctr">
          <a:defRPr sz="1600" dirty="0" err="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a:defPPr>
      </a:lstStyle>
    </a:tx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FormConfiguration><![CDATA[{"formFields":[],"formDataEntries":[]}]]></TemplafySlideFormConfiguration>
</file>

<file path=customXml/item10.xml><?xml version="1.0" encoding="utf-8"?>
<p:properties xmlns:p="http://schemas.microsoft.com/office/2006/metadata/properties" xmlns:xsi="http://www.w3.org/2001/XMLSchema-instance" xmlns:pc="http://schemas.microsoft.com/office/infopath/2007/PartnerControls">
  <documentManagement>
    <TaxCatchAll xmlns="4ce034c3-338c-4a8f-9cae-7e5cca226d09" xsi:nil="true"/>
    <lcf76f155ced4ddcb4097134ff3c332f xmlns="fecd47c6-f99c-4e67-b20f-8e6bccd3d9cf">
      <Terms xmlns="http://schemas.microsoft.com/office/infopath/2007/PartnerControls"/>
    </lcf76f155ced4ddcb4097134ff3c332f>
  </documentManagement>
</p:properties>
</file>

<file path=customXml/item11.xml><?xml version="1.0" encoding="utf-8"?>
<TemplafySlideTemplateConfiguration><![CDATA[{"slideVersion":4,"isValidatorEnabled":false,"isLocked":false,"elementsMetadata":[{"type":"shape","elementConfiguration":{"binding":"{{UserProfile.Institut.Institute}}","type":"text","disableUpdates":false}}],"slideId":"637961591343422663","enableDocumentContentUpdater":false,"version":"2.0"}]]></TemplafySlideTemplateConfiguration>
</file>

<file path=customXml/item12.xml><?xml version="1.0" encoding="utf-8"?>
<ct:contentTypeSchema xmlns:ct="http://schemas.microsoft.com/office/2006/metadata/contentType" xmlns:ma="http://schemas.microsoft.com/office/2006/metadata/properties/metaAttributes" ct:_="" ma:_="" ma:contentTypeName="Document" ma:contentTypeID="0x01010025730D2D79480E44AF4CF1D5DC8426B6" ma:contentTypeVersion="16" ma:contentTypeDescription="Create a new document." ma:contentTypeScope="" ma:versionID="b779653a0d7097240f597015d89f33a9">
  <xsd:schema xmlns:xsd="http://www.w3.org/2001/XMLSchema" xmlns:xs="http://www.w3.org/2001/XMLSchema" xmlns:p="http://schemas.microsoft.com/office/2006/metadata/properties" xmlns:ns2="fecd47c6-f99c-4e67-b20f-8e6bccd3d9cf" xmlns:ns3="4ce034c3-338c-4a8f-9cae-7e5cca226d09" targetNamespace="http://schemas.microsoft.com/office/2006/metadata/properties" ma:root="true" ma:fieldsID="fa5ce9e742288a1210b97b178d2c3cfe" ns2:_="" ns3:_="">
    <xsd:import namespace="fecd47c6-f99c-4e67-b20f-8e6bccd3d9cf"/>
    <xsd:import namespace="4ce034c3-338c-4a8f-9cae-7e5cca226d0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cd47c6-f99c-4e67-b20f-8e6bccd3d9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9553f63-5966-4a09-978d-72b299aea11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e034c3-338c-4a8f-9cae-7e5cca226d0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fce264f-d98b-42d0-90b4-f5e026732e48}" ma:internalName="TaxCatchAll" ma:showField="CatchAllData" ma:web="4ce034c3-338c-4a8f-9cae-7e5cca226d09">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3.xml><?xml version="1.0" encoding="utf-8"?>
<?mso-contentType ?>
<FormTemplates xmlns="http://schemas.microsoft.com/sharepoint/v3/contenttype/forms">
  <Display>DocumentLibraryForm</Display>
  <Edit>DocumentLibraryForm</Edit>
  <New>DocumentLibraryForm</New>
</FormTemplates>
</file>

<file path=customXml/item14.xml><?xml version="1.0" encoding="utf-8"?>
<TemplafySlideFormConfiguration><![CDATA[{"formFields":[],"formDataEntries":[]}]]></TemplafySlideFormConfiguration>
</file>

<file path=customXml/item15.xml><?xml version="1.0" encoding="utf-8"?>
<TemplafySlideFormConfiguration><![CDATA[{"formFields":[],"formDataEntries":[]}]]></TemplafySlideFormConfiguration>
</file>

<file path=customXml/item2.xml><?xml version="1.0" encoding="utf-8"?>
<TemplafySlideFormConfiguration><![CDATA[{"formFields":[],"formDataEntries":[]}]]></TemplafySlideFormConfiguration>
</file>

<file path=customXml/item3.xml><?xml version="1.0" encoding="utf-8"?>
<TemplafySlideTemplateConfiguration><![CDATA[{"slideVersion":4,"isValidatorEnabled":false,"isLocked":false,"elementsMetadata":[{"type":"shape","elementConfiguration":{"binding":"{{UserProfile.Institut.Institute}}","type":"text","disableUpdates":false}}],"slideId":"637961591343422663","enableDocumentContentUpdater":false,"version":"2.0"}]]></TemplafySlideTemplateConfiguration>
</file>

<file path=customXml/item4.xml><?xml version="1.0" encoding="utf-8"?>
<TemplafySlideTemplateConfiguration><![CDATA[{"slideVersion":4,"isValidatorEnabled":false,"isLocked":false,"elementsMetadata":[{"type":"shape","elementConfiguration":{"binding":"{{UserProfile.Institut.Institute}}","type":"text","disableUpdates":false}}],"slideId":"637961591343422663","enableDocumentContentUpdater":false,"version":"2.0"}]]></TemplafySlideTemplateConfiguration>
</file>

<file path=customXml/item5.xml><?xml version="1.0" encoding="utf-8"?>
<TemplafySlideTemplateConfiguration><![CDATA[{"slideVersion":3,"isValidatorEnabled":false,"isLocked":false,"elementsMetadata":[{"type":"shape","elementConfiguration":{"binding":"{{UserProfile.Institut.Institute}}","type":"text","disableUpdates":false}}],"slideId":"637961591343009082","enableDocumentContentUpdater":false,"version":"2.0"}]]></TemplafySlideTemplateConfiguration>
</file>

<file path=customXml/item6.xml><?xml version="1.0" encoding="utf-8"?>
<TemplafySlideTemplateConfiguration><![CDATA[{"slideVersion":4,"isValidatorEnabled":false,"isLocked":false,"elementsMetadata":[{"type":"shape","elementConfiguration":{"binding":"{{UserProfile.Institut.Institute}}","type":"text","disableUpdates":false}}],"slideId":"637961591343422663","enableDocumentContentUpdater":false,"version":"2.0"}]]></TemplafySlideTemplateConfiguration>
</file>

<file path=customXml/item7.xml><?xml version="1.0" encoding="utf-8"?>
<TemplafyTemplateConfiguration><![CDATA[{"elementsMetadata":[{"type":"shape","id":"10374f95-9084-45f6-938a-64e77e463f98","elementConfiguration":{"binding":"{{FormatDateTime(Form.Date,Translate(\"Format_DateCustomA\"),DocumentLanguage)}}","type":"text","disableUpdates":false}},{"type":"shape","id":"460848ce-4752-4fbc-9609-29ce6b766068","elementConfiguration":{"binding":"{{UserProfile.Institut.Institute}}","type":"text","disableUpdates":false}},{"type":"shape","id":"25a38a20-e2c4-46cc-823c-4c67397f25db","elementConfiguration":{"binding":"{{UserProfile.Institut.Institute}}","type":"text","disableUpdates":false}},{"type":"shape","id":"f686c81f-e440-4433-8b89-acc5755ac61b","elementConfiguration":{"binding":"{{UserProfile.Institut.Institute}}","type":"text","disableUpdates":false}},{"type":"shape","id":"da49aeac-e2d9-4edc-9ba0-33dbf5ab5d5a","elementConfiguration":{"binding":"{{UserProfile.Institut.Institute}}","type":"text","disableUpdates":false}},{"type":"shape","id":"4115c30e-224b-4ad4-9e26-48f9d92ac9e0","elementConfiguration":{"binding":"{{UserProfile.Institut.Institute}}","type":"text","disableUpdates":false}},{"type":"shape","id":"9800a5ff-5a2f-4922-a591-ac6c0743ffb7","elementConfiguration":{"binding":"{{UserProfile.Institut.Institute}}","type":"text","disableUpdates":false}},{"type":"shape","id":"eb42b8a7-c609-4a6b-900a-e34603b3293f","elementConfiguration":{"binding":"{{UserProfile.Institut.Institute}}","type":"text","disableUpdates":false}},{"type":"shape","id":"652cef97-e562-4210-8a96-c2a47d727bef","elementConfiguration":{"binding":"{{UserProfile.Institut.Institute}}","type":"text","disableUpdates":false}},{"type":"shape","id":"761479c2-2d86-486b-b8db-00a6ac0ac2d5","elementConfiguration":{"binding":"{{UserProfile.Institut.Institute}}","type":"text","disableUpdates":false}},{"type":"shape","id":"79e92f54-7ed6-423e-979f-1a75a23a655a","elementConfiguration":{"binding":"{{UserProfile.Institut.Institute}}","type":"text","disableUpdates":false}},{"type":"shape","id":"542853e9-62d1-4972-96f5-1b1a2665685d","elementConfiguration":{"binding":"{{UserProfile.Institut.Institute}}","type":"text","disableUpdates":false}},{"type":"shape","id":"ff9db7ca-6e28-4343-8cd3-e55aab39090a","elementConfiguration":{"binding":"{{UserProfile.Institut.Institute}}","type":"text","disableUpdates":false}},{"type":"shape","id":"87077693-1eea-4643-8c94-ee93cd44b11a","elementConfiguration":{"binding":"{{UserProfile.Institut.Institute}}","type":"text","disableUpdates":false}},{"type":"shape","id":"8b618933-93c7-4eb4-9e53-3cfda2a0ef58","elementConfiguration":{"binding":"{{UserProfile.Institut.Institute}}","type":"text","disableUpdates":false}},{"type":"shape","id":"8efc06b6-e82f-46fa-8213-df17c7928fb7","elementConfiguration":{"binding":"{{UserProfile.Institut.Institute}}","type":"text","disableUpdates":false}}],"transformationConfigurations":[],"templateName":"SDU widescreen 16:9 template - with department, date and links","templateDescription":"SDU bredformat 16:9 skabelon - med enhed, dato og links.","enableDocumentContentUpdater":false,"version":"2.0"}]]></TemplafyTemplateConfiguration>
</file>

<file path=customXml/item8.xml><?xml version="1.0" encoding="utf-8"?>
<TemplafySlideFormConfiguration><![CDATA[{"formFields":[],"formDataEntries":[]}]]></TemplafySlideFormConfiguration>
</file>

<file path=customXml/item9.xml><?xml version="1.0" encoding="utf-8"?>
<TemplafyFormConfiguration><![CDATA[{"formFields":[{"type":"instructions","name":"Vlgdato","label":"Vælg dato hvis der skal være dato på slideshowet / select date if you want dates in the slideshow"},{"required":false,"shareValue":false,"type":"datePicker","name":"Date","label":"Date"}],"formDataEntries":[{"name":"Date","value":"XEnbd7ZOYY/xPMEE1NHaHA=="}]}]]></TemplafyFormConfiguration>
</file>

<file path=customXml/itemProps1.xml><?xml version="1.0" encoding="utf-8"?>
<ds:datastoreItem xmlns:ds="http://schemas.openxmlformats.org/officeDocument/2006/customXml" ds:itemID="{401A8540-678B-4413-87E1-8EB5BA69A495}">
  <ds:schemaRefs/>
</ds:datastoreItem>
</file>

<file path=customXml/itemProps10.xml><?xml version="1.0" encoding="utf-8"?>
<ds:datastoreItem xmlns:ds="http://schemas.openxmlformats.org/officeDocument/2006/customXml" ds:itemID="{ABDF3FB6-5945-407F-91C1-F18BD6EF95B5}">
  <ds:schemaRefs>
    <ds:schemaRef ds:uri="http://schemas.microsoft.com/office/2006/metadata/properties"/>
    <ds:schemaRef ds:uri="http://purl.org/dc/elements/1.1/"/>
    <ds:schemaRef ds:uri="http://schemas.microsoft.com/office/2006/documentManagement/types"/>
    <ds:schemaRef ds:uri="http://purl.org/dc/dcmitype/"/>
    <ds:schemaRef ds:uri="4ce034c3-338c-4a8f-9cae-7e5cca226d09"/>
    <ds:schemaRef ds:uri="http://www.w3.org/XML/1998/namespace"/>
    <ds:schemaRef ds:uri="http://schemas.microsoft.com/office/infopath/2007/PartnerControls"/>
    <ds:schemaRef ds:uri="fecd47c6-f99c-4e67-b20f-8e6bccd3d9cf"/>
    <ds:schemaRef ds:uri="http://schemas.openxmlformats.org/package/2006/metadata/core-properties"/>
    <ds:schemaRef ds:uri="http://purl.org/dc/terms/"/>
  </ds:schemaRefs>
</ds:datastoreItem>
</file>

<file path=customXml/itemProps11.xml><?xml version="1.0" encoding="utf-8"?>
<ds:datastoreItem xmlns:ds="http://schemas.openxmlformats.org/officeDocument/2006/customXml" ds:itemID="{48D3E03A-5E7C-F543-A004-F9CECBAA0903}">
  <ds:schemaRefs/>
</ds:datastoreItem>
</file>

<file path=customXml/itemProps12.xml><?xml version="1.0" encoding="utf-8"?>
<ds:datastoreItem xmlns:ds="http://schemas.openxmlformats.org/officeDocument/2006/customXml" ds:itemID="{7BCC2B38-E53D-4654-8C05-9076ADE1A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cd47c6-f99c-4e67-b20f-8e6bccd3d9cf"/>
    <ds:schemaRef ds:uri="4ce034c3-338c-4a8f-9cae-7e5cca226d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3.xml><?xml version="1.0" encoding="utf-8"?>
<ds:datastoreItem xmlns:ds="http://schemas.openxmlformats.org/officeDocument/2006/customXml" ds:itemID="{BCB98E36-9493-4E17-9324-AFC8AF82E41D}">
  <ds:schemaRefs>
    <ds:schemaRef ds:uri="http://schemas.microsoft.com/sharepoint/v3/contenttype/forms"/>
  </ds:schemaRefs>
</ds:datastoreItem>
</file>

<file path=customXml/itemProps14.xml><?xml version="1.0" encoding="utf-8"?>
<ds:datastoreItem xmlns:ds="http://schemas.openxmlformats.org/officeDocument/2006/customXml" ds:itemID="{6F675744-9A0E-F44F-A3B9-EB827E4E2C7A}">
  <ds:schemaRefs/>
</ds:datastoreItem>
</file>

<file path=customXml/itemProps15.xml><?xml version="1.0" encoding="utf-8"?>
<ds:datastoreItem xmlns:ds="http://schemas.openxmlformats.org/officeDocument/2006/customXml" ds:itemID="{BEB2B9B7-9C71-4451-AD27-ED26CCFBE3BC}">
  <ds:schemaRefs/>
</ds:datastoreItem>
</file>

<file path=customXml/itemProps2.xml><?xml version="1.0" encoding="utf-8"?>
<ds:datastoreItem xmlns:ds="http://schemas.openxmlformats.org/officeDocument/2006/customXml" ds:itemID="{17C436E5-9D56-234D-9888-F18FEADDD42A}">
  <ds:schemaRefs/>
</ds:datastoreItem>
</file>

<file path=customXml/itemProps3.xml><?xml version="1.0" encoding="utf-8"?>
<ds:datastoreItem xmlns:ds="http://schemas.openxmlformats.org/officeDocument/2006/customXml" ds:itemID="{B6E2411C-C7CE-471D-A2FE-2DDC2791DDEB}">
  <ds:schemaRefs/>
</ds:datastoreItem>
</file>

<file path=customXml/itemProps4.xml><?xml version="1.0" encoding="utf-8"?>
<ds:datastoreItem xmlns:ds="http://schemas.openxmlformats.org/officeDocument/2006/customXml" ds:itemID="{EBF1A606-4C5E-1A4D-A0EF-3FFB82026F09}">
  <ds:schemaRefs/>
</ds:datastoreItem>
</file>

<file path=customXml/itemProps5.xml><?xml version="1.0" encoding="utf-8"?>
<ds:datastoreItem xmlns:ds="http://schemas.openxmlformats.org/officeDocument/2006/customXml" ds:itemID="{FEB1901F-BF6C-471C-A3B9-C97FE7EC6A0F}">
  <ds:schemaRefs/>
</ds:datastoreItem>
</file>

<file path=customXml/itemProps6.xml><?xml version="1.0" encoding="utf-8"?>
<ds:datastoreItem xmlns:ds="http://schemas.openxmlformats.org/officeDocument/2006/customXml" ds:itemID="{46CDF1B5-0D2F-704E-AAE7-D8DF5636536C}">
  <ds:schemaRefs/>
</ds:datastoreItem>
</file>

<file path=customXml/itemProps7.xml><?xml version="1.0" encoding="utf-8"?>
<ds:datastoreItem xmlns:ds="http://schemas.openxmlformats.org/officeDocument/2006/customXml" ds:itemID="{90DE47FB-CBD9-46EF-A4BB-64ED750A2AFD}">
  <ds:schemaRefs/>
</ds:datastoreItem>
</file>

<file path=customXml/itemProps8.xml><?xml version="1.0" encoding="utf-8"?>
<ds:datastoreItem xmlns:ds="http://schemas.openxmlformats.org/officeDocument/2006/customXml" ds:itemID="{68D9F2E5-6BCF-764A-98D0-D0EA36693AAB}">
  <ds:schemaRefs/>
</ds:datastoreItem>
</file>

<file path=customXml/itemProps9.xml><?xml version="1.0" encoding="utf-8"?>
<ds:datastoreItem xmlns:ds="http://schemas.openxmlformats.org/officeDocument/2006/customXml" ds:itemID="{E58D0F7B-1F17-4E5D-BC63-2B0FB3F5A51A}">
  <ds:schemaRefs/>
</ds:datastoreItem>
</file>

<file path=docProps/app.xml><?xml version="1.0" encoding="utf-8"?>
<Properties xmlns="http://schemas.openxmlformats.org/officeDocument/2006/extended-properties" xmlns:vt="http://schemas.openxmlformats.org/officeDocument/2006/docPropsVTypes">
  <Template>SDU widescreen dateA</Template>
  <TotalTime>0</TotalTime>
  <Words>4994</Words>
  <Application>Microsoft Office PowerPoint</Application>
  <PresentationFormat>Widescreen</PresentationFormat>
  <Paragraphs>505</Paragraphs>
  <Slides>43</Slides>
  <Notes>33</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43</vt:i4>
      </vt:variant>
    </vt:vector>
  </HeadingPairs>
  <TitlesOfParts>
    <vt:vector size="49" baseType="lpstr">
      <vt:lpstr>Arial</vt:lpstr>
      <vt:lpstr>AU Passata</vt:lpstr>
      <vt:lpstr>Calibri</vt:lpstr>
      <vt:lpstr>Symbol</vt:lpstr>
      <vt:lpstr>Wingdings</vt:lpstr>
      <vt:lpstr>SDU</vt:lpstr>
      <vt:lpstr>Ligeløn for arbejde af samme værdi</vt:lpstr>
      <vt:lpstr>Emner i dag</vt:lpstr>
      <vt:lpstr>Emnet i dag – i kontekst</vt:lpstr>
      <vt:lpstr>Emnet i dag – i kontekst</vt:lpstr>
      <vt:lpstr>Princippet om lige løn</vt:lpstr>
      <vt:lpstr>Emner i dag – i kontekst</vt:lpstr>
      <vt:lpstr>Kilder til ulige løn - samfundsperspektiv</vt:lpstr>
      <vt:lpstr>Princippet om lige løn – TEUF artikel 157 </vt:lpstr>
      <vt:lpstr>C-624/19 Tesco stores</vt:lpstr>
      <vt:lpstr>C-624/19 Tesco stores</vt:lpstr>
      <vt:lpstr>Er lønnen lige ? </vt:lpstr>
      <vt:lpstr>‘LØN’</vt:lpstr>
      <vt:lpstr>‘Lige løn’</vt:lpstr>
      <vt:lpstr>‘Lige løn’</vt:lpstr>
      <vt:lpstr>Har det med køn at gøre ? </vt:lpstr>
      <vt:lpstr>Sammenlignelige personer/grupper</vt:lpstr>
      <vt:lpstr>Ikke behov for sammenligning</vt:lpstr>
      <vt:lpstr>Er der nogen, der kan fikse det ? </vt:lpstr>
      <vt:lpstr>Samme kilde for persongrupperne</vt:lpstr>
      <vt:lpstr>Er arbejdet det samme/af samme værdi ? </vt:lpstr>
      <vt:lpstr>‘Samme arbejde’</vt:lpstr>
      <vt:lpstr>‘Arbejde af samme værdi’</vt:lpstr>
      <vt:lpstr>‘Arbejde af samme værdi’</vt:lpstr>
      <vt:lpstr>‘Arbejde af samme værdi’</vt:lpstr>
      <vt:lpstr>‘Arbejde af samme værdi’</vt:lpstr>
      <vt:lpstr>Kendelse afsagt 9. februar 2024, FV 2022-829 HK Privat mod Novozymes</vt:lpstr>
      <vt:lpstr>Kendelse afsagt 9. februar 2024, FV 2022-829 HK Privat mod Novozymes</vt:lpstr>
      <vt:lpstr>Kendelse afsagt 9. februar 2024, FV 2022-829 HK Privat mod Novozymes</vt:lpstr>
      <vt:lpstr>Skyldes lønforskellen noget andet end køn? </vt:lpstr>
      <vt:lpstr>‘Objektive grunde’</vt:lpstr>
      <vt:lpstr>‘Objektive grunde’</vt:lpstr>
      <vt:lpstr>‘Objektive grunde’</vt:lpstr>
      <vt:lpstr>‘Objektive grunde’</vt:lpstr>
      <vt:lpstr>‘Objektive grunde’</vt:lpstr>
      <vt:lpstr>Kendelse afsagt 9. februar 2024, FV 2022-829 HK Privat mod Novozymes (v. Dansk industri)</vt:lpstr>
      <vt:lpstr>Kendelse afsagt 9. februar 2024, FV 2022-829 HK Privat mod Novozymes</vt:lpstr>
      <vt:lpstr>‘Objektive grunde’</vt:lpstr>
      <vt:lpstr>‘objektive grunde’</vt:lpstr>
      <vt:lpstr>Kan lønforskelle legitimeres ? </vt:lpstr>
      <vt:lpstr>‘Lige løn’</vt:lpstr>
      <vt:lpstr>En lille smule om bevisbyrde</vt:lpstr>
      <vt:lpstr>Bevisbyrderegler</vt:lpstr>
      <vt:lpstr>Slut på eksisterende principper om ligeløn og vurderingsmetoderne udviklet i praksis i EU-retten og i dansk ret.   Pause   Efter pausen: Hvad kan vi bruge løngennemsigtighedsdirektivet til – og hvordan kan man arbejde med ligeløn i praksis.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2025-09-09T16:28:22Z</dcterms:created>
  <dcterms:modified xsi:type="dcterms:W3CDTF">2025-09-11T13:09:33Z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0x01010025730D2D79480E44AF4CF1D5DC8426B6</vt:lpwstr>
  </property>
  <property fmtid="{D5CDD505-2E9C-101B-9397-08002B2CF9AE}" pid="3" name="MediaServiceImageTags">
    <vt:lpwstr/>
  </property>
  <property fmtid="{D5CDD505-2E9C-101B-9397-08002B2CF9AE}" pid="4" name="TemplafyTimeStamp">
    <vt:lpwstr>2025-05-09T12:40:02</vt:lpwstr>
  </property>
  <property fmtid="{D5CDD505-2E9C-101B-9397-08002B2CF9AE}" pid="5" name="TemplafyTenantId">
    <vt:lpwstr>sdu</vt:lpwstr>
  </property>
  <property fmtid="{D5CDD505-2E9C-101B-9397-08002B2CF9AE}" pid="6" name="TemplafyTemplateId">
    <vt:lpwstr>636891894186761813</vt:lpwstr>
  </property>
  <property fmtid="{D5CDD505-2E9C-101B-9397-08002B2CF9AE}" pid="7" name="TemplafyUserProfileId">
    <vt:lpwstr>1023136132108910602</vt:lpwstr>
  </property>
  <property fmtid="{D5CDD505-2E9C-101B-9397-08002B2CF9AE}" pid="8" name="TemplafyLanguageCode">
    <vt:lpwstr>da-DK</vt:lpwstr>
  </property>
  <property fmtid="{D5CDD505-2E9C-101B-9397-08002B2CF9AE}" pid="9" name="TemplafyFromBlank">
    <vt:bool>false</vt:bool>
  </property>
</Properties>
</file>