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7"/>
  </p:sldMasterIdLst>
  <p:notesMasterIdLst>
    <p:notesMasterId r:id="rId15"/>
  </p:notesMasterIdLst>
  <p:handoutMasterIdLst>
    <p:handoutMasterId r:id="rId16"/>
  </p:handoutMasterIdLst>
  <p:sldIdLst>
    <p:sldId id="387" r:id="rId8"/>
    <p:sldId id="388" r:id="rId9"/>
    <p:sldId id="392" r:id="rId10"/>
    <p:sldId id="389" r:id="rId11"/>
    <p:sldId id="390" r:id="rId12"/>
    <p:sldId id="393" r:id="rId13"/>
    <p:sldId id="394" r:id="rId14"/>
  </p:sldIdLst>
  <p:sldSz cx="10799763" cy="7199313"/>
  <p:notesSz cx="6794500" cy="99314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F27"/>
    <a:srgbClr val="00886C"/>
    <a:srgbClr val="77C79D"/>
    <a:srgbClr val="BBE3CE"/>
    <a:srgbClr val="9DD7B9"/>
    <a:srgbClr val="7CCAA1"/>
    <a:srgbClr val="FFFFAB"/>
    <a:srgbClr val="00CC99"/>
    <a:srgbClr val="0F282B"/>
    <a:srgbClr val="062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86819" autoAdjust="0"/>
  </p:normalViewPr>
  <p:slideViewPr>
    <p:cSldViewPr>
      <p:cViewPr varScale="1">
        <p:scale>
          <a:sx n="99" d="100"/>
          <a:sy n="99" d="100"/>
        </p:scale>
        <p:origin x="1464" y="192"/>
      </p:cViewPr>
      <p:guideLst/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1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aenketankencevea.sharepoint.com/sites/Analyse/Delte%20dokumenter/2.%20Analysedrev/2022/Analyser/Digitalisering,%20FEPS/Rapport/Data%20behind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156082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DK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0"/>
            <c:plus>
              <c:numRef>
                <c:f>'[Data behind figures.xlsx]Overview of outcomes (regs)'!$E$3:$E$8</c:f>
                <c:numCache>
                  <c:formatCode>General</c:formatCode>
                  <c:ptCount val="6"/>
                  <c:pt idx="0">
                    <c:v>3.6789199999999994E-2</c:v>
                  </c:pt>
                  <c:pt idx="1">
                    <c:v>3.0536799999999999E-2</c:v>
                  </c:pt>
                  <c:pt idx="2">
                    <c:v>3.00664E-2</c:v>
                  </c:pt>
                  <c:pt idx="3">
                    <c:v>2.2598799999999999E-2</c:v>
                  </c:pt>
                  <c:pt idx="4">
                    <c:v>3.0830800000000002E-2</c:v>
                  </c:pt>
                  <c:pt idx="5">
                    <c:v>2.597E-2</c:v>
                  </c:pt>
                </c:numCache>
              </c:numRef>
            </c:plus>
            <c:minus>
              <c:numRef>
                <c:f>'[Data behind figures.xlsx]Overview of outcomes (regs)'!$E$3:$E$8</c:f>
                <c:numCache>
                  <c:formatCode>General</c:formatCode>
                  <c:ptCount val="6"/>
                  <c:pt idx="0">
                    <c:v>3.6789199999999994E-2</c:v>
                  </c:pt>
                  <c:pt idx="1">
                    <c:v>3.0536799999999999E-2</c:v>
                  </c:pt>
                  <c:pt idx="2">
                    <c:v>3.00664E-2</c:v>
                  </c:pt>
                  <c:pt idx="3">
                    <c:v>2.2598799999999999E-2</c:v>
                  </c:pt>
                  <c:pt idx="4">
                    <c:v>3.0830800000000002E-2</c:v>
                  </c:pt>
                  <c:pt idx="5">
                    <c:v>2.597E-2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'[Data behind figures.xlsx]Overview of outcomes (regs)'!$B$3:$B$8</c:f>
              <c:strCache>
                <c:ptCount val="6"/>
                <c:pt idx="0">
                  <c:v>Job insecurity</c:v>
                </c:pt>
                <c:pt idx="1">
                  <c:v>Stress</c:v>
                </c:pt>
                <c:pt idx="2">
                  <c:v>Workload</c:v>
                </c:pt>
                <c:pt idx="3">
                  <c:v>Job satisfaction
and motivation</c:v>
                </c:pt>
                <c:pt idx="4">
                  <c:v>Trust</c:v>
                </c:pt>
                <c:pt idx="5">
                  <c:v>Autonomy</c:v>
                </c:pt>
              </c:strCache>
            </c:strRef>
          </c:cat>
          <c:val>
            <c:numRef>
              <c:f>'[Data behind figures.xlsx]Overview of outcomes (regs)'!$C$3:$C$8</c:f>
              <c:numCache>
                <c:formatCode>General</c:formatCode>
                <c:ptCount val="6"/>
                <c:pt idx="0">
                  <c:v>0.19045000000000001</c:v>
                </c:pt>
                <c:pt idx="1">
                  <c:v>0.22758999999999999</c:v>
                </c:pt>
                <c:pt idx="2">
                  <c:v>0.16758999999999999</c:v>
                </c:pt>
                <c:pt idx="3">
                  <c:v>-0.11262999999999999</c:v>
                </c:pt>
                <c:pt idx="4">
                  <c:v>-0.21403</c:v>
                </c:pt>
                <c:pt idx="5">
                  <c:v>-0.20527999999999999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9-465E-96E1-8F5799C0D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455194463"/>
        <c:axId val="1719837584"/>
      </c:barChart>
      <c:catAx>
        <c:axId val="14551944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low"/>
        <c:crossAx val="1719837584"/>
        <c:crosses val="autoZero"/>
        <c:auto val="1"/>
        <c:lblAlgn val="ctr"/>
        <c:lblOffset val="100"/>
        <c:noMultiLvlLbl val="0"/>
      </c:catAx>
      <c:valAx>
        <c:axId val="171983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InterFace" panose="020B0503030203020204" pitchFamily="34" charset="0"/>
                <a:ea typeface="+mn-ea"/>
                <a:cs typeface="+mn-cs"/>
              </a:defRPr>
            </a:pPr>
            <a:endParaRPr lang="en-DK"/>
          </a:p>
        </c:txPr>
        <c:crossAx val="1455194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>
          <a:latin typeface="InterFace" panose="020B0503030203020204" pitchFamily="34" charset="0"/>
        </a:defRPr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669"/>
          </a:xfrm>
          <a:prstGeom prst="rect">
            <a:avLst/>
          </a:prstGeom>
        </p:spPr>
        <p:txBody>
          <a:bodyPr vert="horz" lIns="63048" tIns="31524" rIns="63048" bIns="31524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128" y="0"/>
            <a:ext cx="2944283" cy="497669"/>
          </a:xfrm>
          <a:prstGeom prst="rect">
            <a:avLst/>
          </a:prstGeom>
        </p:spPr>
        <p:txBody>
          <a:bodyPr vert="horz" lIns="63048" tIns="31524" rIns="63048" bIns="31524" rtlCol="0"/>
          <a:lstStyle>
            <a:lvl1pPr algn="r">
              <a:defRPr sz="800"/>
            </a:lvl1pPr>
          </a:lstStyle>
          <a:p>
            <a:fld id="{4204B200-BFA7-4778-844F-48FFFBA363FB}" type="datetimeFigureOut">
              <a:rPr lang="da-DK" smtClean="0"/>
              <a:t>11.09.2024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33732"/>
            <a:ext cx="2944283" cy="497668"/>
          </a:xfrm>
          <a:prstGeom prst="rect">
            <a:avLst/>
          </a:prstGeom>
        </p:spPr>
        <p:txBody>
          <a:bodyPr vert="horz" lIns="63048" tIns="31524" rIns="63048" bIns="31524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128" y="9433732"/>
            <a:ext cx="2944283" cy="497668"/>
          </a:xfrm>
          <a:prstGeom prst="rect">
            <a:avLst/>
          </a:prstGeom>
        </p:spPr>
        <p:txBody>
          <a:bodyPr vert="horz" lIns="63048" tIns="31524" rIns="63048" bIns="31524" rtlCol="0" anchor="b"/>
          <a:lstStyle>
            <a:lvl1pPr algn="r">
              <a:defRPr sz="800"/>
            </a:lvl1pPr>
          </a:lstStyle>
          <a:p>
            <a:fld id="{31D6CD51-BCA6-477B-91A6-3CF6B98033D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4477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defTabSz="955570">
              <a:defRPr sz="1200"/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128" y="0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>
            <a:lvl1pPr algn="r" defTabSz="955570">
              <a:defRPr sz="1200"/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848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8" tIns="47784" rIns="95568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633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defTabSz="955570">
              <a:defRPr sz="1200"/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128" y="9432633"/>
            <a:ext cx="2944283" cy="49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68" tIns="47784" rIns="95568" bIns="47784" numCol="1" anchor="b" anchorCtr="0" compatLnSpc="1">
            <a:prstTxWarp prst="textNoShape">
              <a:avLst/>
            </a:prstTxWarp>
          </a:bodyPr>
          <a:lstStyle>
            <a:lvl1pPr algn="r" defTabSz="955570">
              <a:defRPr sz="1200"/>
            </a:lvl1pPr>
          </a:lstStyle>
          <a:p>
            <a:fld id="{AE58D3A1-681B-4914-A50C-8ADD1D75737D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9011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Ikke et repræsentativt sample</a:t>
            </a:r>
            <a:br>
              <a:rPr lang="da-DK" dirty="0"/>
            </a:br>
            <a:endParaRPr lang="da-DK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Også svært at sammenligne lande, da stikprøverne er ret forskellige.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dirty="0"/>
              <a:t>Det primære fokus er på konsekvenser og korrelationer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58D3A1-681B-4914-A50C-8ADD1D75737D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70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58D3A1-681B-4914-A50C-8ADD1D75737D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244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11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Afslutning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 bwMode="auto">
          <a:xfrm>
            <a:off x="-719" y="0"/>
            <a:ext cx="10799763" cy="5400000"/>
          </a:xfrm>
          <a:prstGeom prst="rect">
            <a:avLst/>
          </a:prstGeom>
          <a:solidFill>
            <a:srgbClr val="052F2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7063" tIns="43531" rIns="87063" bIns="43531" numCol="1" rtlCol="0" anchor="t" anchorCtr="0" compatLnSpc="1">
            <a:prstTxWarp prst="textNoShape">
              <a:avLst/>
            </a:prstTxWarp>
          </a:bodyPr>
          <a:lstStyle/>
          <a:p>
            <a:pPr defTabSz="993029"/>
            <a:endParaRPr lang="da-DK" sz="1999"/>
          </a:p>
        </p:txBody>
      </p:sp>
      <p:sp>
        <p:nvSpPr>
          <p:cNvPr id="8" name="Pladsholder til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1439863" y="1366838"/>
            <a:ext cx="8640762" cy="3097212"/>
          </a:xfrm>
        </p:spPr>
        <p:txBody>
          <a:bodyPr anchor="b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Tak for i dag</a:t>
            </a:r>
          </a:p>
        </p:txBody>
      </p:sp>
      <p:sp>
        <p:nvSpPr>
          <p:cNvPr id="3" name="Rektangel 2"/>
          <p:cNvSpPr/>
          <p:nvPr userDrawn="1"/>
        </p:nvSpPr>
        <p:spPr bwMode="auto">
          <a:xfrm>
            <a:off x="-719" y="5391881"/>
            <a:ext cx="10825411" cy="1800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Pladsholder til dato 1">
            <a:extLst>
              <a:ext uri="{FF2B5EF4-FFF2-40B4-BE49-F238E27FC236}">
                <a16:creationId xmlns:a16="http://schemas.microsoft.com/office/drawing/2014/main" id="{A64462E0-C27F-430C-8715-925A01F86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1" name="Pladsholder til slidenummer 2">
            <a:extLst>
              <a:ext uri="{FF2B5EF4-FFF2-40B4-BE49-F238E27FC236}">
                <a16:creationId xmlns:a16="http://schemas.microsoft.com/office/drawing/2014/main" id="{D6104DB9-35D7-4999-A765-03493700C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5" y="6815138"/>
            <a:ext cx="242887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1925C6C-587D-4FE9-A6FE-3036B324D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9999" y="5957374"/>
            <a:ext cx="2429587" cy="668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9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ød søj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 bwMode="auto">
          <a:xfrm>
            <a:off x="8639763" y="0"/>
            <a:ext cx="2160000" cy="7200000"/>
          </a:xfrm>
          <a:prstGeom prst="rect">
            <a:avLst/>
          </a:prstGeom>
          <a:solidFill>
            <a:srgbClr val="052F2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7063" tIns="43531" rIns="87063" bIns="43531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9302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a-DK" sz="19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Pladsholder til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2397252"/>
            <a:ext cx="7776225" cy="4182343"/>
          </a:xfrm>
        </p:spPr>
        <p:txBody>
          <a:bodyPr/>
          <a:lstStyle>
            <a:lvl1pPr>
              <a:defRPr sz="22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 kern="0" dirty="0"/>
              <a:t>Punkter, underpunkter og mere tekst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20000" y="540000"/>
            <a:ext cx="7767218" cy="1260000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C90DA26D-C4E9-419D-8E39-8152C86DC6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680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unkter m/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tekst 7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2397252"/>
            <a:ext cx="4463857" cy="418234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kern="0" dirty="0"/>
              <a:t>Punkter, underpunkter og mere tekst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20001" y="431304"/>
            <a:ext cx="9125402" cy="1281235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pic>
        <p:nvPicPr>
          <p:cNvPr id="10" name="Billede 9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881" y="2397252"/>
            <a:ext cx="5392508" cy="3599999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4761385C-3322-40C3-9991-80A423C326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00" sy="1000" algn="ctr" rotWithShape="0">
              <a:prstClr val="black"/>
            </a:outerShdw>
          </a:effectLst>
        </p:spPr>
      </p:pic>
      <p:sp>
        <p:nvSpPr>
          <p:cNvPr id="15" name="Pladsholder til dato 1">
            <a:extLst>
              <a:ext uri="{FF2B5EF4-FFF2-40B4-BE49-F238E27FC236}">
                <a16:creationId xmlns:a16="http://schemas.microsoft.com/office/drawing/2014/main" id="{085B2FB6-3544-4C5F-A075-A91590617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6" name="Pladsholder til slidenummer 2">
            <a:extLst>
              <a:ext uri="{FF2B5EF4-FFF2-40B4-BE49-F238E27FC236}">
                <a16:creationId xmlns:a16="http://schemas.microsoft.com/office/drawing/2014/main" id="{98B2E9A6-0C7C-4306-A57D-8CB29AE9A3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60888" y="6832313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765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unkter u/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29007" y="503312"/>
            <a:ext cx="9125402" cy="1281235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CE4DB1A-620E-49F2-AF68-C99A3409CE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00" sy="1000" algn="ctr" rotWithShape="0">
              <a:prstClr val="black"/>
            </a:outerShdw>
          </a:effectLst>
        </p:spPr>
      </p:pic>
      <p:sp>
        <p:nvSpPr>
          <p:cNvPr id="11" name="Pladsholder til tekst 7">
            <a:extLst>
              <a:ext uri="{FF2B5EF4-FFF2-40B4-BE49-F238E27FC236}">
                <a16:creationId xmlns:a16="http://schemas.microsoft.com/office/drawing/2014/main" id="{EA3B722D-812B-4A33-B115-36147FF3F5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2397252"/>
            <a:ext cx="9269763" cy="418234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kern="0" dirty="0"/>
              <a:t>Punkter, underpunkter og mere tekst</a:t>
            </a:r>
          </a:p>
        </p:txBody>
      </p:sp>
      <p:sp>
        <p:nvSpPr>
          <p:cNvPr id="12" name="Pladsholder til dato 1">
            <a:extLst>
              <a:ext uri="{FF2B5EF4-FFF2-40B4-BE49-F238E27FC236}">
                <a16:creationId xmlns:a16="http://schemas.microsoft.com/office/drawing/2014/main" id="{4BBEFD0C-2736-4FFC-A3E4-6AD5FE467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1" y="6815138"/>
            <a:ext cx="2603052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Pladsholder til slidenummer 2">
            <a:extLst>
              <a:ext uri="{FF2B5EF4-FFF2-40B4-BE49-F238E27FC236}">
                <a16:creationId xmlns:a16="http://schemas.microsoft.com/office/drawing/2014/main" id="{A57DF6F4-64A9-47DC-A93B-4586BAB56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60888" y="6821265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700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illede m/lille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" y="2115"/>
            <a:ext cx="10792622" cy="7195081"/>
          </a:xfrm>
          <a:prstGeom prst="rect">
            <a:avLst/>
          </a:prstGeom>
        </p:spPr>
      </p:pic>
      <p:sp>
        <p:nvSpPr>
          <p:cNvPr id="7" name="Pladsholder til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6335713" y="1800225"/>
            <a:ext cx="3816350" cy="2232025"/>
          </a:xfrm>
          <a:solidFill>
            <a:schemeClr val="tx1">
              <a:alpha val="70000"/>
            </a:schemeClr>
          </a:solidFill>
        </p:spPr>
        <p:txBody>
          <a:bodyPr lIns="403200" tIns="43200" rIns="86400" bIns="43200" anchor="ctr" anchorCtr="0"/>
          <a:lstStyle>
            <a:lvl1pPr marL="0" indent="0"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97269" indent="0"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93029" indent="0"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490299" indent="0"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986057" indent="0"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a-DK" dirty="0"/>
              <a:t>Fleksibelt tekstfelt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40B031AF-CC0F-409F-B3C5-09EB99B0E4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prstClr val="black"/>
            </a:outerShdw>
          </a:effectLst>
        </p:spPr>
      </p:pic>
      <p:sp>
        <p:nvSpPr>
          <p:cNvPr id="12" name="Pladsholder til dato 1">
            <a:extLst>
              <a:ext uri="{FF2B5EF4-FFF2-40B4-BE49-F238E27FC236}">
                <a16:creationId xmlns:a16="http://schemas.microsoft.com/office/drawing/2014/main" id="{0E5EBF42-9129-4D16-844D-CAF9DF6B7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Pladsholder til slidenummer 2">
            <a:extLst>
              <a:ext uri="{FF2B5EF4-FFF2-40B4-BE49-F238E27FC236}">
                <a16:creationId xmlns:a16="http://schemas.microsoft.com/office/drawing/2014/main" id="{E3F111AE-19B9-4E9D-8D6C-B0FCFF790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6" y="6815138"/>
            <a:ext cx="2210598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057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1/1 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" y="3130"/>
            <a:ext cx="10789576" cy="7193051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DC57D073-0D52-4B16-966D-DEC55838C9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prstClr val="black"/>
            </a:outerShdw>
          </a:effectLst>
        </p:spPr>
      </p:pic>
      <p:sp>
        <p:nvSpPr>
          <p:cNvPr id="9" name="Pladsholder til dato 1">
            <a:extLst>
              <a:ext uri="{FF2B5EF4-FFF2-40B4-BE49-F238E27FC236}">
                <a16:creationId xmlns:a16="http://schemas.microsoft.com/office/drawing/2014/main" id="{D36CE0DF-841D-4896-BF71-E8ECD4110A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Pladsholder til slidenummer 2">
            <a:extLst>
              <a:ext uri="{FF2B5EF4-FFF2-40B4-BE49-F238E27FC236}">
                <a16:creationId xmlns:a16="http://schemas.microsoft.com/office/drawing/2014/main" id="{6668648A-B727-4BA7-97EA-E58DA6487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6" y="6815138"/>
            <a:ext cx="2210598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149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kstboks og billede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 bwMode="auto">
          <a:xfrm>
            <a:off x="0" y="1440000"/>
            <a:ext cx="5399763" cy="3599999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719138" y="2447925"/>
            <a:ext cx="4248150" cy="2232025"/>
          </a:xfrm>
        </p:spPr>
        <p:txBody>
          <a:bodyPr anchor="b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marL="0" indent="0">
              <a:lnSpc>
                <a:spcPts val="2600"/>
              </a:lnSpc>
              <a:spcBef>
                <a:spcPts val="1300"/>
              </a:spcBef>
            </a:pPr>
            <a:r>
              <a:rPr lang="da-DK" b="1" dirty="0">
                <a:solidFill>
                  <a:schemeClr val="bg1"/>
                </a:solidFill>
              </a:rPr>
              <a:t>Overskrift 24/26</a:t>
            </a:r>
          </a:p>
          <a:p>
            <a:pPr marL="0" indent="0">
              <a:lnSpc>
                <a:spcPts val="2600"/>
              </a:lnSpc>
              <a:spcBef>
                <a:spcPts val="1300"/>
              </a:spcBef>
            </a:pPr>
            <a:r>
              <a:rPr lang="da-DK" b="0" dirty="0">
                <a:solidFill>
                  <a:schemeClr val="bg1"/>
                </a:solidFill>
              </a:rPr>
              <a:t>Tekst 24/26</a:t>
            </a:r>
            <a:br>
              <a:rPr lang="da-DK" b="0" dirty="0">
                <a:solidFill>
                  <a:schemeClr val="bg1"/>
                </a:solidFill>
              </a:rPr>
            </a:br>
            <a:r>
              <a:rPr lang="da-DK" b="0" dirty="0">
                <a:solidFill>
                  <a:schemeClr val="bg1"/>
                </a:solidFill>
              </a:rPr>
              <a:t>12 før afsnit</a:t>
            </a:r>
            <a:endParaRPr lang="da-DK" b="1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 preferRelativeResize="0"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64" y="1440000"/>
            <a:ext cx="5399998" cy="3599998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D1B65ED1-BB72-4AD0-80FB-B6F97B85FC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sx="1000" sy="1000" algn="ctr" rotWithShape="0">
              <a:prstClr val="black"/>
            </a:outerShdw>
          </a:effectLst>
        </p:spPr>
      </p:pic>
      <p:sp>
        <p:nvSpPr>
          <p:cNvPr id="11" name="Pladsholder til dato 1">
            <a:extLst>
              <a:ext uri="{FF2B5EF4-FFF2-40B4-BE49-F238E27FC236}">
                <a16:creationId xmlns:a16="http://schemas.microsoft.com/office/drawing/2014/main" id="{91B2C295-B4D4-4732-BFC5-3BE19CFF4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Pladsholder til slidenummer 2">
            <a:extLst>
              <a:ext uri="{FF2B5EF4-FFF2-40B4-BE49-F238E27FC236}">
                <a16:creationId xmlns:a16="http://schemas.microsoft.com/office/drawing/2014/main" id="{6B56CE2F-F250-4070-A9FE-76287A420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6" y="6815138"/>
            <a:ext cx="2210598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224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ktionsskift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 bwMode="auto">
          <a:xfrm>
            <a:off x="-1" y="0"/>
            <a:ext cx="10799763" cy="7202233"/>
          </a:xfrm>
          <a:prstGeom prst="rect">
            <a:avLst/>
          </a:prstGeom>
          <a:solidFill>
            <a:srgbClr val="B7191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7063" tIns="43531" rIns="87063" bIns="43531" numCol="1" rtlCol="0" anchor="ctr" anchorCtr="0" compatLnSpc="1">
            <a:prstTxWarp prst="textNoShape">
              <a:avLst/>
            </a:prstTxWarp>
          </a:bodyPr>
          <a:lstStyle/>
          <a:p>
            <a:pPr defTabSz="993029"/>
            <a:endParaRPr lang="da-DK" sz="1999"/>
          </a:p>
        </p:txBody>
      </p:sp>
      <p:sp>
        <p:nvSpPr>
          <p:cNvPr id="7" name="Pladsholder til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686451" y="-396"/>
            <a:ext cx="8137525" cy="6419850"/>
          </a:xfrm>
        </p:spPr>
        <p:txBody>
          <a:bodyPr anchor="ctr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Sektionsskift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E1954BF-C240-4B82-A7DB-B49615F740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Pladsholder til dato 1">
            <a:extLst>
              <a:ext uri="{FF2B5EF4-FFF2-40B4-BE49-F238E27FC236}">
                <a16:creationId xmlns:a16="http://schemas.microsoft.com/office/drawing/2014/main" id="{C3815CBB-C6DF-45B4-8F87-933240041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1" name="Pladsholder til slidenummer 2">
            <a:extLst>
              <a:ext uri="{FF2B5EF4-FFF2-40B4-BE49-F238E27FC236}">
                <a16:creationId xmlns:a16="http://schemas.microsoft.com/office/drawing/2014/main" id="{A6ED5664-0071-4D64-9B85-CF9F19075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6" y="6815138"/>
            <a:ext cx="2210598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574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ektionsskift s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 bwMode="auto">
          <a:xfrm>
            <a:off x="0" y="0"/>
            <a:ext cx="10799763" cy="7200000"/>
          </a:xfrm>
          <a:prstGeom prst="rect">
            <a:avLst/>
          </a:prstGeom>
          <a:solidFill>
            <a:srgbClr val="052F2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7063" tIns="43531" rIns="87063" bIns="43531" numCol="1" rtlCol="0" anchor="t" anchorCtr="0" compatLnSpc="1">
            <a:prstTxWarp prst="textNoShape">
              <a:avLst/>
            </a:prstTxWarp>
          </a:bodyPr>
          <a:lstStyle/>
          <a:p>
            <a:pPr defTabSz="993029"/>
            <a:endParaRPr lang="da-DK" sz="1999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20725" y="2374900"/>
            <a:ext cx="7920038" cy="4249738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da-DK" dirty="0">
                <a:solidFill>
                  <a:schemeClr val="bg1"/>
                </a:solidFill>
              </a:rPr>
              <a:t>Punkter, flere underpunkter og mere tekst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720000" y="431304"/>
            <a:ext cx="9125403" cy="128123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 kern="0" dirty="0">
                <a:solidFill>
                  <a:schemeClr val="bg1"/>
                </a:solidFill>
              </a:rPr>
              <a:t>Overskrift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89E69130-4518-440E-90FE-B37E30A0B3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9763" y="6423437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Pladsholder til dato 1">
            <a:extLst>
              <a:ext uri="{FF2B5EF4-FFF2-40B4-BE49-F238E27FC236}">
                <a16:creationId xmlns:a16="http://schemas.microsoft.com/office/drawing/2014/main" id="{65A723DF-CED9-4094-B4C7-948F257CF4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000" y="6815138"/>
            <a:ext cx="2428875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Pladsholder til slidenummer 2">
            <a:extLst>
              <a:ext uri="{FF2B5EF4-FFF2-40B4-BE49-F238E27FC236}">
                <a16:creationId xmlns:a16="http://schemas.microsoft.com/office/drawing/2014/main" id="{FCB4A4FD-7CA9-47C1-9EAE-8D09AF4CE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79166" y="6815138"/>
            <a:ext cx="2210598" cy="38417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465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0000" y="2397252"/>
            <a:ext cx="8747552" cy="418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a-DK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0000" y="1027825"/>
            <a:ext cx="9449793" cy="684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a-DK" dirty="0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2"/>
          </p:nvPr>
        </p:nvSpPr>
        <p:spPr>
          <a:xfrm>
            <a:off x="894177" y="6815138"/>
            <a:ext cx="242887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>
          <a:xfrm>
            <a:off x="7779165" y="6815138"/>
            <a:ext cx="2428875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D0AC-175B-4631-BD38-7F805346F4F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692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59" r:id="rId3"/>
    <p:sldLayoutId id="2147483660" r:id="rId4"/>
    <p:sldLayoutId id="2147483656" r:id="rId5"/>
    <p:sldLayoutId id="2147483657" r:id="rId6"/>
    <p:sldLayoutId id="2147483658" r:id="rId7"/>
    <p:sldLayoutId id="2147483661" r:id="rId8"/>
    <p:sldLayoutId id="2147483663" r:id="rId9"/>
    <p:sldLayoutId id="2147483662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2pPr>
      <a:lvl3pPr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3pPr>
      <a:lvl4pPr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4pPr>
      <a:lvl5pPr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5pPr>
      <a:lvl6pPr marL="435300"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6pPr>
      <a:lvl7pPr marL="870600"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7pPr>
      <a:lvl8pPr marL="1305900"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8pPr>
      <a:lvl9pPr marL="1741200" algn="l" defTabSz="993029" rtl="0" eaLnBrk="1" fontAlgn="base" hangingPunct="1">
        <a:spcBef>
          <a:spcPct val="0"/>
        </a:spcBef>
        <a:spcAft>
          <a:spcPct val="0"/>
        </a:spcAft>
        <a:defRPr sz="2285" b="1">
          <a:solidFill>
            <a:schemeClr val="tx1"/>
          </a:solidFill>
          <a:latin typeface="Verdana" pitchFamily="34" charset="0"/>
        </a:defRPr>
      </a:lvl9pPr>
    </p:titleStyle>
    <p:bodyStyle>
      <a:lvl1pPr marL="371819" indent="-371819" algn="l" defTabSz="993029" rtl="0" eaLnBrk="1" fontAlgn="base" hangingPunct="1">
        <a:lnSpc>
          <a:spcPts val="2285"/>
        </a:lnSpc>
        <a:spcBef>
          <a:spcPct val="20000"/>
        </a:spcBef>
        <a:spcAft>
          <a:spcPct val="0"/>
        </a:spcAft>
        <a:defRPr sz="1999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807119" indent="-309850" algn="l" defTabSz="993029" rtl="0" eaLnBrk="1" fontAlgn="base" hangingPunct="1">
        <a:lnSpc>
          <a:spcPts val="2285"/>
        </a:lnSpc>
        <a:spcBef>
          <a:spcPct val="20000"/>
        </a:spcBef>
        <a:spcAft>
          <a:spcPct val="0"/>
        </a:spcAft>
        <a:defRPr sz="1999">
          <a:solidFill>
            <a:schemeClr val="tx1"/>
          </a:solidFill>
          <a:latin typeface="+mn-lt"/>
        </a:defRPr>
      </a:lvl2pPr>
      <a:lvl3pPr marL="1240908" indent="-247879" algn="l" defTabSz="993029" rtl="0" eaLnBrk="1" fontAlgn="base" hangingPunct="1">
        <a:lnSpc>
          <a:spcPts val="2285"/>
        </a:lnSpc>
        <a:spcBef>
          <a:spcPct val="20000"/>
        </a:spcBef>
        <a:spcAft>
          <a:spcPct val="0"/>
        </a:spcAft>
        <a:defRPr sz="1999">
          <a:solidFill>
            <a:schemeClr val="tx1"/>
          </a:solidFill>
          <a:latin typeface="+mn-lt"/>
        </a:defRPr>
      </a:lvl3pPr>
      <a:lvl4pPr marL="1738178" indent="-247879" algn="l" defTabSz="993029" rtl="0" eaLnBrk="1" fontAlgn="base" hangingPunct="1">
        <a:spcBef>
          <a:spcPct val="20000"/>
        </a:spcBef>
        <a:spcAft>
          <a:spcPct val="0"/>
        </a:spcAft>
        <a:buChar char="–"/>
        <a:defRPr sz="2190">
          <a:solidFill>
            <a:schemeClr val="tx1"/>
          </a:solidFill>
          <a:latin typeface="Arial" charset="0"/>
        </a:defRPr>
      </a:lvl4pPr>
      <a:lvl5pPr marL="2233936" indent="-247879" algn="l" defTabSz="993029" rtl="0" eaLnBrk="1" fontAlgn="base" hangingPunct="1">
        <a:spcBef>
          <a:spcPct val="20000"/>
        </a:spcBef>
        <a:spcAft>
          <a:spcPct val="0"/>
        </a:spcAft>
        <a:buChar char="»"/>
        <a:defRPr sz="2190">
          <a:solidFill>
            <a:schemeClr val="tx1"/>
          </a:solidFill>
          <a:latin typeface="Arial" charset="0"/>
        </a:defRPr>
      </a:lvl5pPr>
      <a:lvl6pPr marL="2669236" indent="-247879" algn="l" defTabSz="993029" rtl="0" eaLnBrk="1" fontAlgn="base" hangingPunct="1">
        <a:spcBef>
          <a:spcPct val="20000"/>
        </a:spcBef>
        <a:spcAft>
          <a:spcPct val="0"/>
        </a:spcAft>
        <a:buChar char="»"/>
        <a:defRPr sz="2190">
          <a:solidFill>
            <a:schemeClr val="tx1"/>
          </a:solidFill>
          <a:latin typeface="Arial" charset="0"/>
        </a:defRPr>
      </a:lvl6pPr>
      <a:lvl7pPr marL="3104536" indent="-247879" algn="l" defTabSz="993029" rtl="0" eaLnBrk="1" fontAlgn="base" hangingPunct="1">
        <a:spcBef>
          <a:spcPct val="20000"/>
        </a:spcBef>
        <a:spcAft>
          <a:spcPct val="0"/>
        </a:spcAft>
        <a:buChar char="»"/>
        <a:defRPr sz="2190">
          <a:solidFill>
            <a:schemeClr val="tx1"/>
          </a:solidFill>
          <a:latin typeface="Arial" charset="0"/>
        </a:defRPr>
      </a:lvl7pPr>
      <a:lvl8pPr marL="3539836" indent="-247879" algn="l" defTabSz="993029" rtl="0" eaLnBrk="1" fontAlgn="base" hangingPunct="1">
        <a:spcBef>
          <a:spcPct val="20000"/>
        </a:spcBef>
        <a:spcAft>
          <a:spcPct val="0"/>
        </a:spcAft>
        <a:buChar char="»"/>
        <a:defRPr sz="2190">
          <a:solidFill>
            <a:schemeClr val="tx1"/>
          </a:solidFill>
          <a:latin typeface="Arial" charset="0"/>
        </a:defRPr>
      </a:lvl8pPr>
      <a:lvl9pPr marL="3975137" indent="-247879" algn="l" defTabSz="993029" rtl="0" eaLnBrk="1" fontAlgn="base" hangingPunct="1">
        <a:spcBef>
          <a:spcPct val="20000"/>
        </a:spcBef>
        <a:spcAft>
          <a:spcPct val="0"/>
        </a:spcAft>
        <a:buChar char="»"/>
        <a:defRPr sz="2190">
          <a:solidFill>
            <a:schemeClr val="tx1"/>
          </a:solidFill>
          <a:latin typeface="Arial" charset="0"/>
        </a:defRPr>
      </a:lvl9pPr>
    </p:bodyStyle>
    <p:otherStyle>
      <a:defPPr>
        <a:defRPr lang="da-DK"/>
      </a:defPPr>
      <a:lvl1pPr marL="0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300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0600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5900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1200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6501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1801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47101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2401" algn="l" defTabSz="870600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hyperlink" Target="https://cevea.dk/analyse/computerchefer-algoritmeledelse-har-store-konsekvenser-for-medarbejderne/#toc-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10" Type="http://schemas.openxmlformats.org/officeDocument/2006/relationships/image" Target="../media/image2.png"/><Relationship Id="rId4" Type="http://schemas.openxmlformats.org/officeDocument/2006/relationships/image" Target="../media/image16.png"/><Relationship Id="rId9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DEE8DC-91D0-1B37-66C2-880DB2392CDE}"/>
              </a:ext>
            </a:extLst>
          </p:cNvPr>
          <p:cNvSpPr txBox="1">
            <a:spLocks/>
          </p:cNvSpPr>
          <p:nvPr/>
        </p:nvSpPr>
        <p:spPr>
          <a:xfrm>
            <a:off x="674984" y="747714"/>
            <a:ext cx="9449793" cy="684714"/>
          </a:xfrm>
          <a:prstGeom prst="rect">
            <a:avLst/>
          </a:prstGeom>
        </p:spPr>
        <p:txBody>
          <a:bodyPr/>
          <a:lstStyle>
            <a:lvl1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5pPr>
            <a:lvl6pPr marL="4353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6pPr>
            <a:lvl7pPr marL="8706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7pPr>
            <a:lvl8pPr marL="13059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8pPr>
            <a:lvl9pPr marL="17412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da-DK" sz="3200" dirty="0"/>
              <a:t>Håndhævelse, bevisbyrde – og bevismidler</a:t>
            </a:r>
            <a:endParaRPr lang="da-DK" sz="28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EC4F1948-4B84-CF28-7812-98272FD4A55E}"/>
              </a:ext>
            </a:extLst>
          </p:cNvPr>
          <p:cNvGrpSpPr/>
          <p:nvPr/>
        </p:nvGrpSpPr>
        <p:grpSpPr>
          <a:xfrm>
            <a:off x="6807578" y="1733080"/>
            <a:ext cx="3857187" cy="4755538"/>
            <a:chOff x="6807578" y="1733080"/>
            <a:chExt cx="3857187" cy="475553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6F9E96D-9677-1C5D-65EB-12431E4BF2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53648" y="1733080"/>
              <a:ext cx="3511117" cy="47076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Billede 3">
              <a:extLst>
                <a:ext uri="{FF2B5EF4-FFF2-40B4-BE49-F238E27FC236}">
                  <a16:creationId xmlns:a16="http://schemas.microsoft.com/office/drawing/2014/main" id="{5470828F-3EFD-730A-BF25-D24E0ECB4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3649" y="5826883"/>
              <a:ext cx="518143" cy="354815"/>
            </a:xfrm>
            <a:prstGeom prst="rect">
              <a:avLst/>
            </a:prstGeom>
          </p:spPr>
        </p:pic>
        <p:pic>
          <p:nvPicPr>
            <p:cNvPr id="5" name="Billede 4">
              <a:extLst>
                <a:ext uri="{FF2B5EF4-FFF2-40B4-BE49-F238E27FC236}">
                  <a16:creationId xmlns:a16="http://schemas.microsoft.com/office/drawing/2014/main" id="{97BDF802-1911-60D7-4B88-844C1EC32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71792" y="6133803"/>
              <a:ext cx="636368" cy="354815"/>
            </a:xfrm>
            <a:prstGeom prst="rect">
              <a:avLst/>
            </a:prstGeom>
          </p:spPr>
        </p:pic>
        <p:pic>
          <p:nvPicPr>
            <p:cNvPr id="6" name="Billede 5">
              <a:extLst>
                <a:ext uri="{FF2B5EF4-FFF2-40B4-BE49-F238E27FC236}">
                  <a16:creationId xmlns:a16="http://schemas.microsoft.com/office/drawing/2014/main" id="{27814823-EE25-DC3B-EB4D-5CCE9384E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08971" y="3833277"/>
              <a:ext cx="910119" cy="812257"/>
            </a:xfrm>
            <a:prstGeom prst="rect">
              <a:avLst/>
            </a:prstGeom>
          </p:spPr>
        </p:pic>
        <p:pic>
          <p:nvPicPr>
            <p:cNvPr id="7" name="Picture 4" descr="Handel og Kontor i Norge Region Øst | Næringslivsutvalget BI Oslo">
              <a:extLst>
                <a:ext uri="{FF2B5EF4-FFF2-40B4-BE49-F238E27FC236}">
                  <a16:creationId xmlns:a16="http://schemas.microsoft.com/office/drawing/2014/main" id="{1F28D9F8-43C4-043F-0B50-C91C02870D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7578" y="3954328"/>
              <a:ext cx="1802524" cy="12746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6" descr="Handelsanställdas förbund">
              <a:extLst>
                <a:ext uri="{FF2B5EF4-FFF2-40B4-BE49-F238E27FC236}">
                  <a16:creationId xmlns:a16="http://schemas.microsoft.com/office/drawing/2014/main" id="{8E0275CB-7C07-069A-D25A-E70323399A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53169" y="4681374"/>
              <a:ext cx="903003" cy="9030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Pladsholder til indhold 2">
            <a:extLst>
              <a:ext uri="{FF2B5EF4-FFF2-40B4-BE49-F238E27FC236}">
                <a16:creationId xmlns:a16="http://schemas.microsoft.com/office/drawing/2014/main" id="{E7417E2B-EAA7-572E-870E-066250D2A8C8}"/>
              </a:ext>
            </a:extLst>
          </p:cNvPr>
          <p:cNvSpPr txBox="1">
            <a:spLocks/>
          </p:cNvSpPr>
          <p:nvPr/>
        </p:nvSpPr>
        <p:spPr>
          <a:xfrm>
            <a:off x="674984" y="1685185"/>
            <a:ext cx="7091175" cy="4085589"/>
          </a:xfrm>
          <a:prstGeom prst="rect">
            <a:avLst/>
          </a:prstGeom>
        </p:spPr>
        <p:txBody>
          <a:bodyPr>
            <a:noAutofit/>
          </a:bodyPr>
          <a:lstStyle>
            <a:lvl1pPr marL="371819" indent="-371819" algn="l" defTabSz="993029" rtl="0" eaLnBrk="1" fontAlgn="base" hangingPunct="1">
              <a:lnSpc>
                <a:spcPts val="2285"/>
              </a:lnSpc>
              <a:spcBef>
                <a:spcPct val="20000"/>
              </a:spcBef>
              <a:spcAft>
                <a:spcPct val="0"/>
              </a:spcAft>
              <a:defRPr sz="1999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07119" indent="-309850" algn="l" defTabSz="993029" rtl="0" eaLnBrk="1" fontAlgn="base" hangingPunct="1">
              <a:lnSpc>
                <a:spcPts val="2285"/>
              </a:lnSpc>
              <a:spcBef>
                <a:spcPct val="20000"/>
              </a:spcBef>
              <a:spcAft>
                <a:spcPct val="0"/>
              </a:spcAft>
              <a:defRPr sz="1999">
                <a:solidFill>
                  <a:schemeClr val="tx1"/>
                </a:solidFill>
                <a:latin typeface="+mn-lt"/>
              </a:defRPr>
            </a:lvl2pPr>
            <a:lvl3pPr marL="1240908" indent="-247879" algn="l" defTabSz="993029" rtl="0" eaLnBrk="1" fontAlgn="base" hangingPunct="1">
              <a:lnSpc>
                <a:spcPts val="2285"/>
              </a:lnSpc>
              <a:spcBef>
                <a:spcPct val="20000"/>
              </a:spcBef>
              <a:spcAft>
                <a:spcPct val="0"/>
              </a:spcAft>
              <a:defRPr sz="1999">
                <a:solidFill>
                  <a:schemeClr val="tx1"/>
                </a:solidFill>
                <a:latin typeface="+mn-lt"/>
              </a:defRPr>
            </a:lvl3pPr>
            <a:lvl4pPr marL="1738178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90">
                <a:solidFill>
                  <a:schemeClr val="tx1"/>
                </a:solidFill>
                <a:latin typeface="Arial" charset="0"/>
              </a:defRPr>
            </a:lvl4pPr>
            <a:lvl5pPr marL="2233936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90">
                <a:solidFill>
                  <a:schemeClr val="tx1"/>
                </a:solidFill>
                <a:latin typeface="Arial" charset="0"/>
              </a:defRPr>
            </a:lvl5pPr>
            <a:lvl6pPr marL="2669236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90">
                <a:solidFill>
                  <a:schemeClr val="tx1"/>
                </a:solidFill>
                <a:latin typeface="Arial" charset="0"/>
              </a:defRPr>
            </a:lvl6pPr>
            <a:lvl7pPr marL="3104536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90">
                <a:solidFill>
                  <a:schemeClr val="tx1"/>
                </a:solidFill>
                <a:latin typeface="Arial" charset="0"/>
              </a:defRPr>
            </a:lvl7pPr>
            <a:lvl8pPr marL="3539836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90">
                <a:solidFill>
                  <a:schemeClr val="tx1"/>
                </a:solidFill>
                <a:latin typeface="Arial" charset="0"/>
              </a:defRPr>
            </a:lvl8pPr>
            <a:lvl9pPr marL="3975137" indent="-247879" algn="l" defTabSz="993029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9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Hvilke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konsekvenser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brugen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algoritmeledelse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medarbejdere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er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udsat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det?</a:t>
            </a:r>
          </a:p>
          <a:p>
            <a:pPr marL="0" indent="0"/>
            <a:endParaRPr lang="en-US" sz="2000" b="1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sz="2000" b="1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Spørgeskemaundersøgelse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blandt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fagforeningsmedlemmer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b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Sverige, Norge, Finland og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Danmark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/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primære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målgrupper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Lagermedarbejdere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og Kundeservice-/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telemedarbejdere</a:t>
            </a: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alt 6.324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respondenter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heraf</a:t>
            </a:r>
            <a:r>
              <a:rPr lang="en-US" sz="20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2.834 i </a:t>
            </a:r>
            <a:r>
              <a:rPr lang="en-US" sz="2000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Danmark</a:t>
            </a: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r>
              <a:rPr lang="en-US" sz="2000" i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i="1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Cevea</a:t>
            </a:r>
            <a:r>
              <a:rPr lang="en-US" sz="2000" i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kern="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m.fl</a:t>
            </a:r>
            <a:r>
              <a:rPr lang="en-US" sz="2000" i="1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“Computer in command”, 2024 </a:t>
            </a:r>
          </a:p>
          <a:p>
            <a:pPr marL="0" indent="0"/>
            <a:r>
              <a:rPr lang="da-DK" sz="1000" dirty="0">
                <a:hlinkClick r:id="rId9"/>
              </a:rPr>
              <a:t>Computerchefer: Algoritmeledelse har store konsekvenser for medarbejderne - Cevea</a:t>
            </a:r>
            <a:endParaRPr lang="en-US" sz="1000" i="1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en-US" sz="2000" i="1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7AB0E0DE-FB92-7167-33FD-BF2DD85367E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587" y="6599330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069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C48EA8B8-21A9-FB2F-E83C-436F71AB91DC}"/>
              </a:ext>
            </a:extLst>
          </p:cNvPr>
          <p:cNvSpPr txBox="1">
            <a:spLocks/>
          </p:cNvSpPr>
          <p:nvPr/>
        </p:nvSpPr>
        <p:spPr>
          <a:xfrm>
            <a:off x="582174" y="791344"/>
            <a:ext cx="9635413" cy="442575"/>
          </a:xfrm>
          <a:prstGeom prst="rect">
            <a:avLst/>
          </a:prstGeom>
        </p:spPr>
        <p:txBody>
          <a:bodyPr/>
          <a:lstStyle>
            <a:lvl1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2pPr>
            <a:lvl3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3pPr>
            <a:lvl4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4pPr>
            <a:lvl5pPr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5pPr>
            <a:lvl6pPr marL="4353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6pPr>
            <a:lvl7pPr marL="8706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7pPr>
            <a:lvl8pPr marL="13059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8pPr>
            <a:lvl9pPr marL="1741200" algn="l" defTabSz="993029" rtl="0" eaLnBrk="1" fontAlgn="base" hangingPunct="1">
              <a:spcBef>
                <a:spcPct val="0"/>
              </a:spcBef>
              <a:spcAft>
                <a:spcPct val="0"/>
              </a:spcAft>
              <a:defRPr sz="2285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da-DK" sz="2800" dirty="0"/>
              <a:t>Håndhævelse, bevisbyrde – og bevismidler</a:t>
            </a:r>
            <a:endParaRPr lang="da-DK" sz="2400" kern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C34FBF45-4955-77A5-542C-1AA180438F8E}"/>
              </a:ext>
            </a:extLst>
          </p:cNvPr>
          <p:cNvGrpSpPr/>
          <p:nvPr/>
        </p:nvGrpSpPr>
        <p:grpSpPr>
          <a:xfrm>
            <a:off x="863377" y="1799455"/>
            <a:ext cx="9354210" cy="4392489"/>
            <a:chOff x="285568" y="2049524"/>
            <a:chExt cx="9354210" cy="4400691"/>
          </a:xfrm>
        </p:grpSpPr>
        <p:pic>
          <p:nvPicPr>
            <p:cNvPr id="16" name="Picture 4" descr="Hand Icon Autonomy Icon Vector Illustration Stock-vektor (royaltyfri)  2024286152 | Shutterstock">
              <a:extLst>
                <a:ext uri="{FF2B5EF4-FFF2-40B4-BE49-F238E27FC236}">
                  <a16:creationId xmlns:a16="http://schemas.microsoft.com/office/drawing/2014/main" id="{33801FD8-3813-6738-9692-F46F380FC0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208" b="5411"/>
            <a:stretch/>
          </p:blipFill>
          <p:spPr bwMode="auto">
            <a:xfrm>
              <a:off x="299191" y="2181384"/>
              <a:ext cx="505666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Best Travel Public Relations Company | Testimonials">
              <a:extLst>
                <a:ext uri="{FF2B5EF4-FFF2-40B4-BE49-F238E27FC236}">
                  <a16:creationId xmlns:a16="http://schemas.microsoft.com/office/drawing/2014/main" id="{076421F4-9015-8FEB-4C20-7083487B85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24" y="2870879"/>
              <a:ext cx="510225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8" descr="Happy Pictograms Fill icon">
              <a:extLst>
                <a:ext uri="{FF2B5EF4-FFF2-40B4-BE49-F238E27FC236}">
                  <a16:creationId xmlns:a16="http://schemas.microsoft.com/office/drawing/2014/main" id="{68D3A75A-42CD-1952-E642-B1BF3E6A2E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24" y="3560375"/>
              <a:ext cx="510225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0" descr="solid icon for stress 23817412 Vector Art at Vecteezy">
              <a:extLst>
                <a:ext uri="{FF2B5EF4-FFF2-40B4-BE49-F238E27FC236}">
                  <a16:creationId xmlns:a16="http://schemas.microsoft.com/office/drawing/2014/main" id="{C11F870D-26A0-979D-4124-1AA02AC523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65" y="4939366"/>
              <a:ext cx="390699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2" descr="Fired Icons - Free SVG &amp; PNG Fired Images - Noun Project">
              <a:extLst>
                <a:ext uri="{FF2B5EF4-FFF2-40B4-BE49-F238E27FC236}">
                  <a16:creationId xmlns:a16="http://schemas.microsoft.com/office/drawing/2014/main" id="{49BDB46C-DE06-D5B0-3D7F-41BBAE679E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632" y="5628862"/>
              <a:ext cx="510225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A91830A8-9C1D-8C4C-4B02-7B4517ABA38A}"/>
                </a:ext>
              </a:extLst>
            </p:cNvPr>
            <p:cNvSpPr txBox="1"/>
            <p:nvPr/>
          </p:nvSpPr>
          <p:spPr>
            <a:xfrm>
              <a:off x="882003" y="2289806"/>
              <a:ext cx="27058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Autonomi i jobbet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48ACC7D4-4E3B-2CFC-349A-1FBDB4C731F6}"/>
                </a:ext>
              </a:extLst>
            </p:cNvPr>
            <p:cNvSpPr txBox="1"/>
            <p:nvPr/>
          </p:nvSpPr>
          <p:spPr>
            <a:xfrm>
              <a:off x="882003" y="2980013"/>
              <a:ext cx="27058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Tillid til og fra ledelsen</a:t>
              </a:r>
            </a:p>
          </p:txBody>
        </p: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EF0F64BF-593D-C2E8-B87E-FFAF207562AF}"/>
                </a:ext>
              </a:extLst>
            </p:cNvPr>
            <p:cNvSpPr txBox="1"/>
            <p:nvPr/>
          </p:nvSpPr>
          <p:spPr>
            <a:xfrm>
              <a:off x="882003" y="3670221"/>
              <a:ext cx="3075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Motivation og jobtilfredshed</a:t>
              </a:r>
            </a:p>
          </p:txBody>
        </p:sp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C90C60D5-C655-D9FD-4BD0-D16B5481110B}"/>
                </a:ext>
              </a:extLst>
            </p:cNvPr>
            <p:cNvSpPr txBox="1"/>
            <p:nvPr/>
          </p:nvSpPr>
          <p:spPr>
            <a:xfrm>
              <a:off x="882003" y="5050637"/>
              <a:ext cx="27058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Stress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CEA47022-5FBF-A2E2-771C-5F42BD0D1713}"/>
                </a:ext>
              </a:extLst>
            </p:cNvPr>
            <p:cNvSpPr txBox="1"/>
            <p:nvPr/>
          </p:nvSpPr>
          <p:spPr>
            <a:xfrm>
              <a:off x="882003" y="5740843"/>
              <a:ext cx="27058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Usikkerhed om jobbet</a:t>
              </a:r>
            </a:p>
          </p:txBody>
        </p:sp>
        <p:pic>
          <p:nvPicPr>
            <p:cNvPr id="26" name="Picture 2" descr="Workload Icons - Free SVG &amp; PNG Workload Images - Noun Project">
              <a:extLst>
                <a:ext uri="{FF2B5EF4-FFF2-40B4-BE49-F238E27FC236}">
                  <a16:creationId xmlns:a16="http://schemas.microsoft.com/office/drawing/2014/main" id="{C8136514-FE66-635B-1FBB-5463569D33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568" y="4249870"/>
              <a:ext cx="510225" cy="510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kstfelt 26">
              <a:extLst>
                <a:ext uri="{FF2B5EF4-FFF2-40B4-BE49-F238E27FC236}">
                  <a16:creationId xmlns:a16="http://schemas.microsoft.com/office/drawing/2014/main" id="{4BE2C282-9471-FC77-39E0-2ABB75A39EA7}"/>
                </a:ext>
              </a:extLst>
            </p:cNvPr>
            <p:cNvSpPr txBox="1"/>
            <p:nvPr/>
          </p:nvSpPr>
          <p:spPr>
            <a:xfrm>
              <a:off x="869947" y="4360429"/>
              <a:ext cx="27058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Arbejdsbyrde</a:t>
              </a:r>
            </a:p>
          </p:txBody>
        </p:sp>
        <p:graphicFrame>
          <p:nvGraphicFramePr>
            <p:cNvPr id="2" name="Diagram 1">
              <a:extLst>
                <a:ext uri="{FF2B5EF4-FFF2-40B4-BE49-F238E27FC236}">
                  <a16:creationId xmlns:a16="http://schemas.microsoft.com/office/drawing/2014/main" id="{992EA4F8-BB46-F040-FBE4-F5093F3E719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91655444"/>
                </p:ext>
              </p:extLst>
            </p:nvPr>
          </p:nvGraphicFramePr>
          <p:xfrm>
            <a:off x="3899747" y="2049524"/>
            <a:ext cx="5740031" cy="44006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pic>
        <p:nvPicPr>
          <p:cNvPr id="3" name="Billede 2">
            <a:extLst>
              <a:ext uri="{FF2B5EF4-FFF2-40B4-BE49-F238E27FC236}">
                <a16:creationId xmlns:a16="http://schemas.microsoft.com/office/drawing/2014/main" id="{45EAAD90-1893-CC2F-AF1B-799C22DC4F5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587" y="6599330"/>
            <a:ext cx="540000" cy="316299"/>
          </a:xfrm>
          <a:prstGeom prst="rect">
            <a:avLst/>
          </a:prstGeom>
          <a:ln>
            <a:noFill/>
          </a:ln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215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7DFAAAA2-3113-0C07-B321-8C760A6699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1508484"/>
            <a:ext cx="7776225" cy="5043500"/>
          </a:xfrm>
        </p:spPr>
        <p:txBody>
          <a:bodyPr/>
          <a:lstStyle/>
          <a:p>
            <a:r>
              <a:rPr lang="da-DK" b="1" i="1" dirty="0"/>
              <a:t>Noget at komme efter!! (i visse brancher)</a:t>
            </a:r>
          </a:p>
          <a:p>
            <a:r>
              <a:rPr lang="da-DK" b="1" i="1" dirty="0" err="1"/>
              <a:t>Arbejds</a:t>
            </a:r>
            <a:r>
              <a:rPr lang="da-DK" b="1" i="1" dirty="0"/>
              <a:t>(miljø)retligt</a:t>
            </a:r>
          </a:p>
          <a:p>
            <a:endParaRPr lang="da-DK" i="1" dirty="0"/>
          </a:p>
          <a:p>
            <a:r>
              <a:rPr lang="da-DK" i="1" dirty="0"/>
              <a:t>Vidste du at:</a:t>
            </a:r>
          </a:p>
          <a:p>
            <a:r>
              <a:rPr lang="da-DK" dirty="0"/>
              <a:t>I 2024 er overvågning af medarbejdere et fokusområde for</a:t>
            </a:r>
          </a:p>
          <a:p>
            <a:r>
              <a:rPr lang="da-DK" dirty="0"/>
              <a:t>Datatilsynet?</a:t>
            </a:r>
          </a:p>
          <a:p>
            <a:endParaRPr lang="da-DK" dirty="0"/>
          </a:p>
          <a:p>
            <a:r>
              <a:rPr lang="da-DK" dirty="0"/>
              <a:t>GDPR: Krav om effektivt tilsyn og retsmidler. Har vi det?</a:t>
            </a:r>
          </a:p>
          <a:p>
            <a:endParaRPr lang="da-DK" dirty="0"/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a-DK" dirty="0"/>
              <a:t>FH er enig med fx Forbrugerrådet, IDA og andre i at dansk/EU tilsynsmyndigheder/ressourcer er yderst mangelfulde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a-DK" dirty="0"/>
              <a:t>Domstolshåndhævelse…. </a:t>
            </a:r>
            <a:r>
              <a:rPr lang="da-DK" dirty="0" err="1"/>
              <a:t>Laaaange</a:t>
            </a:r>
            <a:r>
              <a:rPr lang="da-DK" dirty="0"/>
              <a:t> berammelsestider ;( </a:t>
            </a:r>
          </a:p>
          <a:p>
            <a:pPr>
              <a:lnSpc>
                <a:spcPts val="2400"/>
              </a:lnSpc>
              <a:spcBef>
                <a:spcPts val="1200"/>
              </a:spcBef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628F928-FBCB-0083-93E5-A21CB9D5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7767218" cy="683392"/>
          </a:xfrm>
        </p:spPr>
        <p:txBody>
          <a:bodyPr/>
          <a:lstStyle/>
          <a:p>
            <a:r>
              <a:rPr lang="da-DK" dirty="0"/>
              <a:t>Håndhævelse, bevisbyrde – og bevismidler</a:t>
            </a:r>
          </a:p>
        </p:txBody>
      </p:sp>
    </p:spTree>
    <p:extLst>
      <p:ext uri="{BB962C8B-B14F-4D97-AF65-F5344CB8AC3E}">
        <p14:creationId xmlns:p14="http://schemas.microsoft.com/office/powerpoint/2010/main" val="340566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156906A1-155F-BDB2-A8B0-27000E312D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1691304"/>
            <a:ext cx="7776225" cy="4182343"/>
          </a:xfrm>
        </p:spPr>
        <p:txBody>
          <a:bodyPr/>
          <a:lstStyle/>
          <a:p>
            <a:pPr marL="0" indent="0">
              <a:lnSpc>
                <a:spcPts val="2400"/>
              </a:lnSpc>
              <a:spcBef>
                <a:spcPts val="1200"/>
              </a:spcBef>
            </a:pPr>
            <a:r>
              <a:rPr lang="da-DK" dirty="0"/>
              <a:t>Svaret er fagretlig behandling &amp; styrkelse af Arbejdstilsyn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endParaRPr lang="da-DK" u="sng" dirty="0"/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r>
              <a:rPr lang="da-DK" u="sng" dirty="0"/>
              <a:t>Arbejdsretlige regler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a-DK" dirty="0"/>
              <a:t>(kontrakt, overenskomst, lidt lovgivning)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r>
              <a:rPr lang="da-DK" u="sng" dirty="0"/>
              <a:t>Persondataretlige regler/IT-ret</a:t>
            </a:r>
          </a:p>
          <a:p>
            <a:pPr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a-DK" dirty="0"/>
              <a:t>(offentligretlige regler. Forordning, lov, tilsyn)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endParaRPr lang="da-DK" dirty="0"/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r>
              <a:rPr lang="da-DK" dirty="0"/>
              <a:t>OBS: På det organiserede område indebærer brud på lovgivningen, at ledelsesrettens grænser også er brudt = bod.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</a:pPr>
            <a:r>
              <a:rPr lang="da-DK" dirty="0"/>
              <a:t>(AR2015.0315: TV-overvågning i strid med aftale om kontrol-foranstaltninger)</a:t>
            </a: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26BAC62-5205-5E4C-F681-E1B962417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1304"/>
            <a:ext cx="7767218" cy="1260000"/>
          </a:xfrm>
        </p:spPr>
        <p:txBody>
          <a:bodyPr/>
          <a:lstStyle/>
          <a:p>
            <a:r>
              <a:rPr lang="da-DK" sz="2800" dirty="0"/>
              <a:t>Håndhævelse, bevisbyrde – og bevismidler</a:t>
            </a:r>
            <a:br>
              <a:rPr lang="da-DK" sz="24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3659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2AB29F15-F8D1-21DC-7A86-FE7EE9AD13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5345" y="1799456"/>
            <a:ext cx="7776225" cy="4182343"/>
          </a:xfrm>
        </p:spPr>
        <p:txBody>
          <a:bodyPr/>
          <a:lstStyle/>
          <a:p>
            <a:r>
              <a:rPr lang="da-DK" dirty="0"/>
              <a:t>					</a:t>
            </a:r>
            <a:r>
              <a:rPr lang="da-DK" sz="1600" dirty="0"/>
              <a:t>Side 239 og 242:</a:t>
            </a:r>
          </a:p>
          <a:p>
            <a:r>
              <a:rPr lang="da-DK" sz="1800" dirty="0"/>
              <a:t>					</a:t>
            </a:r>
            <a:r>
              <a:rPr lang="da-DK" sz="1600" i="1" dirty="0"/>
              <a:t>”</a:t>
            </a:r>
            <a:r>
              <a:rPr lang="da-DK" sz="1600" dirty="0"/>
              <a:t>… </a:t>
            </a:r>
            <a:r>
              <a:rPr lang="da-DK" sz="1600" i="1" dirty="0"/>
              <a:t>Særlige spørgsmål, der rejser netop 				på grund af algoritmer og kunstig 					Intelligens særlige karakter.</a:t>
            </a:r>
          </a:p>
          <a:p>
            <a:r>
              <a:rPr lang="da-DK" sz="1600" i="1" dirty="0"/>
              <a:t>					… kun få personer, der har 					tilbundsgående viden om f.eks. En 					algoritmes opsætning. (…) f.eks. en 					ekstern leverandør…”</a:t>
            </a:r>
            <a:endParaRPr lang="da-DK" sz="1800" i="1" dirty="0"/>
          </a:p>
          <a:p>
            <a:r>
              <a:rPr lang="da-DK" sz="1800" i="1" dirty="0"/>
              <a:t>					</a:t>
            </a:r>
            <a:r>
              <a:rPr lang="da-DK" sz="1600" i="1" dirty="0"/>
              <a:t>”Det kan være vanskeligt at </a:t>
            </a:r>
            <a:r>
              <a:rPr lang="da-DK" sz="1600" i="1" u="sng" dirty="0"/>
              <a:t>bevise</a:t>
            </a:r>
            <a:r>
              <a:rPr lang="da-DK" sz="1600" i="1" dirty="0"/>
              <a:t>, 					</a:t>
            </a:r>
            <a:r>
              <a:rPr lang="da-DK" sz="1600" i="1" u="sng" dirty="0"/>
              <a:t>hvordan</a:t>
            </a:r>
            <a:r>
              <a:rPr lang="da-DK" sz="1600" i="1" dirty="0"/>
              <a:t> algoritmer og AI-systemer 					</a:t>
            </a:r>
            <a:r>
              <a:rPr lang="da-DK" sz="1600" i="1" u="sng" dirty="0"/>
              <a:t>virker</a:t>
            </a:r>
            <a:r>
              <a:rPr lang="da-DK" sz="1600" i="1" dirty="0"/>
              <a:t>. Både for medarbejderne, deres 				repræsentanter og arbejdsgiveren, hvis IT-				kompetence måske ikke engang er til stede på 				selve virksomheden.”</a:t>
            </a:r>
            <a:endParaRPr lang="da-DK" sz="16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6DF6FFC-77EE-D6DB-D8E7-88BC26A6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72834"/>
            <a:ext cx="7767218" cy="889359"/>
          </a:xfrm>
        </p:spPr>
        <p:txBody>
          <a:bodyPr/>
          <a:lstStyle/>
          <a:p>
            <a:r>
              <a:rPr lang="da-DK" sz="2800" dirty="0"/>
              <a:t>Håndhævelse, bevisbyrde – og bevismidler</a:t>
            </a:r>
            <a:br>
              <a:rPr lang="da-DK" sz="24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a-DK" dirty="0"/>
          </a:p>
        </p:txBody>
      </p:sp>
      <p:pic>
        <p:nvPicPr>
          <p:cNvPr id="7" name="Billede 6" descr="Et billede, der indeholder tekst, skærmbillede, Tryk, bog&#10;&#10;Automatisk genereret beskrivelse">
            <a:extLst>
              <a:ext uri="{FF2B5EF4-FFF2-40B4-BE49-F238E27FC236}">
                <a16:creationId xmlns:a16="http://schemas.microsoft.com/office/drawing/2014/main" id="{9E06B961-A5C5-49AC-8C6B-F79D0C336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727448"/>
            <a:ext cx="3513181" cy="453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47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15143992-45EA-160A-AF3C-54533FAFE2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0993" y="1508484"/>
            <a:ext cx="7776225" cy="4182343"/>
          </a:xfrm>
        </p:spPr>
        <p:txBody>
          <a:bodyPr/>
          <a:lstStyle/>
          <a:p>
            <a:r>
              <a:rPr lang="da-DK" sz="2000" dirty="0">
                <a:ea typeface="Calibri" panose="020F0502020204030204" pitchFamily="34" charset="0"/>
              </a:rPr>
              <a:t>Behov for ny håndhævelse-regulering til nye teknologier??</a:t>
            </a:r>
          </a:p>
          <a:p>
            <a:endParaRPr lang="da-DK" sz="2000" dirty="0">
              <a:ea typeface="Calibri" panose="020F0502020204030204" pitchFamily="34" charset="0"/>
            </a:endParaRPr>
          </a:p>
          <a:p>
            <a:r>
              <a:rPr lang="da-DK" sz="2000" dirty="0" err="1">
                <a:ea typeface="Calibri" panose="020F0502020204030204" pitchFamily="34" charset="0"/>
              </a:rPr>
              <a:t>Mnjaaahhh</a:t>
            </a:r>
            <a:r>
              <a:rPr lang="da-DK" sz="2000" dirty="0">
                <a:ea typeface="Calibri" panose="020F0502020204030204" pitchFamily="34" charset="0"/>
              </a:rPr>
              <a:t>… </a:t>
            </a:r>
          </a:p>
          <a:p>
            <a:endParaRPr lang="da-DK" sz="2000" dirty="0">
              <a:ea typeface="Calibri" panose="020F0502020204030204" pitchFamily="34" charset="0"/>
            </a:endParaRP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a-DK" sz="2000" dirty="0">
                <a:ea typeface="Calibri" panose="020F0502020204030204" pitchFamily="34" charset="0"/>
              </a:rPr>
              <a:t>De europæiske parters rammeaftale.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a-DK" sz="2000" dirty="0">
                <a:ea typeface="Calibri" panose="020F0502020204030204" pitchFamily="34" charset="0"/>
              </a:rPr>
              <a:t>Måske opdatering af SU-aftale/aftale om kontrolforanstaltninger.</a:t>
            </a:r>
          </a:p>
          <a:p>
            <a:pPr>
              <a:lnSpc>
                <a:spcPts val="24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a-DK" sz="2000" dirty="0">
                <a:ea typeface="Calibri" panose="020F0502020204030204" pitchFamily="34" charset="0"/>
              </a:rPr>
              <a:t>Integration af GDPR regler og principper i fagretlige regler.</a:t>
            </a:r>
          </a:p>
          <a:p>
            <a:pPr lvl="1">
              <a:buFontTx/>
              <a:buChar char="-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Forebyggelse</a:t>
            </a:r>
          </a:p>
          <a:p>
            <a:pPr lvl="1">
              <a:buFontTx/>
              <a:buChar char="-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Inddragelse </a:t>
            </a:r>
          </a:p>
          <a:p>
            <a:pPr lvl="1">
              <a:buFontTx/>
              <a:buChar char="-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Klare formål, afgrænsning og afgrænsning</a:t>
            </a:r>
          </a:p>
          <a:p>
            <a:pPr lvl="1">
              <a:buFontTx/>
              <a:buChar char="-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Evaluering </a:t>
            </a:r>
          </a:p>
          <a:p>
            <a:pPr lvl="1">
              <a:buFontTx/>
              <a:buChar char="-"/>
            </a:pPr>
            <a:r>
              <a:rPr lang="da-D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Meget klar dokumentation af ”it-mekanik” der bruges til sanktion</a:t>
            </a:r>
          </a:p>
          <a:p>
            <a:endParaRPr lang="da-DK" sz="2000" dirty="0"/>
          </a:p>
          <a:p>
            <a:endParaRPr lang="da-DK" sz="20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18FF3A1-A89E-60E5-ED09-7985DA1C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0000"/>
            <a:ext cx="7767218" cy="611384"/>
          </a:xfrm>
        </p:spPr>
        <p:txBody>
          <a:bodyPr/>
          <a:lstStyle/>
          <a:p>
            <a:r>
              <a:rPr lang="da-DK" sz="2800" dirty="0"/>
              <a:t>Håndhævelse, bevisbyrde – og bevismidler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41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AFA5C791-A61B-4035-3FCE-EAE953DCBF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ABC15EF-329B-7AC1-E31A-2E68523D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84" y="490495"/>
            <a:ext cx="7551833" cy="856789"/>
          </a:xfrm>
        </p:spPr>
        <p:txBody>
          <a:bodyPr/>
          <a:lstStyle/>
          <a:p>
            <a:r>
              <a:rPr lang="da-DK" dirty="0"/>
              <a:t>Håndhævelse, bevisbyrde – og bevismidler  </a:t>
            </a:r>
            <a:br>
              <a:rPr lang="da-DK" dirty="0"/>
            </a:br>
            <a:r>
              <a:rPr lang="da-DK" dirty="0"/>
              <a:t>Dennis’ drøm….</a:t>
            </a:r>
          </a:p>
        </p:txBody>
      </p:sp>
      <p:pic>
        <p:nvPicPr>
          <p:cNvPr id="9" name="Billede 8" descr="Et billede, der indeholder tekst, computer, bærbar, skærmbillede&#10;&#10;Automatisk genereret beskrivelse">
            <a:extLst>
              <a:ext uri="{FF2B5EF4-FFF2-40B4-BE49-F238E27FC236}">
                <a16:creationId xmlns:a16="http://schemas.microsoft.com/office/drawing/2014/main" id="{DD60B695-4090-F603-06E9-15271AC84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93" y="1772912"/>
            <a:ext cx="3384376" cy="4512501"/>
          </a:xfrm>
          <a:prstGeom prst="rect">
            <a:avLst/>
          </a:prstGeom>
        </p:spPr>
      </p:pic>
      <p:sp>
        <p:nvSpPr>
          <p:cNvPr id="12" name="Smilende ansigt 11">
            <a:extLst>
              <a:ext uri="{FF2B5EF4-FFF2-40B4-BE49-F238E27FC236}">
                <a16:creationId xmlns:a16="http://schemas.microsoft.com/office/drawing/2014/main" id="{2AFF9E36-47E7-A433-D18A-D1DB112B7FA3}"/>
              </a:ext>
            </a:extLst>
          </p:cNvPr>
          <p:cNvSpPr/>
          <p:nvPr/>
        </p:nvSpPr>
        <p:spPr bwMode="auto">
          <a:xfrm>
            <a:off x="3383657" y="904186"/>
            <a:ext cx="585072" cy="43560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ACB14558-818C-40EB-A0EA-BDCD8F67C2CA" descr="IMG_9492.jpg">
            <a:extLst>
              <a:ext uri="{FF2B5EF4-FFF2-40B4-BE49-F238E27FC236}">
                <a16:creationId xmlns:a16="http://schemas.microsoft.com/office/drawing/2014/main" id="{5D63E1CF-DE81-9602-0D77-7CD4677C6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769" y="1772912"/>
            <a:ext cx="3392671" cy="4512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3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owerPoint FH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e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FH.potx" id="{CC6B2AA7-18AC-43AF-83BF-78D0CDD75C3F}" vid="{3B004C0A-6B2B-4A84-BEC8-2894674D776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Document" ma:contentTypeID="0x01010E00F8050A7C3D88A149AC910925EE50F33100F7C6224768D20A4BB8A288A0644BF793" ma:contentTypeVersion="24" ma:contentTypeDescription="EXDocument" ma:contentTypeScope="" ma:versionID="d5471d535a8cf62354477cbe9c4b335e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aa12488c-5764-4d47-ac09-68b36a4e1a12" targetNamespace="http://schemas.microsoft.com/office/2006/metadata/properties" ma:root="true" ma:fieldsID="9d1b882890439655d2e5c0f7f36dbbcc" ns1:_="" ns2:_="" ns3:_="">
    <xsd:import namespace="http://schemas.microsoft.com/sharepoint/v3"/>
    <xsd:import namespace="http://schemas.microsoft.com/sharepoint/v3/fields"/>
    <xsd:import namespace="aa12488c-5764-4d47-ac09-68b36a4e1a12"/>
    <xsd:element name="properties">
      <xsd:complexType>
        <xsd:sequence>
          <xsd:element name="documentManagement">
            <xsd:complexType>
              <xsd:all>
                <xsd:element ref="ns2:EXDocumentID" minOccurs="0"/>
                <xsd:element ref="ns2:EXCoreDocType" minOccurs="0"/>
                <xsd:element ref="ns2:EXHash" minOccurs="0"/>
                <xsd:element ref="ns2:EXTimestamp" minOccurs="0"/>
                <xsd:element ref="ns1:_dlc_Exempt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3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XDocumentID" ma:index="9" nillable="true" ma:displayName="EXDocumentID" ma:internalName="EXDocumentID" ma:readOnly="true">
      <xsd:simpleType>
        <xsd:restriction base="dms:Text"/>
      </xsd:simpleType>
    </xsd:element>
    <xsd:element name="EXCoreDocType" ma:index="10" nillable="true" ma:displayName="EXCoreDocType" ma:internalName="EXCoreDocType" ma:readOnly="true">
      <xsd:simpleType>
        <xsd:restriction base="dms:Text"/>
      </xsd:simpleType>
    </xsd:element>
    <xsd:element name="EXHash" ma:index="11" nillable="true" ma:displayName="EXHash" ma:internalName="EXHash" ma:readOnly="true">
      <xsd:simpleType>
        <xsd:restriction base="dms:Text"/>
      </xsd:simpleType>
    </xsd:element>
    <xsd:element name="EXTimestamp" ma:index="12" nillable="true" ma:displayName="EXTimestamp" ma:internalName="EXTimestamp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12488c-5764-4d47-ac09-68b36a4e1a1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TemplateDocument</p:Name>
  <p:Description/>
  <p:Statement/>
  <p:PolicyItems>
    <p:PolicyItem featureId="ExformaticsQualityPolicy" staticId="0x01010E00F8050A7C3D88A149AC910925EE50F331|1177010689" UniqueId="015e65ca-9a44-4f54-977a-8249aa4019e6">
      <p:Name>Exformatics Quality Controls</p:Name>
      <p:Description>Generates a unique global document id for each document added. Supports regulatory and patent documents.</p:Description>
      <p:CustomData>
        <config>
          <UniqueEXDocID>true</UniqueEXDocID>
          <AddDefaultValues>true</AddDefaultValues>
          <SignedApproval>true</SignedApproval>
          <RegulatoryDocument>false</RegulatoryDocument>
          <PatentDocument>false</PatentDocument>
          <DocIDServer>http://servsagssystem</DocIDServer>
          <EXCoreDocType>Type1A</EXCoreDocType>
        </config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LongProperties xmlns="http://schemas.microsoft.com/office/2006/metadata/longProperties"/>
</file>

<file path=customXml/item6.xml><?xml version="1.0" encoding="utf-8"?>
<?mso-contentType ?>
<spe:Receivers xmlns:spe="http://schemas.microsoft.com/sharepoint/events">
  <Receiver>
    <Name>Exformatics Unique Document ID Feature</Name>
    <Synchronization>Synchronous</Synchronization>
    <Type>3</Type>
    <SequenceNumber>111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10001</Type>
    <SequenceNumber>950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10002</Type>
    <SequenceNumber>1152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10009</Type>
    <SequenceNumber>1153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10004</Type>
    <SequenceNumber>1154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10003</Type>
    <SequenceNumber>1160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4</Type>
    <SequenceNumber>115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5</Type>
    <SequenceNumber>116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6</Type>
    <SequenceNumber>117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2</Type>
    <SequenceNumber>112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3</Type>
    <SequenceNumber>111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10001</Type>
    <SequenceNumber>950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10002</Type>
    <SequenceNumber>1152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10009</Type>
    <SequenceNumber>1153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10004</Type>
    <SequenceNumber>1154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10003</Type>
    <SequenceNumber>1160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4</Type>
    <SequenceNumber>115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5</Type>
    <SequenceNumber>116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6</Type>
    <SequenceNumber>117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2</Type>
    <SequenceNumber>112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3</Type>
    <SequenceNumber>111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10001</Type>
    <SequenceNumber>950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10002</Type>
    <SequenceNumber>1152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10009</Type>
    <SequenceNumber>1153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10004</Type>
    <SequenceNumber>1154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Asynchronous</Synchronization>
    <Type>10003</Type>
    <SequenceNumber>1160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4</Type>
    <SequenceNumber>115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5</Type>
    <SequenceNumber>116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6</Type>
    <SequenceNumber>117</SequenceNumber>
    <Assembly>Exformatics.RecordsManagement.IntegrityPolicy, Version=1.0.0.0, Culture=neutral, PublicKeyToken=72fe5af1b9916199</Assembly>
    <Class>Exformatics.RecordsManagement.EXUniqueDocumentID</Class>
    <Data/>
    <Filter/>
  </Receiver>
  <Receiver>
    <Name>Exformatics Unique Document ID Feature</Name>
    <Synchronization>Synchronous</Synchronization>
    <Type>2</Type>
    <SequenceNumber>112</SequenceNumber>
    <Assembly>Exformatics.RecordsManagement.IntegrityPolicy, Version=1.0.0.0, Culture=neutral, PublicKeyToken=72fe5af1b9916199</Assembly>
    <Class>Exformatics.RecordsManagement.EXUniqueDocumentID</Class>
    <Data/>
    <Filter/>
  </Receiver>
</spe:Receivers>
</file>

<file path=customXml/itemProps1.xml><?xml version="1.0" encoding="utf-8"?>
<ds:datastoreItem xmlns:ds="http://schemas.openxmlformats.org/officeDocument/2006/customXml" ds:itemID="{A991D42F-0DFE-4E04-AF43-4BD8DBBF9B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aa12488c-5764-4d47-ac09-68b36a4e1a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B7F123-BC8C-4B07-923A-A681C279DFCC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DF096599-03EE-40B5-87DE-43B99DFF03C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9D585D7-4A72-4C81-A8E9-B9E974345DF2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aa12488c-5764-4d47-ac09-68b36a4e1a12"/>
    <ds:schemaRef ds:uri="http://schemas.microsoft.com/sharepoint/v3/fields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A9062EEE-DCF8-4EF5-809C-8B0787D6F4F1}">
  <ds:schemaRefs>
    <ds:schemaRef ds:uri="http://schemas.microsoft.com/office/2006/metadata/longProperties"/>
  </ds:schemaRefs>
</ds:datastoreItem>
</file>

<file path=customXml/itemProps6.xml><?xml version="1.0" encoding="utf-8"?>
<ds:datastoreItem xmlns:ds="http://schemas.openxmlformats.org/officeDocument/2006/customXml" ds:itemID="{57332FC4-5259-4A4E-A7EE-08D9FC1C2E6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FH</Template>
  <TotalTime>5094</TotalTime>
  <Words>497</Words>
  <Application>Microsoft Macintosh PowerPoint</Application>
  <PresentationFormat>Custom</PresentationFormat>
  <Paragraphs>67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Verdana</vt:lpstr>
      <vt:lpstr>Wingdings</vt:lpstr>
      <vt:lpstr>PowerPoint FH</vt:lpstr>
      <vt:lpstr>PowerPoint Presentation</vt:lpstr>
      <vt:lpstr>PowerPoint Presentation</vt:lpstr>
      <vt:lpstr>Håndhævelse, bevisbyrde – og bevismidler</vt:lpstr>
      <vt:lpstr>Håndhævelse, bevisbyrde – og bevismidler </vt:lpstr>
      <vt:lpstr>Håndhævelse, bevisbyrde – og bevismidler </vt:lpstr>
      <vt:lpstr>Håndhævelse, bevisbyrde – og bevismidler</vt:lpstr>
      <vt:lpstr>Håndhævelse, bevisbyrde – og bevismidler   Dennis’ drøm….</vt:lpstr>
    </vt:vector>
  </TitlesOfParts>
  <Company>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Søborg og omegn - ABC</dc:title>
  <dc:creator>Dennis Schnell-Lauritzen</dc:creator>
  <cp:lastModifiedBy>Natalie Videbæk Munkholm</cp:lastModifiedBy>
  <cp:revision>318</cp:revision>
  <cp:lastPrinted>2024-09-11T10:37:35Z</cp:lastPrinted>
  <dcterms:created xsi:type="dcterms:W3CDTF">2021-11-29T08:53:52Z</dcterms:created>
  <dcterms:modified xsi:type="dcterms:W3CDTF">2024-09-11T11:25:14Z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xformaticsSPSURL">
    <vt:lpwstr>http://sagssystem</vt:lpwstr>
  </property>
  <property fmtid="{D5CDD505-2E9C-101B-9397-08002B2CF9AE}" pid="3" name="DL_AuthorInitials">
    <vt:lpwstr>DSL</vt:lpwstr>
  </property>
  <property fmtid="{D5CDD505-2E9C-101B-9397-08002B2CF9AE}" pid="4" name="DL_AuthorName">
    <vt:lpwstr>Dennis Schnell-Lauritzen</vt:lpwstr>
  </property>
  <property fmtid="{D5CDD505-2E9C-101B-9397-08002B2CF9AE}" pid="5" name="DL_AuthorDepartment">
    <vt:lpwstr>Arbejdsliv, arbejdsret og EU</vt:lpwstr>
  </property>
  <property fmtid="{D5CDD505-2E9C-101B-9397-08002B2CF9AE}" pid="6" name="DL_AuthorPhone">
    <vt:lpwstr>6183</vt:lpwstr>
  </property>
  <property fmtid="{D5CDD505-2E9C-101B-9397-08002B2CF9AE}" pid="7" name="DL_AuthorEmail">
    <vt:lpwstr>DSL@fho.dk</vt:lpwstr>
  </property>
  <property fmtid="{D5CDD505-2E9C-101B-9397-08002B2CF9AE}" pid="8" name="DL_AuthorTitle">
    <vt:lpwstr>Konsulent</vt:lpwstr>
  </property>
  <property fmtid="{D5CDD505-2E9C-101B-9397-08002B2CF9AE}" pid="9" name="DL_AuthorMobile">
    <vt:lpwstr/>
  </property>
  <property fmtid="{D5CDD505-2E9C-101B-9397-08002B2CF9AE}" pid="10" name="DL_AuthorIcon">
    <vt:lpwstr>http://www.exformatics.com/Billeder/logo.jpg</vt:lpwstr>
  </property>
  <property fmtid="{D5CDD505-2E9C-101B-9397-08002B2CF9AE}" pid="11" name="Forfatter">
    <vt:lpwstr>LCA</vt:lpwstr>
  </property>
  <property fmtid="{D5CDD505-2E9C-101B-9397-08002B2CF9AE}" pid="12" name="Afdeling">
    <vt:lpwstr>IT</vt:lpwstr>
  </property>
  <property fmtid="{D5CDD505-2E9C-101B-9397-08002B2CF9AE}" pid="13" name="DL_FullName">
    <vt:lpwstr>Lena Carlsson</vt:lpwstr>
  </property>
  <property fmtid="{D5CDD505-2E9C-101B-9397-08002B2CF9AE}" pid="14" name="DL_sAMAccountNameForeign">
    <vt:lpwstr>LCA</vt:lpwstr>
  </property>
  <property fmtid="{D5CDD505-2E9C-101B-9397-08002B2CF9AE}" pid="15" name="EntityNameForeign">
    <vt:lpwstr>DL_Activities</vt:lpwstr>
  </property>
  <property fmtid="{D5CDD505-2E9C-101B-9397-08002B2CF9AE}" pid="16" name="EntityId">
    <vt:lpwstr>43633</vt:lpwstr>
  </property>
  <property fmtid="{D5CDD505-2E9C-101B-9397-08002B2CF9AE}" pid="17" name="DL_sAMAccountName">
    <vt:lpwstr>DSL</vt:lpwstr>
  </property>
  <property fmtid="{D5CDD505-2E9C-101B-9397-08002B2CF9AE}" pid="18" name="fInit">
    <vt:lpwstr>DSL</vt:lpwstr>
  </property>
  <property fmtid="{D5CDD505-2E9C-101B-9397-08002B2CF9AE}" pid="19" name="fNavn">
    <vt:lpwstr>Dennis Schnell-Lauritzen</vt:lpwstr>
  </property>
  <property fmtid="{D5CDD505-2E9C-101B-9397-08002B2CF9AE}" pid="20" name="fAfdeling">
    <vt:lpwstr>Arbejdsliv, arbejdsret og EU</vt:lpwstr>
  </property>
  <property fmtid="{D5CDD505-2E9C-101B-9397-08002B2CF9AE}" pid="21" name="fTlf">
    <vt:lpwstr>6183</vt:lpwstr>
  </property>
  <property fmtid="{D5CDD505-2E9C-101B-9397-08002B2CF9AE}" pid="22" name="fEpost">
    <vt:lpwstr>DSL@fho.dk</vt:lpwstr>
  </property>
  <property fmtid="{D5CDD505-2E9C-101B-9397-08002B2CF9AE}" pid="23" name="fLogo">
    <vt:lpwstr>http://www.exformatics.com/images/logo_new.jpg</vt:lpwstr>
  </property>
  <property fmtid="{D5CDD505-2E9C-101B-9397-08002B2CF9AE}" pid="24" name="DL_Id">
    <vt:lpwstr>3211</vt:lpwstr>
  </property>
  <property fmtid="{D5CDD505-2E9C-101B-9397-08002B2CF9AE}" pid="25" name="DL_EntityId">
    <vt:lpwstr>43633</vt:lpwstr>
  </property>
  <property fmtid="{D5CDD505-2E9C-101B-9397-08002B2CF9AE}" pid="26" name="DL_CreatedBy">
    <vt:lpwstr>LO\lca</vt:lpwstr>
  </property>
  <property fmtid="{D5CDD505-2E9C-101B-9397-08002B2CF9AE}" pid="27" name="DL_Created">
    <vt:lpwstr>2006-12-15T10:46:19</vt:lpwstr>
  </property>
  <property fmtid="{D5CDD505-2E9C-101B-9397-08002B2CF9AE}" pid="28" name="DL_ModifiedBy">
    <vt:lpwstr>LO\LCA</vt:lpwstr>
  </property>
  <property fmtid="{D5CDD505-2E9C-101B-9397-08002B2CF9AE}" pid="29" name="DL_Modified">
    <vt:lpwstr>2018-10-29T09:33:00</vt:lpwstr>
  </property>
  <property fmtid="{D5CDD505-2E9C-101B-9397-08002B2CF9AE}" pid="30" name="DL_FolderParams">
    <vt:lpwstr>10/06/06-2860</vt:lpwstr>
  </property>
  <property fmtid="{D5CDD505-2E9C-101B-9397-08002B2CF9AE}" pid="31" name="LO_Sagsnr">
    <vt:lpwstr>06-2860</vt:lpwstr>
  </property>
  <property fmtid="{D5CDD505-2E9C-101B-9397-08002B2CF9AE}" pid="32" name="DL_Title">
    <vt:lpwstr>test Søborg og omegn - ABC</vt:lpwstr>
  </property>
  <property fmtid="{D5CDD505-2E9C-101B-9397-08002B2CF9AE}" pid="33" name="DL_CaseState">
    <vt:lpwstr>0</vt:lpwstr>
  </property>
  <property fmtid="{D5CDD505-2E9C-101B-9397-08002B2CF9AE}" pid="34" name="DL_ProjectID">
    <vt:lpwstr>908-07-6453</vt:lpwstr>
  </property>
  <property fmtid="{D5CDD505-2E9C-101B-9397-08002B2CF9AE}" pid="35" name="DL_Department">
    <vt:lpwstr>IT</vt:lpwstr>
  </property>
  <property fmtid="{D5CDD505-2E9C-101B-9397-08002B2CF9AE}" pid="36" name="DL_Responsible">
    <vt:lpwstr>LCA</vt:lpwstr>
  </property>
  <property fmtid="{D5CDD505-2E9C-101B-9397-08002B2CF9AE}" pid="37" name="DL_Info">
    <vt:lpwstr>nph</vt:lpwstr>
  </property>
  <property fmtid="{D5CDD505-2E9C-101B-9397-08002B2CF9AE}" pid="38" name="LO_PCaseState">
    <vt:lpwstr>0</vt:lpwstr>
  </property>
  <property fmtid="{D5CDD505-2E9C-101B-9397-08002B2CF9AE}" pid="39" name="BPM_Body">
    <vt:lpwstr/>
  </property>
  <property fmtid="{D5CDD505-2E9C-101B-9397-08002B2CF9AE}" pid="40" name="DL_Project">
    <vt:lpwstr>908-07-6453</vt:lpwstr>
  </property>
  <property fmtid="{D5CDD505-2E9C-101B-9397-08002B2CF9AE}" pid="41" name="LO_PCaseProtected">
    <vt:lpwstr>0</vt:lpwstr>
  </property>
  <property fmtid="{D5CDD505-2E9C-101B-9397-08002B2CF9AE}" pid="42" name="LO_SecurityGroup">
    <vt:lpwstr>0</vt:lpwstr>
  </property>
  <property fmtid="{D5CDD505-2E9C-101B-9397-08002B2CF9AE}" pid="43" name="LO_PSagsTypeDecode">
    <vt:lpwstr>Intern/Administrativ</vt:lpwstr>
  </property>
  <property fmtid="{D5CDD505-2E9C-101B-9397-08002B2CF9AE}" pid="44" name="LOSagsnr">
    <vt:lpwstr>06-2860</vt:lpwstr>
  </property>
  <property fmtid="{D5CDD505-2E9C-101B-9397-08002B2CF9AE}" pid="45" name="DL_CreatedByDecode">
    <vt:lpwstr>lca</vt:lpwstr>
  </property>
  <property fmtid="{D5CDD505-2E9C-101B-9397-08002B2CF9AE}" pid="46" name="DL_CreatedByDecode1">
    <vt:lpwstr>Lena Carlsson</vt:lpwstr>
  </property>
  <property fmtid="{D5CDD505-2E9C-101B-9397-08002B2CF9AE}" pid="47" name="DL_ProjectName">
    <vt:lpwstr>Sagssystem</vt:lpwstr>
  </property>
  <property fmtid="{D5CDD505-2E9C-101B-9397-08002B2CF9AE}" pid="48" name="DL_WFCaseType">
    <vt:lpwstr>32</vt:lpwstr>
  </property>
  <property fmtid="{D5CDD505-2E9C-101B-9397-08002B2CF9AE}" pid="49" name="_AdHocReviewCycleID">
    <vt:i4>-216042736</vt:i4>
  </property>
  <property fmtid="{D5CDD505-2E9C-101B-9397-08002B2CF9AE}" pid="50" name="_NewReviewCycle">
    <vt:lpwstr/>
  </property>
  <property fmtid="{D5CDD505-2E9C-101B-9397-08002B2CF9AE}" pid="51" name="_EmailSubject">
    <vt:lpwstr>Hjælp;)</vt:lpwstr>
  </property>
  <property fmtid="{D5CDD505-2E9C-101B-9397-08002B2CF9AE}" pid="52" name="_AuthorEmail">
    <vt:lpwstr>DSL@fho.dk</vt:lpwstr>
  </property>
  <property fmtid="{D5CDD505-2E9C-101B-9397-08002B2CF9AE}" pid="53" name="_AuthorEmailDisplayName">
    <vt:lpwstr>Dennis Schnell-Lauritzen</vt:lpwstr>
  </property>
  <property fmtid="{D5CDD505-2E9C-101B-9397-08002B2CF9AE}" pid="54" name="fTitel">
    <vt:lpwstr>Advokat</vt:lpwstr>
  </property>
  <property fmtid="{D5CDD505-2E9C-101B-9397-08002B2CF9AE}" pid="55" name="DL_JobTitle">
    <vt:lpwstr>Advokat</vt:lpwstr>
  </property>
  <property fmtid="{D5CDD505-2E9C-101B-9397-08002B2CF9AE}" pid="56" name="DL_Name">
    <vt:lpwstr>Dennis Schnell-Lauritzen</vt:lpwstr>
  </property>
  <property fmtid="{D5CDD505-2E9C-101B-9397-08002B2CF9AE}" pid="57" name="_PreviousAdHocReviewCycleID">
    <vt:i4>-813360892</vt:i4>
  </property>
  <property fmtid="{D5CDD505-2E9C-101B-9397-08002B2CF9AE}" pid="58" name="CaseNo">
    <vt:lpwstr>06-2860</vt:lpwstr>
  </property>
  <property fmtid="{D5CDD505-2E9C-101B-9397-08002B2CF9AE}" pid="59" name="EXDocumentID">
    <vt:lpwstr/>
  </property>
</Properties>
</file>