
<file path=[Content_Types].xml><?xml version="1.0" encoding="utf-8"?>
<Types xmlns="http://schemas.openxmlformats.org/package/2006/content-types">
  <Default Extension="bin" ContentType="image/pn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51" r:id="rId2"/>
    <p:sldId id="336" r:id="rId3"/>
    <p:sldId id="322" r:id="rId4"/>
    <p:sldId id="331" r:id="rId5"/>
    <p:sldId id="321" r:id="rId6"/>
    <p:sldId id="671" r:id="rId7"/>
    <p:sldId id="338" r:id="rId8"/>
    <p:sldId id="339" r:id="rId9"/>
    <p:sldId id="340" r:id="rId10"/>
    <p:sldId id="663" r:id="rId11"/>
    <p:sldId id="354" r:id="rId12"/>
    <p:sldId id="341" r:id="rId13"/>
  </p:sldIdLst>
  <p:sldSz cx="12188825" cy="6858000"/>
  <p:notesSz cx="6858000" cy="9144000"/>
  <p:embeddedFontLst>
    <p:embeddedFont>
      <p:font typeface="AU Passata" panose="020B0503030502030804" pitchFamily="34" charset="77"/>
      <p:regular r:id="rId16"/>
      <p:bold r:id="rId17"/>
    </p:embeddedFont>
    <p:embeddedFont>
      <p:font typeface="AU Passata Light" panose="020B0303030902030804" pitchFamily="34" charset="77"/>
      <p:regular r:id="rId18"/>
      <p:bold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758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77364" autoAdjust="0"/>
  </p:normalViewPr>
  <p:slideViewPr>
    <p:cSldViewPr snapToObjects="1" showGuides="1">
      <p:cViewPr varScale="1">
        <p:scale>
          <a:sx n="92" d="100"/>
          <a:sy n="92" d="100"/>
        </p:scale>
        <p:origin x="1344" y="184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7347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77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75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333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763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74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A9EDA-92CB-0FB5-EAAF-E9B5A310C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F2A2D7-A2A3-07BD-144D-2E9998B896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B8C7B6-01C0-B52B-8AF1-CC0591DBC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78AD2-9077-832B-793C-6067D90B0D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261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369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588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514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333333"/>
              </a:solidFill>
              <a:effectLst/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83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11. september 2024</a:t>
            </a: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Lektor, ph.d.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AI og arbejdsret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Natalie Videbæk Munkholm</a:t>
            </a:r>
          </a:p>
        </p:txBody>
      </p:sp>
      <p:pic>
        <p:nvPicPr>
          <p:cNvPr id="1816487454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" name="Logo BSS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6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26532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800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7372"/>
            <a:ext cx="5644800" cy="26532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9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913"/>
            <a:ext cx="11557000" cy="6220354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2776"/>
            <a:ext cx="8496944" cy="3744416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0" y="0"/>
            <a:ext cx="12188825" cy="589756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30400"/>
            <a:ext cx="11563200" cy="752400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3461"/>
            <a:ext cx="6264696" cy="2725288"/>
          </a:xfrm>
        </p:spPr>
        <p:txBody>
          <a:bodyPr/>
          <a:lstStyle>
            <a:lvl1pPr marL="432000" indent="-43200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800">
                <a:latin typeface="Georgia" panose="02040502050405020303" pitchFamily="18" charset="0"/>
              </a:defRPr>
            </a:lvl1pPr>
            <a:lvl2pPr marL="216000" indent="-216000" algn="ctr">
              <a:lnSpc>
                <a:spcPct val="99000"/>
              </a:lnSpc>
              <a:buFont typeface="Arial" panose="020B0604020202020204" pitchFamily="34" charset="0"/>
              <a:buChar char="-"/>
              <a:defRPr sz="2000" cap="all" baseline="0">
                <a:latin typeface="Georgia" panose="02040502050405020303" pitchFamily="18" charset="0"/>
              </a:defRPr>
            </a:lvl2pPr>
            <a:lvl3pPr marL="576000" indent="0">
              <a:buNone/>
              <a:defRPr/>
            </a:lvl3pPr>
          </a:lstStyle>
          <a:p>
            <a:pPr lvl="0"/>
            <a:r>
              <a:rPr lang="da-DK" dirty="0"/>
              <a:t>Click to add Quote text, for next level ENTER and TAB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612"/>
            <a:ext cx="11550650" cy="6213475"/>
          </a:xfrm>
        </p:spPr>
        <p:txBody>
          <a:bodyPr/>
          <a:lstStyle/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2476"/>
            <a:ext cx="2012649" cy="4734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40768"/>
            <a:ext cx="1224136" cy="504056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4" name="Logo B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02" y="2229266"/>
            <a:ext cx="2397621" cy="2399468"/>
          </a:xfrm>
          <a:prstGeom prst="rect">
            <a:avLst/>
          </a:prstGeom>
        </p:spPr>
      </p:pic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4901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pic>
        <p:nvPicPr>
          <p:cNvPr id="7" name="Logo BS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520000"/>
            <a:ext cx="1650375" cy="1650375"/>
          </a:xfrm>
          <a:prstGeom prst="rect">
            <a:avLst/>
          </a:prstGeom>
        </p:spPr>
      </p:pic>
      <p:sp>
        <p:nvSpPr>
          <p:cNvPr id="6" name="OFF_logo2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86965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932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2300" b="0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Aarhus Universitet</a:t>
            </a:r>
          </a:p>
        </p:txBody>
      </p:sp>
      <p:sp>
        <p:nvSpPr>
          <p:cNvPr id="10" name="OFF_logo1Computed"/>
          <p:cNvSpPr txBox="1">
            <a:spLocks noChangeArrowheads="1"/>
          </p:cNvSpPr>
          <p:nvPr userDrawn="1"/>
        </p:nvSpPr>
        <p:spPr bwMode="auto">
          <a:xfrm>
            <a:off x="4392000" y="2520000"/>
            <a:ext cx="7480913" cy="49523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22400" rIns="0" bIns="0">
            <a:spAutoFit/>
          </a:bodyPr>
          <a:lstStyle/>
          <a:p>
            <a:pPr>
              <a:lnSpc>
                <a:spcPct val="105000"/>
              </a:lnSpc>
              <a:defRPr/>
            </a:pPr>
            <a:r>
              <a:rPr lang="da-DK" sz="2300" b="1" cap="all" spc="200" baseline="0" dirty="0">
                <a:solidFill>
                  <a:schemeClr val="bg1"/>
                </a:solidFill>
                <a:latin typeface="AU Passata" panose="020B0503030502030804" pitchFamily="34" charset="0"/>
              </a:rPr>
              <a:t>
Juridisk Institut</a:t>
            </a:r>
          </a:p>
        </p:txBody>
      </p:sp>
      <p:sp>
        <p:nvSpPr>
          <p:cNvPr id="9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11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2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7020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43622"/>
            <a:ext cx="648000" cy="4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44" y="1520315"/>
            <a:ext cx="9543307" cy="1779553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15431"/>
            <a:ext cx="7161212" cy="1746085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7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32856"/>
            <a:ext cx="2012649" cy="7386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da-DK" sz="4799" dirty="0"/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11. september 2024</a:t>
            </a: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Lektor, ph.d.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AI og arbejdsret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Natalie Videbæk Munkholm</a:t>
            </a:r>
          </a:p>
        </p:txBody>
      </p:sp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1434544663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8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og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08E7F3D-6988-472F-B578-FE0BAAE4B34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675C0F78-0B82-4EC7-8A60-D5BA1E0A048E}" type="datetime1">
              <a:rPr lang="da-DK" smtClean="0"/>
              <a:t>11.09.2024</a:t>
            </a:fld>
            <a:endParaRPr lang="da-DK" dirty="0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DF791A6B-7868-4737-804A-79CD9B5E35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86E53573-69CA-45BB-8807-CD39F9E1E65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443263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5" name="billedepladsholder">
            <a:extLst>
              <a:ext uri="{FF2B5EF4-FFF2-40B4-BE49-F238E27FC236}">
                <a16:creationId xmlns:a16="http://schemas.microsoft.com/office/drawing/2014/main" id="{7CA19038-2793-B869-1B2D-AF849E91B08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2967" y="0"/>
            <a:ext cx="5965858" cy="6858000"/>
          </a:xfrm>
          <a:custGeom>
            <a:avLst/>
            <a:gdLst>
              <a:gd name="connsiteX0" fmla="*/ 536769 w 5967412"/>
              <a:gd name="connsiteY0" fmla="*/ 0 h 6858000"/>
              <a:gd name="connsiteX1" fmla="*/ 4630225 w 5967412"/>
              <a:gd name="connsiteY1" fmla="*/ 0 h 6858000"/>
              <a:gd name="connsiteX2" fmla="*/ 5430643 w 5967412"/>
              <a:gd name="connsiteY2" fmla="*/ 0 h 6858000"/>
              <a:gd name="connsiteX3" fmla="*/ 5967412 w 5967412"/>
              <a:gd name="connsiteY3" fmla="*/ 0 h 6858000"/>
              <a:gd name="connsiteX4" fmla="*/ 5967412 w 5967412"/>
              <a:gd name="connsiteY4" fmla="*/ 536769 h 6858000"/>
              <a:gd name="connsiteX5" fmla="*/ 5967412 w 5967412"/>
              <a:gd name="connsiteY5" fmla="*/ 1543665 h 6858000"/>
              <a:gd name="connsiteX6" fmla="*/ 5967412 w 5967412"/>
              <a:gd name="connsiteY6" fmla="*/ 5314335 h 6858000"/>
              <a:gd name="connsiteX7" fmla="*/ 5967412 w 5967412"/>
              <a:gd name="connsiteY7" fmla="*/ 6321231 h 6858000"/>
              <a:gd name="connsiteX8" fmla="*/ 5967412 w 5967412"/>
              <a:gd name="connsiteY8" fmla="*/ 6858000 h 6858000"/>
              <a:gd name="connsiteX9" fmla="*/ 5430643 w 5967412"/>
              <a:gd name="connsiteY9" fmla="*/ 6858000 h 6858000"/>
              <a:gd name="connsiteX10" fmla="*/ 4630225 w 5967412"/>
              <a:gd name="connsiteY10" fmla="*/ 6858000 h 6858000"/>
              <a:gd name="connsiteX11" fmla="*/ 1337187 w 5967412"/>
              <a:gd name="connsiteY11" fmla="*/ 6858000 h 6858000"/>
              <a:gd name="connsiteX12" fmla="*/ 536769 w 5967412"/>
              <a:gd name="connsiteY12" fmla="*/ 6858000 h 6858000"/>
              <a:gd name="connsiteX13" fmla="*/ 0 w 5967412"/>
              <a:gd name="connsiteY13" fmla="*/ 6858000 h 6858000"/>
              <a:gd name="connsiteX14" fmla="*/ 0 w 5967412"/>
              <a:gd name="connsiteY14" fmla="*/ 6321231 h 6858000"/>
              <a:gd name="connsiteX15" fmla="*/ 0 w 5967412"/>
              <a:gd name="connsiteY15" fmla="*/ 5314335 h 6858000"/>
              <a:gd name="connsiteX16" fmla="*/ 0 w 5967412"/>
              <a:gd name="connsiteY16" fmla="*/ 536769 h 6858000"/>
              <a:gd name="connsiteX17" fmla="*/ 536769 w 5967412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67412" h="6858000">
                <a:moveTo>
                  <a:pt x="536769" y="0"/>
                </a:moveTo>
                <a:lnTo>
                  <a:pt x="4630225" y="0"/>
                </a:lnTo>
                <a:lnTo>
                  <a:pt x="5430643" y="0"/>
                </a:lnTo>
                <a:lnTo>
                  <a:pt x="5967412" y="0"/>
                </a:lnTo>
                <a:lnTo>
                  <a:pt x="5967412" y="536769"/>
                </a:lnTo>
                <a:lnTo>
                  <a:pt x="5967412" y="1543665"/>
                </a:lnTo>
                <a:lnTo>
                  <a:pt x="5967412" y="5314335"/>
                </a:lnTo>
                <a:lnTo>
                  <a:pt x="5967412" y="6321231"/>
                </a:lnTo>
                <a:lnTo>
                  <a:pt x="5967412" y="6858000"/>
                </a:lnTo>
                <a:lnTo>
                  <a:pt x="5430643" y="6858000"/>
                </a:lnTo>
                <a:lnTo>
                  <a:pt x="4630225" y="6858000"/>
                </a:lnTo>
                <a:lnTo>
                  <a:pt x="1337187" y="6858000"/>
                </a:lnTo>
                <a:lnTo>
                  <a:pt x="536769" y="6858000"/>
                </a:lnTo>
                <a:lnTo>
                  <a:pt x="0" y="6858000"/>
                </a:lnTo>
                <a:lnTo>
                  <a:pt x="0" y="6321231"/>
                </a:lnTo>
                <a:lnTo>
                  <a:pt x="0" y="5314335"/>
                </a:lnTo>
                <a:lnTo>
                  <a:pt x="0" y="536769"/>
                </a:lnTo>
                <a:cubicBezTo>
                  <a:pt x="0" y="240320"/>
                  <a:pt x="240320" y="0"/>
                  <a:pt x="5367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0" bIns="72000" anchor="b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rammen og indsæt billede via Skyfish</a:t>
            </a:r>
            <a:endParaRPr lang="da-DK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2526F5-5CE8-0F9C-1B30-4A814883F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32" y="648000"/>
            <a:ext cx="5316440" cy="5328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og indsæt overskrift</a:t>
            </a:r>
            <a:endParaRPr lang="da-DK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7B58181-DE00-7B3C-7EFA-612704BA3C7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47832" y="1184400"/>
            <a:ext cx="5316440" cy="3708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2399"/>
            </a:lvl1pPr>
            <a:lvl2pPr marL="799860" indent="-342797" algn="l">
              <a:buFont typeface="Arial" panose="020B0604020202020204" pitchFamily="34" charset="0"/>
              <a:buChar char="•"/>
              <a:defRPr sz="1999"/>
            </a:lvl2pPr>
            <a:lvl3pPr marL="1199790" indent="-285664" algn="l">
              <a:buFont typeface="Arial" panose="020B0604020202020204" pitchFamily="34" charset="0"/>
              <a:buChar char="•"/>
              <a:defRPr sz="1999"/>
            </a:lvl3pPr>
            <a:lvl4pPr marL="1656853" indent="-285664" algn="l">
              <a:buFont typeface="Arial" panose="020B0604020202020204" pitchFamily="34" charset="0"/>
              <a:buChar char="•"/>
              <a:defRPr sz="1999"/>
            </a:lvl4pPr>
            <a:lvl5pPr marL="2113916" indent="-285664" algn="l">
              <a:buFont typeface="Arial" panose="020B0604020202020204" pitchFamily="34" charset="0"/>
              <a:buChar char="•"/>
              <a:defRPr sz="1999"/>
            </a:lvl5pPr>
            <a:lvl6pPr marL="2570978" indent="-285664" algn="l">
              <a:buFont typeface="Arial" panose="020B0604020202020204" pitchFamily="34" charset="0"/>
              <a:buChar char="•"/>
              <a:defRPr sz="1999"/>
            </a:lvl6pPr>
            <a:lvl7pPr marL="3028041" indent="-285664" algn="l">
              <a:buFont typeface="Arial" panose="020B0604020202020204" pitchFamily="34" charset="0"/>
              <a:buChar char="•"/>
              <a:defRPr sz="1999"/>
            </a:lvl7pPr>
            <a:lvl8pPr marL="3485104" indent="-285664" algn="l">
              <a:buFont typeface="Arial" panose="020B0604020202020204" pitchFamily="34" charset="0"/>
              <a:buChar char="•"/>
              <a:defRPr sz="1999"/>
            </a:lvl8pPr>
            <a:lvl9pPr marL="3942167" indent="-285664" algn="l">
              <a:buFont typeface="Arial" panose="020B0604020202020204" pitchFamily="34" charset="0"/>
              <a:buChar char="•"/>
              <a:defRPr sz="1999"/>
            </a:lvl9pPr>
          </a:lstStyle>
          <a:p>
            <a:r>
              <a:rPr lang="da-DK" dirty="0"/>
              <a:t>Klik for at indsætte undertitel</a:t>
            </a:r>
            <a:endParaRPr lang="da-DK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3B4B108-24DD-CD8F-F1E3-5DD98AA90C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832" y="1944000"/>
            <a:ext cx="5316440" cy="400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indsætte tekst                                               Indsæt graf som et billede fra Excel.              Grafen kan også laves direkte i PowerPoint:          1. Klik på DI fanen                                                       2. Create Chart                                                                3. Vælg efterfølgende Chart Color </a:t>
            </a:r>
            <a:endParaRPr lang="da-DK"/>
          </a:p>
          <a:p>
            <a:pPr lvl="1"/>
            <a:r>
              <a:rPr lang="da-DK" noProof="0" dirty="0"/>
              <a:t>Andet Niveau</a:t>
            </a:r>
            <a:endParaRPr lang="da-DK"/>
          </a:p>
          <a:p>
            <a:pPr lvl="2"/>
            <a:r>
              <a:rPr lang="da-DK" noProof="0" dirty="0"/>
              <a:t>Tredje Niveau</a:t>
            </a:r>
            <a:endParaRPr lang="da-DK"/>
          </a:p>
          <a:p>
            <a:pPr lvl="3"/>
            <a:r>
              <a:rPr lang="da-DK" noProof="0" dirty="0"/>
              <a:t>Fjerde Niveau</a:t>
            </a:r>
            <a:endParaRPr lang="da-DK"/>
          </a:p>
          <a:p>
            <a:pPr lvl="4"/>
            <a:r>
              <a:rPr lang="da-DK" noProof="0" dirty="0"/>
              <a:t>Femte Niveau</a:t>
            </a:r>
            <a:endParaRPr lang="da-DK"/>
          </a:p>
          <a:p>
            <a:pPr lvl="5"/>
            <a:r>
              <a:rPr lang="da-DK" noProof="0" dirty="0"/>
              <a:t>6 Niveau</a:t>
            </a:r>
            <a:endParaRPr lang="da-DK"/>
          </a:p>
          <a:p>
            <a:pPr lvl="6"/>
            <a:r>
              <a:rPr lang="da-DK" noProof="0" dirty="0"/>
              <a:t>7 Niveau</a:t>
            </a:r>
            <a:endParaRPr lang="da-DK"/>
          </a:p>
          <a:p>
            <a:pPr lvl="7"/>
            <a:r>
              <a:rPr lang="da-DK" noProof="0" dirty="0"/>
              <a:t>8 Niveau</a:t>
            </a:r>
            <a:endParaRPr lang="da-DK"/>
          </a:p>
          <a:p>
            <a:pPr lvl="8"/>
            <a:r>
              <a:rPr lang="da-DK" noProof="0" dirty="0"/>
              <a:t>9 Niveau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7566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38" y="2482343"/>
            <a:ext cx="10220325" cy="1661993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6000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82506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11. september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Lektor, ph.d.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AI og arbejdsret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bg1"/>
                </a:solidFill>
                <a:latin typeface="+mn-lt"/>
              </a:rPr>
              <a:t>Natalie Videbæk Munkholm</a:t>
            </a:r>
          </a:p>
        </p:txBody>
      </p:sp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7999"/>
          </a:xfrm>
          <a:prstGeom prst="rect">
            <a:avLst/>
          </a:prstGeom>
        </p:spPr>
      </p:pic>
      <p:pic>
        <p:nvPicPr>
          <p:cNvPr id="339684086" name="Secondary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pic>
        <p:nvPicPr>
          <p:cNvPr id="16" name="Logo BS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199"/>
          </a:xfrm>
          <a:prstGeom prst="rect">
            <a:avLst/>
          </a:prstGeom>
        </p:spPr>
      </p:pic>
      <p:sp>
        <p:nvSpPr>
          <p:cNvPr id="17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785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bg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960079"/>
            <a:ext cx="10220325" cy="393748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40161"/>
            <a:ext cx="18258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1"/>
            <a:ext cx="12193200" cy="5894387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627"/>
            <a:ext cx="11556000" cy="752101"/>
          </a:xfrm>
        </p:spPr>
        <p:txBody>
          <a:bodyPr anchor="t" anchorCtr="0"/>
          <a:lstStyle/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38" y="1373021"/>
            <a:ext cx="10220325" cy="4521366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5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20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00" y="1045684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00" y="230400"/>
            <a:ext cx="5644263" cy="7524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a-DK" dirty="0"/>
              <a:t>Insert title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1371600"/>
            <a:ext cx="4975225" cy="4525964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913"/>
            <a:ext cx="5644110" cy="558165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40161"/>
            <a:ext cx="18258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da-DK"/>
          </a:p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da-DK" sz="4799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0"/>
            <a:ext cx="12193200" cy="591101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75" y="2694542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38" y="1484784"/>
            <a:ext cx="4975225" cy="971980"/>
          </a:xfrm>
        </p:spPr>
        <p:txBody>
          <a:bodyPr anchor="b" anchorCtr="0"/>
          <a:lstStyle>
            <a:lvl1pPr>
              <a:lnSpc>
                <a:spcPct val="95000"/>
              </a:lnSpc>
              <a:defRPr sz="3000">
                <a:latin typeface="+mn-lt"/>
              </a:defRPr>
            </a:lvl1pPr>
          </a:lstStyle>
          <a:p>
            <a:r>
              <a:rPr lang="da-DK" dirty="0"/>
              <a:t>Click to edit Master title style</a:t>
            </a:r>
            <a:endParaRPr lang="da-DK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38" y="3010711"/>
            <a:ext cx="4975225" cy="1858449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da-DK" dirty="0"/>
              <a:t>Click to edit Master text styles</a:t>
            </a:r>
            <a:endParaRPr lang="da-DK"/>
          </a:p>
          <a:p>
            <a:pPr lvl="1"/>
            <a:r>
              <a:rPr lang="da-DK" dirty="0"/>
              <a:t>Second level</a:t>
            </a:r>
            <a:endParaRPr lang="da-DK"/>
          </a:p>
          <a:p>
            <a:pPr lvl="2"/>
            <a:r>
              <a:rPr lang="da-DK" dirty="0"/>
              <a:t>Third level</a:t>
            </a:r>
            <a:endParaRPr lang="da-DK"/>
          </a:p>
          <a:p>
            <a:pPr lvl="3"/>
            <a:r>
              <a:rPr lang="da-DK" dirty="0"/>
              <a:t>Fourth level</a:t>
            </a:r>
            <a:endParaRPr lang="da-DK"/>
          </a:p>
          <a:p>
            <a:pPr lvl="4"/>
            <a:r>
              <a:rPr lang="da-DK" dirty="0"/>
              <a:t>Fifth level</a:t>
            </a:r>
            <a:endParaRPr lang="da-DK"/>
          </a:p>
          <a:p>
            <a:pPr lvl="5"/>
            <a:r>
              <a:rPr lang="da-DK" dirty="0"/>
              <a:t>6</a:t>
            </a:r>
            <a:endParaRPr lang="da-DK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913"/>
            <a:ext cx="5644800" cy="558360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80882"/>
            <a:ext cx="18258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da-DK" sz="1000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9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115596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800"/>
            <a:ext cx="5644800" cy="55836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800"/>
            <a:ext cx="5644800" cy="558360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da-DK" dirty="0"/>
              <a:t>Click here and add image via Templafy Image Library</a:t>
            </a:r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9115"/>
            <a:ext cx="11557000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title style</a:t>
            </a:r>
            <a:endParaRPr lang="da-DK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38" y="1960079"/>
            <a:ext cx="10220325" cy="393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/>
              <a:t>Click to edit Master text styles</a:t>
            </a:r>
            <a:endParaRPr lang="da-DK"/>
          </a:p>
          <a:p>
            <a:pPr lvl="1"/>
            <a:r>
              <a:rPr lang="da-DK" noProof="0" dirty="0"/>
              <a:t>Second level</a:t>
            </a:r>
            <a:endParaRPr lang="da-DK"/>
          </a:p>
          <a:p>
            <a:pPr lvl="2"/>
            <a:r>
              <a:rPr lang="da-DK" noProof="0" dirty="0"/>
              <a:t>Third level</a:t>
            </a:r>
            <a:endParaRPr lang="da-DK"/>
          </a:p>
          <a:p>
            <a:pPr lvl="3"/>
            <a:r>
              <a:rPr lang="da-DK" noProof="0" dirty="0"/>
              <a:t>Fourth level</a:t>
            </a:r>
            <a:endParaRPr lang="da-DK"/>
          </a:p>
          <a:p>
            <a:pPr lvl="4"/>
            <a:r>
              <a:rPr lang="da-DK" noProof="0" dirty="0"/>
              <a:t>Fifth level</a:t>
            </a:r>
            <a:endParaRPr lang="da-DK"/>
          </a:p>
          <a:p>
            <a:pPr lvl="5"/>
            <a:r>
              <a:rPr lang="da-DK" noProof="0" dirty="0"/>
              <a:t>6 level</a:t>
            </a:r>
            <a:endParaRPr lang="da-DK"/>
          </a:p>
          <a:p>
            <a:pPr lvl="6"/>
            <a:r>
              <a:rPr lang="da-DK" noProof="0" dirty="0"/>
              <a:t>7 level</a:t>
            </a:r>
            <a:endParaRPr lang="da-DK"/>
          </a:p>
          <a:p>
            <a:pPr lvl="7"/>
            <a:r>
              <a:rPr lang="da-DK" noProof="0" dirty="0"/>
              <a:t>8 level</a:t>
            </a:r>
            <a:endParaRPr lang="da-DK"/>
          </a:p>
          <a:p>
            <a:pPr lvl="8"/>
            <a:r>
              <a:rPr lang="da-DK" noProof="0" dirty="0"/>
              <a:t>9 level</a:t>
            </a:r>
            <a:endParaRPr lang="da-DK"/>
          </a:p>
        </p:txBody>
      </p:sp>
      <p:pic>
        <p:nvPicPr>
          <p:cNvPr id="428647329" name="SecondaryLogo_sort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06000" y="5997600"/>
            <a:ext cx="1740091" cy="558000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40" y="1663088"/>
            <a:ext cx="647831" cy="4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4799" dirty="0"/>
          </a:p>
          <a:p>
            <a:pPr algn="ctr"/>
            <a:endParaRPr lang="da-DK" sz="4799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447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42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AI og arbejdsret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44404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420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Natalie Videbæk Munkholm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97600"/>
            <a:ext cx="2271840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752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11. september 2024</a:t>
            </a: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97600"/>
            <a:ext cx="2982416" cy="5821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75200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da-DK" sz="700" b="0" cap="all" baseline="0" dirty="0">
                <a:solidFill>
                  <a:schemeClr val="tx1"/>
                </a:solidFill>
                <a:latin typeface="+mn-lt"/>
              </a:rPr>
              <a:t>Lektor, ph.d.</a:t>
            </a:r>
          </a:p>
        </p:txBody>
      </p:sp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97600"/>
            <a:ext cx="71734" cy="558000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00" y="5997600"/>
            <a:ext cx="2350045" cy="44503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169200" rIns="0" bIns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900" cap="all" spc="40" baseline="0" dirty="0">
                <a:solidFill>
                  <a:schemeClr val="tx1"/>
                </a:solidFill>
                <a:latin typeface="+mn-lt"/>
              </a:rPr>
              <a:t>
Aarhus Universitet</a:t>
            </a:r>
          </a:p>
          <a:p>
            <a:pPr>
              <a:lnSpc>
                <a:spcPct val="100000"/>
              </a:lnSpc>
              <a:defRPr/>
            </a:pPr>
            <a:endParaRPr lang="da-DK" sz="900" cap="all" spc="40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1999" y="5997600"/>
            <a:ext cx="65" cy="313350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360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da-DK" sz="900" b="1" i="0" u="none" strike="noStrike" cap="all" normalizeH="0" baseline="0" noProof="1">
                <a:ln>
                  <a:noFill/>
                </a:ln>
                <a:solidFill>
                  <a:schemeClr val="tx1"/>
                </a:solidFill>
                <a:effectLst/>
                <a:latin typeface="AU Passata" pitchFamily="34" charset="0"/>
              </a:rPr>
              <a:t>
Juridisk Institut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900" b="1" i="0" u="none" strike="noStrike" cap="all" normalizeH="0" baseline="0" noProof="1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pic>
        <p:nvPicPr>
          <p:cNvPr id="15" name="Logo BSS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" y="5997600"/>
            <a:ext cx="600736" cy="601200"/>
          </a:xfrm>
          <a:prstGeom prst="rect">
            <a:avLst/>
          </a:prstGeom>
        </p:spPr>
      </p:pic>
      <p:sp>
        <p:nvSpPr>
          <p:cNvPr id="1030" name="Sidetal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808000" y="6580800"/>
            <a:ext cx="252000" cy="13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700" spc="4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E7B83056-E73A-4EB1-8793-61FB59C07FBC}" type="datetimeFigureOut">
              <a:rPr lang="da-DK" smtClean="0"/>
              <a:pPr/>
              <a:t>11.09.2024</a:t>
            </a:fld>
            <a:r>
              <a:rPr lang="da-DK"/>
              <a:t>11-09-2024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20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">
                <a:noFill/>
              </a:defRPr>
            </a:lvl1pPr>
          </a:lstStyle>
          <a:p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9" r:id="rId18"/>
    <p:sldLayoutId id="2147483658" r:id="rId19"/>
    <p:sldLayoutId id="2147483682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500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2pPr>
      <a:lvl3pPr marL="75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15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1512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6pPr>
      <a:lvl7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7pPr>
      <a:lvl8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8pPr>
      <a:lvl9pPr marL="1836000" indent="-180000" algn="l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3715" userDrawn="1">
          <p15:clr>
            <a:srgbClr val="000000"/>
          </p15:clr>
        </p15:guide>
        <p15:guide id="5" orient="horz" pos="4131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4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social/main.jsp?catId=521&amp;langId=en&amp;agreementId=5665" TargetMode="External"/><Relationship Id="rId2" Type="http://schemas.openxmlformats.org/officeDocument/2006/relationships/hyperlink" Target="https://eur-lex.europa.eu/legal-content/DA/ALL/?uri=CELEX%3A32024R1689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0252-0DBB-B600-2036-BC61D402B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Hvad kommer der fra EU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4476-0FB6-5E51-4EF0-FC2C08797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b="1" dirty="0"/>
              <a:t>Det, der binder: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hlinkClick r:id="rId2"/>
              </a:rPr>
              <a:t>Forordning (EU) 2024/1689 om harmoniserede regler for kunstig intelligens (AI-</a:t>
            </a:r>
            <a:r>
              <a:rPr lang="da-DK" dirty="0" err="1">
                <a:hlinkClick r:id="rId2"/>
              </a:rPr>
              <a:t>Act</a:t>
            </a:r>
            <a:r>
              <a:rPr lang="da-DK" dirty="0">
                <a:hlinkClick r:id="rId2"/>
              </a:rPr>
              <a:t>)</a:t>
            </a:r>
            <a:endParaRPr lang="da-DK" dirty="0"/>
          </a:p>
          <a:p>
            <a:endParaRPr lang="en-DK" dirty="0"/>
          </a:p>
          <a:p>
            <a:r>
              <a:rPr lang="en-DK" b="1" dirty="0"/>
              <a:t>Det, der kan tjene til inspiration: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K" dirty="0">
                <a:hlinkClick r:id="rId3"/>
              </a:rPr>
              <a:t>Rammeaftalen om Digitalisering (2020)</a:t>
            </a:r>
            <a:endParaRPr lang="en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Direktiv</a:t>
            </a:r>
            <a:r>
              <a:rPr lang="en-GB" dirty="0"/>
              <a:t> om </a:t>
            </a:r>
            <a:r>
              <a:rPr lang="en-GB" dirty="0" err="1"/>
              <a:t>forbedring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arbejdsvilkår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platformsarbejde</a:t>
            </a:r>
            <a:endParaRPr lang="en-GB" dirty="0"/>
          </a:p>
          <a:p>
            <a:pPr>
              <a:buNone/>
            </a:pP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F64A2-5DFF-A23C-5C2C-4379B237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6DA78-F69D-5845-B99E-064F0BD903E5}" type="datetime1">
              <a:rPr lang="da-DK" smtClean="0"/>
              <a:t>11.09.2024</a:t>
            </a:fld>
            <a:r>
              <a:rPr lang="da-DK"/>
              <a:t>11-09-2024</a:t>
            </a:r>
          </a:p>
        </p:txBody>
      </p:sp>
    </p:spTree>
    <p:extLst>
      <p:ext uri="{BB962C8B-B14F-4D97-AF65-F5344CB8AC3E}">
        <p14:creationId xmlns:p14="http://schemas.microsoft.com/office/powerpoint/2010/main" val="10215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7" y="1960079"/>
            <a:ext cx="10887075" cy="3937484"/>
          </a:xfrm>
        </p:spPr>
        <p:txBody>
          <a:bodyPr/>
          <a:lstStyle/>
          <a:p>
            <a:r>
              <a:rPr lang="en-GB" b="1" dirty="0" err="1">
                <a:effectLst/>
              </a:rPr>
              <a:t>Ikrafttræden</a:t>
            </a:r>
            <a:r>
              <a:rPr lang="en-GB" b="1" dirty="0">
                <a:effectLst/>
              </a:rPr>
              <a:t>:</a:t>
            </a:r>
          </a:p>
          <a:p>
            <a:r>
              <a:rPr lang="en-GB" b="1" u="sng" dirty="0"/>
              <a:t>2. </a:t>
            </a:r>
            <a:r>
              <a:rPr lang="en-GB" b="1" u="sng" dirty="0" err="1"/>
              <a:t>februar</a:t>
            </a:r>
            <a:r>
              <a:rPr lang="en-GB" b="1" u="sng" dirty="0"/>
              <a:t> 2025: </a:t>
            </a:r>
            <a:r>
              <a:rPr lang="en-GB" b="1" dirty="0" err="1"/>
              <a:t>Kapitel</a:t>
            </a:r>
            <a:r>
              <a:rPr lang="en-GB" b="1" dirty="0"/>
              <a:t> I </a:t>
            </a:r>
            <a:r>
              <a:rPr lang="en-GB" b="1" dirty="0" err="1"/>
              <a:t>og</a:t>
            </a:r>
            <a:r>
              <a:rPr lang="en-GB" b="1" dirty="0"/>
              <a:t>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Uddannelse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medarbejdere</a:t>
            </a:r>
            <a:r>
              <a:rPr lang="en-GB" dirty="0"/>
              <a:t> (AI Literacy) – </a:t>
            </a:r>
            <a:r>
              <a:rPr lang="en-GB" dirty="0" err="1"/>
              <a:t>artikel</a:t>
            </a:r>
            <a:r>
              <a:rPr lang="en-GB" dirty="0"/>
              <a:t>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Forbud</a:t>
            </a:r>
            <a:r>
              <a:rPr lang="en-GB" dirty="0"/>
              <a:t> mod at </a:t>
            </a:r>
            <a:r>
              <a:rPr lang="en-GB" dirty="0" err="1"/>
              <a:t>anvende</a:t>
            </a:r>
            <a:r>
              <a:rPr lang="en-GB" dirty="0"/>
              <a:t> AI, der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udføre</a:t>
            </a:r>
            <a:r>
              <a:rPr lang="en-GB" dirty="0"/>
              <a:t> </a:t>
            </a:r>
            <a:r>
              <a:rPr lang="en-GB" dirty="0" err="1"/>
              <a:t>følelsesgenkendelse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medarbejdere</a:t>
            </a:r>
            <a:r>
              <a:rPr lang="en-GB" dirty="0"/>
              <a:t> – </a:t>
            </a:r>
            <a:r>
              <a:rPr lang="en-GB" dirty="0" err="1"/>
              <a:t>artikel</a:t>
            </a:r>
            <a:r>
              <a:rPr lang="en-GB" dirty="0"/>
              <a:t> 5</a:t>
            </a:r>
          </a:p>
          <a:p>
            <a:pPr>
              <a:buNone/>
            </a:pPr>
            <a:r>
              <a:rPr lang="en-GB" b="1" dirty="0"/>
              <a:t>2. august 2025</a:t>
            </a:r>
            <a:r>
              <a:rPr lang="en-GB" dirty="0"/>
              <a:t>: </a:t>
            </a:r>
            <a:r>
              <a:rPr lang="en-GB" b="1" dirty="0" err="1"/>
              <a:t>Kapitel</a:t>
            </a:r>
            <a:r>
              <a:rPr lang="en-GB" b="1" dirty="0"/>
              <a:t> III </a:t>
            </a:r>
            <a:r>
              <a:rPr lang="en-GB" b="1" dirty="0" err="1"/>
              <a:t>afsnit</a:t>
            </a:r>
            <a:r>
              <a:rPr lang="en-GB" b="1" dirty="0"/>
              <a:t> IV, </a:t>
            </a:r>
            <a:r>
              <a:rPr lang="en-GB" b="1" dirty="0" err="1"/>
              <a:t>kapitel</a:t>
            </a:r>
            <a:r>
              <a:rPr lang="en-GB" b="1" dirty="0"/>
              <a:t> V, VII, XII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dirty="0" err="1"/>
              <a:t>artikel</a:t>
            </a:r>
            <a:r>
              <a:rPr lang="en-GB" b="1" dirty="0"/>
              <a:t> 78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AI-modeller </a:t>
            </a:r>
            <a:r>
              <a:rPr lang="en-GB" dirty="0" err="1">
                <a:effectLst/>
              </a:rPr>
              <a:t>til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almindeligt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brug</a:t>
            </a:r>
            <a:r>
              <a:rPr lang="en-GB" dirty="0">
                <a:effectLst/>
              </a:rPr>
              <a:t> (store modeller, </a:t>
            </a:r>
            <a:r>
              <a:rPr lang="en-GB" dirty="0" err="1">
                <a:effectLst/>
              </a:rPr>
              <a:t>f.eks</a:t>
            </a:r>
            <a:r>
              <a:rPr lang="en-GB" dirty="0">
                <a:effectLst/>
              </a:rPr>
              <a:t>. OpenAI)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Tilsynsmyndigheder</a:t>
            </a:r>
            <a:r>
              <a:rPr lang="en-GB" dirty="0"/>
              <a:t>, </a:t>
            </a:r>
            <a:r>
              <a:rPr lang="en-GB" dirty="0" err="1"/>
              <a:t>generelle</a:t>
            </a:r>
            <a:r>
              <a:rPr lang="en-GB" dirty="0"/>
              <a:t> </a:t>
            </a:r>
            <a:r>
              <a:rPr lang="en-GB" dirty="0" err="1"/>
              <a:t>sanktioner</a:t>
            </a:r>
            <a:r>
              <a:rPr lang="en-GB" dirty="0"/>
              <a:t>, </a:t>
            </a:r>
            <a:r>
              <a:rPr lang="en-GB" dirty="0" err="1"/>
              <a:t>fortrolighed</a:t>
            </a:r>
            <a:endParaRPr lang="en-GB" dirty="0"/>
          </a:p>
          <a:p>
            <a:pPr>
              <a:buNone/>
            </a:pPr>
            <a:r>
              <a:rPr lang="en-GB" b="1" u="sng" dirty="0">
                <a:effectLst/>
              </a:rPr>
              <a:t>2. august 2026: </a:t>
            </a:r>
            <a:r>
              <a:rPr lang="en-GB" b="1" dirty="0" err="1">
                <a:effectLst/>
              </a:rPr>
              <a:t>Resten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af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forordningen</a:t>
            </a:r>
            <a:r>
              <a:rPr lang="en-GB" b="1" dirty="0">
                <a:effectLst/>
              </a:rPr>
              <a:t>, </a:t>
            </a:r>
            <a:r>
              <a:rPr lang="en-GB" b="1" dirty="0" err="1">
                <a:effectLst/>
              </a:rPr>
              <a:t>inkl</a:t>
            </a:r>
            <a:r>
              <a:rPr lang="en-GB" b="1" dirty="0">
                <a:effectLst/>
              </a:rPr>
              <a:t>. </a:t>
            </a:r>
            <a:r>
              <a:rPr lang="en-GB" b="1" dirty="0" err="1">
                <a:effectLst/>
              </a:rPr>
              <a:t>kapitel</a:t>
            </a:r>
            <a:r>
              <a:rPr lang="en-GB" b="1" dirty="0">
                <a:effectLst/>
              </a:rPr>
              <a:t> III </a:t>
            </a:r>
            <a:r>
              <a:rPr lang="en-GB" b="1" dirty="0" err="1">
                <a:effectLst/>
              </a:rPr>
              <a:t>Højrisikosystemer</a:t>
            </a:r>
            <a:r>
              <a:rPr lang="en-GB" b="1" dirty="0">
                <a:effectLst/>
              </a:rPr>
              <a:t> + </a:t>
            </a:r>
            <a:r>
              <a:rPr lang="en-GB" b="1" dirty="0" err="1">
                <a:effectLst/>
              </a:rPr>
              <a:t>resten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af</a:t>
            </a:r>
            <a:r>
              <a:rPr lang="en-GB" b="1" dirty="0">
                <a:effectLst/>
              </a:rPr>
              <a:t> </a:t>
            </a:r>
            <a:r>
              <a:rPr lang="en-GB" b="1" dirty="0" err="1">
                <a:effectLst/>
              </a:rPr>
              <a:t>forordningen</a:t>
            </a:r>
            <a:endParaRPr lang="en-GB" b="1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Alle </a:t>
            </a:r>
            <a:r>
              <a:rPr lang="en-GB" dirty="0" err="1"/>
              <a:t>systemer</a:t>
            </a:r>
            <a:r>
              <a:rPr lang="en-GB" dirty="0"/>
              <a:t>, alle </a:t>
            </a:r>
            <a:r>
              <a:rPr lang="en-GB" dirty="0" err="1"/>
              <a:t>beskyttelser</a:t>
            </a:r>
            <a:r>
              <a:rPr lang="en-GB" dirty="0"/>
              <a:t>, </a:t>
            </a:r>
            <a:r>
              <a:rPr lang="en-GB" dirty="0" err="1"/>
              <a:t>tilsynsordninger</a:t>
            </a:r>
            <a:r>
              <a:rPr lang="en-GB" dirty="0"/>
              <a:t>, </a:t>
            </a:r>
            <a:r>
              <a:rPr lang="en-GB" dirty="0" err="1"/>
              <a:t>sanktioner</a:t>
            </a:r>
            <a:r>
              <a:rPr lang="en-GB" dirty="0"/>
              <a:t> (</a:t>
            </a:r>
            <a:r>
              <a:rPr lang="en-GB" dirty="0" err="1"/>
              <a:t>undtagen</a:t>
            </a:r>
            <a:r>
              <a:rPr lang="en-GB" dirty="0"/>
              <a:t> </a:t>
            </a:r>
            <a:r>
              <a:rPr lang="en-GB" dirty="0" err="1"/>
              <a:t>produktsikkerhed</a:t>
            </a:r>
            <a:r>
              <a:rPr lang="en-GB" dirty="0"/>
              <a:t>)</a:t>
            </a:r>
          </a:p>
          <a:p>
            <a:pPr>
              <a:buNone/>
            </a:pPr>
            <a:r>
              <a:rPr lang="en-GB" b="1" dirty="0"/>
              <a:t>2. august 2027: </a:t>
            </a:r>
            <a:r>
              <a:rPr lang="en-GB" b="1" dirty="0" err="1"/>
              <a:t>Produktsikkerhed</a:t>
            </a:r>
            <a:r>
              <a:rPr lang="en-GB" b="1" dirty="0"/>
              <a:t> </a:t>
            </a:r>
            <a:r>
              <a:rPr lang="en-GB" b="1" dirty="0" err="1"/>
              <a:t>ved</a:t>
            </a:r>
            <a:r>
              <a:rPr lang="en-GB" b="1" dirty="0"/>
              <a:t> </a:t>
            </a:r>
            <a:r>
              <a:rPr lang="en-GB" b="1" dirty="0" err="1"/>
              <a:t>indbyggede</a:t>
            </a:r>
            <a:r>
              <a:rPr lang="en-GB" b="1" dirty="0"/>
              <a:t> </a:t>
            </a:r>
            <a:r>
              <a:rPr lang="en-GB" b="1" dirty="0" err="1"/>
              <a:t>højrisiko</a:t>
            </a:r>
            <a:r>
              <a:rPr lang="en-GB" b="1" dirty="0"/>
              <a:t>-AI </a:t>
            </a:r>
            <a:r>
              <a:rPr lang="en-GB" b="1" dirty="0" err="1"/>
              <a:t>komponenter</a:t>
            </a:r>
            <a:endParaRPr lang="en-GB" b="1" dirty="0">
              <a:effectLst/>
            </a:endParaRPr>
          </a:p>
          <a:p>
            <a:endParaRPr lang="en-GB" b="1" dirty="0">
              <a:effectLst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E458E6-CF04-E46B-7075-4DB05F83AE52}"/>
              </a:ext>
            </a:extLst>
          </p:cNvPr>
          <p:cNvSpPr txBox="1">
            <a:spLocks/>
          </p:cNvSpPr>
          <p:nvPr/>
        </p:nvSpPr>
        <p:spPr bwMode="auto">
          <a:xfrm>
            <a:off x="765821" y="149115"/>
            <a:ext cx="11107092" cy="13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defRPr sz="4500" b="1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en-DK" dirty="0"/>
              <a:t>forordning 2024/1689 om kunstig intelligens - AI Act</a:t>
            </a:r>
            <a:endParaRPr lang="en-DK" kern="0" dirty="0"/>
          </a:p>
        </p:txBody>
      </p:sp>
    </p:spTree>
    <p:extLst>
      <p:ext uri="{BB962C8B-B14F-4D97-AF65-F5344CB8AC3E}">
        <p14:creationId xmlns:p14="http://schemas.microsoft.com/office/powerpoint/2010/main" val="16814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2856C50C-4EE8-2969-98B4-56D16896D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8" y="908720"/>
            <a:ext cx="4975225" cy="1548044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da-DK" b="1" u="sng" cap="all" baseline="0" dirty="0">
                <a:latin typeface="+mn-lt"/>
                <a:ea typeface="+mj-ea"/>
                <a:cs typeface="+mj-cs"/>
              </a:rPr>
              <a:t>Inspiration</a:t>
            </a:r>
            <a:r>
              <a:rPr lang="da-DK" b="1" cap="all" baseline="0" dirty="0">
                <a:latin typeface="+mn-lt"/>
                <a:ea typeface="+mj-ea"/>
                <a:cs typeface="+mj-cs"/>
              </a:rPr>
              <a:t> fra</a:t>
            </a:r>
            <a:br>
              <a:rPr lang="da-DK" b="1" cap="all" baseline="0" dirty="0">
                <a:latin typeface="+mn-lt"/>
                <a:ea typeface="+mj-ea"/>
                <a:cs typeface="+mj-cs"/>
              </a:rPr>
            </a:br>
            <a:r>
              <a:rPr lang="da-DK" b="1" cap="all" baseline="0" dirty="0">
                <a:latin typeface="+mn-lt"/>
                <a:ea typeface="+mj-ea"/>
                <a:cs typeface="+mj-cs"/>
              </a:rPr>
              <a:t>Rammeaftalen om digitalisering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AA7D4-6B07-3E9E-9227-E622C594D0D3}"/>
              </a:ext>
            </a:extLst>
          </p:cNvPr>
          <p:cNvSpPr txBox="1"/>
          <p:nvPr/>
        </p:nvSpPr>
        <p:spPr bwMode="auto">
          <a:xfrm>
            <a:off x="985838" y="3010711"/>
            <a:ext cx="4975225" cy="185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9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​"/>
            </a:pPr>
            <a:r>
              <a:rPr lang="da-DK" sz="2000" b="0" i="0">
                <a:effectLst/>
                <a:latin typeface="+mn-lt"/>
              </a:rPr>
              <a:t>”European Social Partners Framework Agreement” indgået mellem BUSINESSEUROPE, UEAPME, CEEP og EFS (og kontaktudvalget for EUROCADRES/CEC), juni 2020</a:t>
            </a:r>
          </a:p>
        </p:txBody>
      </p:sp>
      <p:pic>
        <p:nvPicPr>
          <p:cNvPr id="6" name="Picture 5" descr="A picture containing text, circle, screenshot, font&#10;&#10;Description automatically generated">
            <a:extLst>
              <a:ext uri="{FF2B5EF4-FFF2-40B4-BE49-F238E27FC236}">
                <a16:creationId xmlns:a16="http://schemas.microsoft.com/office/drawing/2014/main" id="{393DAD72-F5CF-9921-55F9-91EA67A095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r="5503" b="1"/>
          <a:stretch/>
        </p:blipFill>
        <p:spPr>
          <a:xfrm>
            <a:off x="5662364" y="55113"/>
            <a:ext cx="6214036" cy="6146664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20000"/>
            <a:ext cx="0" cy="0"/>
          </a:xfrm>
        </p:spPr>
        <p:txBody>
          <a:bodyPr/>
          <a:lstStyle/>
          <a:p>
            <a:pPr>
              <a:spcAft>
                <a:spcPts val="600"/>
              </a:spcAft>
            </a:pPr>
            <a:fld id="{2FC1F65E-FE44-9F40-BE7A-31BF316E8C1D}" type="datetime1">
              <a:rPr lang="da-DK" smtClean="0"/>
              <a:pPr>
                <a:spcAft>
                  <a:spcPts val="600"/>
                </a:spcAft>
              </a:pPr>
              <a:t>11.09.2024</a:t>
            </a:fld>
            <a:r>
              <a:rPr lang="da-DK"/>
              <a:t>21-01-2022</a:t>
            </a:r>
          </a:p>
        </p:txBody>
      </p:sp>
    </p:spTree>
    <p:extLst>
      <p:ext uri="{BB962C8B-B14F-4D97-AF65-F5344CB8AC3E}">
        <p14:creationId xmlns:p14="http://schemas.microsoft.com/office/powerpoint/2010/main" val="1972675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u="sng" dirty="0"/>
              <a:t>Inspiration</a:t>
            </a:r>
            <a:r>
              <a:rPr lang="en-DK" dirty="0"/>
              <a:t> fra direktiv om platformsarbejde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err="1"/>
              <a:t>Særlige</a:t>
            </a:r>
            <a:r>
              <a:rPr lang="en-GB" b="1" dirty="0"/>
              <a:t> </a:t>
            </a:r>
            <a:r>
              <a:rPr lang="en-GB" b="1" dirty="0" err="1"/>
              <a:t>tiltag</a:t>
            </a:r>
            <a:r>
              <a:rPr lang="en-GB" b="1" dirty="0"/>
              <a:t> </a:t>
            </a:r>
            <a:r>
              <a:rPr lang="en-GB" b="1" dirty="0" err="1"/>
              <a:t>vedrørende</a:t>
            </a:r>
            <a:r>
              <a:rPr lang="en-GB" b="1" dirty="0"/>
              <a:t> </a:t>
            </a:r>
            <a:r>
              <a:rPr lang="en-GB" b="1" dirty="0" err="1"/>
              <a:t>algoritmeledet</a:t>
            </a:r>
            <a:r>
              <a:rPr lang="en-GB" b="1" dirty="0"/>
              <a:t> </a:t>
            </a:r>
            <a:r>
              <a:rPr lang="en-GB" b="1" dirty="0" err="1"/>
              <a:t>arbejde</a:t>
            </a:r>
            <a:r>
              <a:rPr lang="en-GB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/>
              <a:t>Håndhævelse</a:t>
            </a:r>
            <a:r>
              <a:rPr lang="en-GB" b="1" dirty="0"/>
              <a:t> </a:t>
            </a:r>
            <a:r>
              <a:rPr lang="en-GB" b="1" dirty="0" err="1"/>
              <a:t>af</a:t>
            </a:r>
            <a:r>
              <a:rPr lang="en-GB" b="1" dirty="0"/>
              <a:t> </a:t>
            </a:r>
            <a:r>
              <a:rPr lang="en-GB" b="1" dirty="0" err="1"/>
              <a:t>eksisterende</a:t>
            </a:r>
            <a:r>
              <a:rPr lang="en-GB" b="1" dirty="0"/>
              <a:t> </a:t>
            </a:r>
            <a:r>
              <a:rPr lang="en-GB" b="1" dirty="0" err="1"/>
              <a:t>rettigheder</a:t>
            </a:r>
            <a:r>
              <a:rPr lang="en-GB" b="1" dirty="0"/>
              <a:t> </a:t>
            </a:r>
          </a:p>
          <a:p>
            <a:pPr marL="774900" lvl="1" indent="-342900"/>
            <a:r>
              <a:rPr lang="en-GB" dirty="0"/>
              <a:t>Ret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indsigelse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prøvelse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rettigheder</a:t>
            </a:r>
            <a:r>
              <a:rPr lang="en-GB" dirty="0"/>
              <a:t> (</a:t>
            </a:r>
            <a:r>
              <a:rPr lang="en-GB" dirty="0" err="1"/>
              <a:t>konkretiseret</a:t>
            </a:r>
            <a:r>
              <a:rPr lang="en-GB" dirty="0"/>
              <a:t> </a:t>
            </a:r>
            <a:r>
              <a:rPr lang="en-GB" dirty="0" err="1"/>
              <a:t>ift</a:t>
            </a:r>
            <a:r>
              <a:rPr lang="en-GB" dirty="0"/>
              <a:t>. GDPR art 22), ret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repræsentation</a:t>
            </a:r>
            <a:r>
              <a:rPr lang="en-GB" dirty="0"/>
              <a:t>, </a:t>
            </a:r>
            <a:r>
              <a:rPr lang="en-GB" dirty="0" err="1"/>
              <a:t>adgang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dokumentation</a:t>
            </a:r>
            <a:r>
              <a:rPr lang="en-GB" dirty="0"/>
              <a:t> (</a:t>
            </a:r>
            <a:r>
              <a:rPr lang="en-GB" dirty="0" err="1"/>
              <a:t>konkretiseret</a:t>
            </a:r>
            <a:r>
              <a:rPr lang="en-GB" dirty="0"/>
              <a:t> </a:t>
            </a:r>
            <a:r>
              <a:rPr lang="en-GB" dirty="0" err="1"/>
              <a:t>ift</a:t>
            </a:r>
            <a:r>
              <a:rPr lang="en-GB" dirty="0"/>
              <a:t>. GDPR art 22), </a:t>
            </a:r>
            <a:r>
              <a:rPr lang="en-GB" dirty="0" err="1"/>
              <a:t>viktimiseringsbeskyttelse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/>
              <a:t>Særlige</a:t>
            </a:r>
            <a:r>
              <a:rPr lang="en-GB" b="1" dirty="0"/>
              <a:t> </a:t>
            </a:r>
            <a:r>
              <a:rPr lang="en-GB" b="1" dirty="0" err="1"/>
              <a:t>rettigheder</a:t>
            </a:r>
            <a:r>
              <a:rPr lang="en-GB" dirty="0"/>
              <a:t> </a:t>
            </a:r>
            <a:r>
              <a:rPr lang="en-GB" dirty="0" err="1"/>
              <a:t>ved</a:t>
            </a:r>
            <a:r>
              <a:rPr lang="en-GB" dirty="0"/>
              <a:t> </a:t>
            </a:r>
            <a:r>
              <a:rPr lang="en-GB" dirty="0" err="1"/>
              <a:t>algoritmeledelse</a:t>
            </a:r>
            <a:r>
              <a:rPr lang="en-GB" dirty="0"/>
              <a:t> (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platformsarbejde</a:t>
            </a:r>
            <a:r>
              <a:rPr lang="en-GB" dirty="0"/>
              <a:t>)</a:t>
            </a:r>
          </a:p>
          <a:p>
            <a:pPr marL="774900" lvl="1" indent="-342900"/>
            <a:r>
              <a:rPr lang="en-GB" dirty="0"/>
              <a:t>Ret </a:t>
            </a:r>
            <a:r>
              <a:rPr lang="en-GB" dirty="0" err="1"/>
              <a:t>til</a:t>
            </a:r>
            <a:r>
              <a:rPr lang="en-GB" dirty="0"/>
              <a:t> information om </a:t>
            </a:r>
            <a:r>
              <a:rPr lang="en-GB" dirty="0" err="1"/>
              <a:t>algoritmens</a:t>
            </a:r>
            <a:r>
              <a:rPr lang="en-GB" dirty="0"/>
              <a:t> </a:t>
            </a:r>
            <a:r>
              <a:rPr lang="en-GB" dirty="0" err="1"/>
              <a:t>anvendelse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kriterier</a:t>
            </a:r>
            <a:r>
              <a:rPr lang="en-GB" dirty="0"/>
              <a:t>. </a:t>
            </a:r>
          </a:p>
          <a:p>
            <a:pPr marL="1098900" lvl="2" indent="-342900"/>
            <a:r>
              <a:rPr lang="en-GB" dirty="0" err="1"/>
              <a:t>Forbud</a:t>
            </a:r>
            <a:r>
              <a:rPr lang="en-GB" dirty="0"/>
              <a:t> mod </a:t>
            </a:r>
            <a:r>
              <a:rPr lang="en-GB" dirty="0" err="1"/>
              <a:t>indsamling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visse</a:t>
            </a:r>
            <a:r>
              <a:rPr lang="en-GB" dirty="0"/>
              <a:t> data </a:t>
            </a:r>
          </a:p>
          <a:p>
            <a:pPr marL="774900" lvl="1" indent="-342900"/>
            <a:r>
              <a:rPr lang="en-GB" dirty="0" err="1"/>
              <a:t>Løbende</a:t>
            </a:r>
            <a:r>
              <a:rPr lang="en-GB" dirty="0"/>
              <a:t> </a:t>
            </a:r>
            <a:r>
              <a:rPr lang="en-GB" dirty="0" err="1"/>
              <a:t>monitorering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evaluering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anvendelsen</a:t>
            </a:r>
            <a:r>
              <a:rPr lang="en-GB" dirty="0"/>
              <a:t>, </a:t>
            </a:r>
            <a:r>
              <a:rPr lang="en-GB" dirty="0" err="1"/>
              <a:t>f.eks</a:t>
            </a:r>
            <a:r>
              <a:rPr lang="en-GB" dirty="0"/>
              <a:t>. </a:t>
            </a:r>
            <a:r>
              <a:rPr lang="en-GB" dirty="0" err="1"/>
              <a:t>vurdering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risici</a:t>
            </a:r>
            <a:endParaRPr lang="en-GB" dirty="0"/>
          </a:p>
          <a:p>
            <a:pPr marL="774900" lvl="1" indent="-342900"/>
            <a:r>
              <a:rPr lang="en-GB" dirty="0"/>
              <a:t>Ret </a:t>
            </a:r>
            <a:r>
              <a:rPr lang="en-GB" dirty="0" err="1"/>
              <a:t>til</a:t>
            </a:r>
            <a:r>
              <a:rPr lang="en-GB" dirty="0"/>
              <a:t> (</a:t>
            </a:r>
            <a:r>
              <a:rPr lang="en-GB" dirty="0" err="1"/>
              <a:t>skriftlig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menneskelig</a:t>
            </a:r>
            <a:r>
              <a:rPr lang="en-GB" dirty="0"/>
              <a:t>) </a:t>
            </a:r>
            <a:r>
              <a:rPr lang="en-GB" dirty="0" err="1"/>
              <a:t>begrundelse</a:t>
            </a:r>
            <a:r>
              <a:rPr lang="en-GB" dirty="0"/>
              <a:t> for </a:t>
            </a:r>
            <a:r>
              <a:rPr lang="en-GB" dirty="0" err="1"/>
              <a:t>beslutninger</a:t>
            </a:r>
            <a:r>
              <a:rPr lang="en-GB" dirty="0"/>
              <a:t> </a:t>
            </a:r>
          </a:p>
          <a:p>
            <a:pPr marL="774900" lvl="1" indent="-342900"/>
            <a:r>
              <a:rPr lang="en-GB" dirty="0"/>
              <a:t>Ret </a:t>
            </a:r>
            <a:r>
              <a:rPr lang="en-GB" dirty="0" err="1"/>
              <a:t>til</a:t>
            </a:r>
            <a:r>
              <a:rPr lang="en-GB" dirty="0"/>
              <a:t> information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høring</a:t>
            </a:r>
            <a:endParaRPr lang="en-GB" dirty="0"/>
          </a:p>
          <a:p>
            <a:pPr>
              <a:buNone/>
            </a:pP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</p:spTree>
    <p:extLst>
      <p:ext uri="{BB962C8B-B14F-4D97-AF65-F5344CB8AC3E}">
        <p14:creationId xmlns:p14="http://schemas.microsoft.com/office/powerpoint/2010/main" val="27122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/>
              <a:t>Offentlig</a:t>
            </a:r>
            <a:r>
              <a:rPr lang="en-GB" dirty="0"/>
              <a:t> </a:t>
            </a:r>
            <a:r>
              <a:rPr lang="en-GB" dirty="0" err="1"/>
              <a:t>regulering</a:t>
            </a:r>
            <a:r>
              <a:rPr lang="en-GB" dirty="0"/>
              <a:t>,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arbejdsgiver-arbejdstager-regulering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Regulerer ‘</a:t>
            </a:r>
            <a:r>
              <a:rPr lang="en-GB" b="1" dirty="0" err="1"/>
              <a:t>markedet</a:t>
            </a:r>
            <a:r>
              <a:rPr lang="en-GB" dirty="0" err="1"/>
              <a:t>’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Underlagt</a:t>
            </a:r>
            <a:r>
              <a:rPr lang="en-GB" dirty="0"/>
              <a:t> </a:t>
            </a:r>
            <a:r>
              <a:rPr lang="en-GB" b="1" dirty="0" err="1"/>
              <a:t>offentligt</a:t>
            </a:r>
            <a:r>
              <a:rPr lang="en-GB" b="1" dirty="0"/>
              <a:t> </a:t>
            </a:r>
            <a:r>
              <a:rPr lang="en-GB" b="1" dirty="0" err="1"/>
              <a:t>tilsyn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Digitaliseringsstyrelsen</a:t>
            </a:r>
            <a:r>
              <a:rPr lang="en-GB" dirty="0"/>
              <a:t> (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Datatilsynet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GDPR))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 </a:t>
            </a:r>
            <a:r>
              <a:rPr lang="en-GB" b="1" dirty="0" err="1"/>
              <a:t>harmonisering</a:t>
            </a:r>
            <a:r>
              <a:rPr lang="en-GB" dirty="0"/>
              <a:t> – </a:t>
            </a:r>
            <a:r>
              <a:rPr lang="en-GB" dirty="0" err="1"/>
              <a:t>må</a:t>
            </a:r>
            <a:r>
              <a:rPr lang="en-GB" dirty="0"/>
              <a:t>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varieres</a:t>
            </a:r>
            <a:r>
              <a:rPr lang="en-GB" dirty="0"/>
              <a:t> </a:t>
            </a:r>
            <a:r>
              <a:rPr lang="en-GB" dirty="0" err="1"/>
              <a:t>nationalt</a:t>
            </a:r>
            <a:r>
              <a:rPr lang="en-GB" dirty="0"/>
              <a:t> </a:t>
            </a:r>
            <a:r>
              <a:rPr lang="en-GB" dirty="0" err="1"/>
              <a:t>indenfor</a:t>
            </a:r>
            <a:r>
              <a:rPr lang="en-GB" dirty="0"/>
              <a:t> </a:t>
            </a:r>
            <a:r>
              <a:rPr lang="en-GB" dirty="0" err="1"/>
              <a:t>givne</a:t>
            </a:r>
            <a:r>
              <a:rPr lang="en-GB" dirty="0"/>
              <a:t> rammer (</a:t>
            </a:r>
            <a:r>
              <a:rPr lang="en-GB" dirty="0" err="1"/>
              <a:t>f.eks</a:t>
            </a:r>
            <a:r>
              <a:rPr lang="en-GB" dirty="0"/>
              <a:t>. </a:t>
            </a:r>
            <a:r>
              <a:rPr lang="en-GB" dirty="0" err="1"/>
              <a:t>forbedring</a:t>
            </a:r>
            <a:r>
              <a:rPr lang="en-GB" dirty="0"/>
              <a:t> for </a:t>
            </a:r>
            <a:r>
              <a:rPr lang="en-GB" dirty="0" err="1"/>
              <a:t>medarbejdere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arbejdsretlig</a:t>
            </a:r>
            <a:r>
              <a:rPr lang="en-GB" dirty="0"/>
              <a:t> </a:t>
            </a:r>
            <a:r>
              <a:rPr lang="en-GB" dirty="0" err="1"/>
              <a:t>forordning</a:t>
            </a:r>
            <a:r>
              <a:rPr lang="en-GB" dirty="0"/>
              <a:t>, </a:t>
            </a:r>
            <a:r>
              <a:rPr lang="en-GB" dirty="0" err="1"/>
              <a:t>generelle</a:t>
            </a:r>
            <a:r>
              <a:rPr lang="en-GB" dirty="0"/>
              <a:t> </a:t>
            </a:r>
            <a:r>
              <a:rPr lang="en-GB" b="1" dirty="0" err="1"/>
              <a:t>krav</a:t>
            </a:r>
            <a:r>
              <a:rPr lang="en-GB" b="1" dirty="0"/>
              <a:t> </a:t>
            </a:r>
            <a:r>
              <a:rPr lang="en-GB" b="1" dirty="0" err="1"/>
              <a:t>til</a:t>
            </a:r>
            <a:r>
              <a:rPr lang="en-GB" b="1" dirty="0"/>
              <a:t> </a:t>
            </a:r>
            <a:r>
              <a:rPr lang="en-GB" b="1" i="1" dirty="0" err="1"/>
              <a:t>brugere</a:t>
            </a:r>
            <a:r>
              <a:rPr lang="en-GB" b="1" dirty="0"/>
              <a:t> (</a:t>
            </a:r>
            <a:r>
              <a:rPr lang="en-GB" b="1" dirty="0" err="1"/>
              <a:t>idriftsættere</a:t>
            </a:r>
            <a:r>
              <a:rPr lang="en-GB" b="1" dirty="0"/>
              <a:t>) </a:t>
            </a:r>
            <a:r>
              <a:rPr lang="en-GB" b="1" dirty="0" err="1"/>
              <a:t>og</a:t>
            </a:r>
            <a:r>
              <a:rPr lang="en-GB" b="1" dirty="0"/>
              <a:t> </a:t>
            </a:r>
            <a:r>
              <a:rPr lang="en-GB" b="1" i="1" dirty="0" err="1"/>
              <a:t>udbydere</a:t>
            </a:r>
            <a:r>
              <a:rPr lang="en-GB" b="1" i="1" dirty="0"/>
              <a:t> </a:t>
            </a:r>
            <a:r>
              <a:rPr lang="en-GB" b="1" dirty="0"/>
              <a:t>(</a:t>
            </a:r>
            <a:r>
              <a:rPr lang="en-GB" b="1" dirty="0" err="1"/>
              <a:t>producenter</a:t>
            </a:r>
            <a:r>
              <a:rPr lang="en-GB" b="1" dirty="0"/>
              <a:t>/</a:t>
            </a:r>
            <a:r>
              <a:rPr lang="en-GB" b="1" dirty="0" err="1"/>
              <a:t>forhandlere</a:t>
            </a:r>
            <a:r>
              <a:rPr lang="en-GB" b="1" dirty="0"/>
              <a:t>)</a:t>
            </a:r>
          </a:p>
          <a:p>
            <a:pPr marL="774900" lvl="1" indent="-342900"/>
            <a:r>
              <a:rPr lang="en-GB" dirty="0" err="1"/>
              <a:t>Flest</a:t>
            </a:r>
            <a:r>
              <a:rPr lang="en-GB" dirty="0"/>
              <a:t> </a:t>
            </a:r>
            <a:r>
              <a:rPr lang="en-GB" dirty="0" err="1"/>
              <a:t>ansvar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forpligtelser</a:t>
            </a:r>
            <a:r>
              <a:rPr lang="en-GB" dirty="0"/>
              <a:t> </a:t>
            </a:r>
            <a:r>
              <a:rPr lang="en-GB" dirty="0" err="1"/>
              <a:t>hos</a:t>
            </a:r>
            <a:r>
              <a:rPr lang="en-GB" dirty="0"/>
              <a:t> </a:t>
            </a:r>
            <a:r>
              <a:rPr lang="en-GB" dirty="0" err="1"/>
              <a:t>udbyderen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err="1"/>
              <a:t>Arbejdsgivere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have </a:t>
            </a:r>
            <a:r>
              <a:rPr lang="en-GB" dirty="0" err="1"/>
              <a:t>forpligtelser</a:t>
            </a:r>
            <a:r>
              <a:rPr lang="en-GB" dirty="0"/>
              <a:t> </a:t>
            </a:r>
            <a:r>
              <a:rPr lang="en-GB" dirty="0" err="1"/>
              <a:t>både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b="1" dirty="0" err="1"/>
              <a:t>bruger</a:t>
            </a:r>
            <a:r>
              <a:rPr lang="en-GB" b="1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b="1" dirty="0" err="1"/>
              <a:t>udbydere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hvis</a:t>
            </a:r>
            <a:r>
              <a:rPr lang="en-GB" dirty="0"/>
              <a:t> man </a:t>
            </a:r>
            <a:r>
              <a:rPr lang="en-GB" dirty="0" err="1"/>
              <a:t>ændrer</a:t>
            </a:r>
            <a:r>
              <a:rPr lang="en-GB" dirty="0"/>
              <a:t> </a:t>
            </a:r>
            <a:r>
              <a:rPr lang="en-GB" dirty="0" err="1"/>
              <a:t>formålet</a:t>
            </a:r>
            <a:r>
              <a:rPr lang="en-GB" dirty="0"/>
              <a:t>/</a:t>
            </a:r>
            <a:r>
              <a:rPr lang="en-GB" dirty="0" err="1"/>
              <a:t>anvendelsen</a:t>
            </a:r>
            <a:r>
              <a:rPr lang="en-GB" dirty="0"/>
              <a:t> eller </a:t>
            </a:r>
            <a:r>
              <a:rPr lang="en-GB" dirty="0" err="1"/>
              <a:t>selve</a:t>
            </a:r>
            <a:r>
              <a:rPr lang="en-GB" dirty="0"/>
              <a:t> </a:t>
            </a:r>
            <a:r>
              <a:rPr lang="en-GB" dirty="0" err="1"/>
              <a:t>algoritmen</a:t>
            </a:r>
            <a:r>
              <a:rPr lang="en-GB" dirty="0"/>
              <a:t>, </a:t>
            </a:r>
            <a:r>
              <a:rPr lang="en-GB" dirty="0" err="1"/>
              <a:t>f.eks</a:t>
            </a:r>
            <a:r>
              <a:rPr lang="en-GB" dirty="0"/>
              <a:t>. </a:t>
            </a:r>
            <a:r>
              <a:rPr lang="en-GB" dirty="0" err="1"/>
              <a:t>selv</a:t>
            </a:r>
            <a:r>
              <a:rPr lang="en-GB" dirty="0"/>
              <a:t> </a:t>
            </a:r>
            <a:r>
              <a:rPr lang="en-GB" dirty="0" err="1"/>
              <a:t>træner</a:t>
            </a:r>
            <a:r>
              <a:rPr lang="en-GB" dirty="0"/>
              <a:t> GPT-modeller)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</p:spTree>
    <p:extLst>
      <p:ext uri="{BB962C8B-B14F-4D97-AF65-F5344CB8AC3E}">
        <p14:creationId xmlns:p14="http://schemas.microsoft.com/office/powerpoint/2010/main" val="48149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err="1"/>
              <a:t>Formålet</a:t>
            </a:r>
            <a:r>
              <a:rPr lang="en-GB" dirty="0"/>
              <a:t> med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forordning</a:t>
            </a:r>
            <a:r>
              <a:rPr lang="en-GB" dirty="0"/>
              <a:t> er at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forbedre</a:t>
            </a:r>
            <a:r>
              <a:rPr lang="en-GB" dirty="0"/>
              <a:t> </a:t>
            </a:r>
            <a:r>
              <a:rPr lang="en-GB" b="1" dirty="0"/>
              <a:t>det </a:t>
            </a:r>
            <a:r>
              <a:rPr lang="en-GB" b="1" dirty="0" err="1"/>
              <a:t>indre</a:t>
            </a:r>
            <a:r>
              <a:rPr lang="en-GB" b="1" dirty="0"/>
              <a:t> </a:t>
            </a:r>
            <a:r>
              <a:rPr lang="en-GB" b="1" dirty="0" err="1"/>
              <a:t>markeds</a:t>
            </a:r>
            <a:r>
              <a:rPr lang="en-GB" b="1" dirty="0"/>
              <a:t> </a:t>
            </a:r>
            <a:r>
              <a:rPr lang="en-GB" dirty="0" err="1"/>
              <a:t>funktion</a:t>
            </a:r>
            <a:r>
              <a:rPr lang="en-GB" dirty="0"/>
              <a:t> 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fremme</a:t>
            </a:r>
            <a:r>
              <a:rPr lang="en-GB" dirty="0"/>
              <a:t> </a:t>
            </a:r>
            <a:r>
              <a:rPr lang="en-GB" dirty="0" err="1"/>
              <a:t>udbredelsen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b="1" dirty="0" err="1"/>
              <a:t>menneskecentreret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b="1" dirty="0" err="1"/>
              <a:t>troværdig</a:t>
            </a:r>
            <a:r>
              <a:rPr lang="en-GB" dirty="0"/>
              <a:t> </a:t>
            </a:r>
            <a:r>
              <a:rPr lang="en-GB" dirty="0" err="1"/>
              <a:t>kunstig</a:t>
            </a:r>
            <a:r>
              <a:rPr lang="en-GB" dirty="0"/>
              <a:t> </a:t>
            </a:r>
            <a:r>
              <a:rPr lang="en-GB" dirty="0" err="1"/>
              <a:t>intelligens</a:t>
            </a:r>
            <a:r>
              <a:rPr lang="en-GB" dirty="0"/>
              <a:t> (AI) </a:t>
            </a:r>
          </a:p>
          <a:p>
            <a:pPr marL="342900" indent="-342900">
              <a:buFontTx/>
              <a:buChar char="-"/>
            </a:pPr>
            <a:r>
              <a:rPr lang="en-GB" dirty="0" err="1"/>
              <a:t>sikre</a:t>
            </a:r>
            <a:r>
              <a:rPr lang="en-GB" dirty="0"/>
              <a:t> et </a:t>
            </a:r>
            <a:r>
              <a:rPr lang="en-GB" dirty="0" err="1"/>
              <a:t>højt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beskyttelse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b="1" dirty="0" err="1"/>
              <a:t>sundhed</a:t>
            </a:r>
            <a:r>
              <a:rPr lang="en-GB" dirty="0"/>
              <a:t>, </a:t>
            </a:r>
            <a:r>
              <a:rPr lang="en-GB" b="1" dirty="0" err="1"/>
              <a:t>sikkerhed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de </a:t>
            </a:r>
            <a:r>
              <a:rPr lang="en-GB" b="1" dirty="0" err="1"/>
              <a:t>grundlæggende</a:t>
            </a:r>
            <a:r>
              <a:rPr lang="en-GB" dirty="0"/>
              <a:t> </a:t>
            </a:r>
            <a:r>
              <a:rPr lang="en-GB" b="1" dirty="0" err="1"/>
              <a:t>rettigheder</a:t>
            </a:r>
            <a:r>
              <a:rPr lang="en-GB" dirty="0"/>
              <a:t>, der er </a:t>
            </a:r>
            <a:r>
              <a:rPr lang="en-GB" dirty="0" err="1"/>
              <a:t>nedfældet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chartret</a:t>
            </a:r>
            <a:r>
              <a:rPr lang="en-GB" dirty="0"/>
              <a:t> </a:t>
            </a:r>
          </a:p>
          <a:p>
            <a:pPr>
              <a:buNone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Á</a:t>
            </a:r>
            <a:r>
              <a:rPr lang="en-GB" dirty="0"/>
              <a:t> la Arbejdsmiljødirektivets systematik (risikovurdering, pligt til at handle efter fastsatte normer/standarder, fordeling af ansvar, offentligt tilsyn og </a:t>
            </a:r>
            <a:r>
              <a:rPr lang="en-GB" dirty="0" err="1"/>
              <a:t>rapporteringspligt</a:t>
            </a:r>
            <a:r>
              <a:rPr lang="en-GB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Á la GDPR systematik (formåls-styret, relevansovervejelser, krav om proportionalitet, ret til information, høje sanktioner (30 millioner EURO))</a:t>
            </a:r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</p:spTree>
    <p:extLst>
      <p:ext uri="{BB962C8B-B14F-4D97-AF65-F5344CB8AC3E}">
        <p14:creationId xmlns:p14="http://schemas.microsoft.com/office/powerpoint/2010/main" val="18533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E37B4898-E9F3-59E9-FCA9-71E0F1AAF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/>
          <a:stretch/>
        </p:blipFill>
        <p:spPr>
          <a:xfrm>
            <a:off x="346908" y="2173936"/>
            <a:ext cx="7160794" cy="3842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3" y="149115"/>
            <a:ext cx="11179100" cy="1309328"/>
          </a:xfrm>
        </p:spPr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b="1" dirty="0"/>
              <a:t>En risiko-baseret tilgang: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5B20920F-475B-824D-A554-F2063F0922DB}"/>
              </a:ext>
            </a:extLst>
          </p:cNvPr>
          <p:cNvSpPr/>
          <p:nvPr/>
        </p:nvSpPr>
        <p:spPr bwMode="auto">
          <a:xfrm>
            <a:off x="7507702" y="2564904"/>
            <a:ext cx="4254639" cy="2066234"/>
          </a:xfrm>
          <a:prstGeom prst="leftArrow">
            <a:avLst/>
          </a:prstGeom>
          <a:solidFill>
            <a:srgbClr val="9F3993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chemeClr val="bg1"/>
                </a:solidFill>
              </a:rPr>
              <a:t>Rekruttering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udvælgelse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ansættelse</a:t>
            </a:r>
            <a:endParaRPr lang="en-GB" sz="16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chemeClr val="bg1"/>
                </a:solidFill>
                <a:effectLst/>
              </a:rPr>
              <a:t>Ledelse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af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medarbejdere</a:t>
            </a:r>
            <a:endParaRPr lang="en-GB" sz="1600" dirty="0">
              <a:solidFill>
                <a:schemeClr val="bg1"/>
              </a:solidFill>
              <a:effectLst/>
            </a:endParaRP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chemeClr val="bg1"/>
                </a:solidFill>
              </a:rPr>
              <a:t>Forfremmelse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opsigelse</a:t>
            </a:r>
            <a:endParaRPr lang="en-GB" sz="1600" dirty="0">
              <a:solidFill>
                <a:schemeClr val="bg1"/>
              </a:solidFill>
              <a:effectLst/>
            </a:endParaRPr>
          </a:p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chemeClr val="bg1"/>
                </a:solidFill>
              </a:rPr>
              <a:t>Adgang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til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se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lvstændig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virksomhed</a:t>
            </a:r>
            <a:endParaRPr lang="en-GB" sz="16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6A2A676F-18F8-47B3-3944-EFDC9459A816}"/>
              </a:ext>
            </a:extLst>
          </p:cNvPr>
          <p:cNvSpPr/>
          <p:nvPr/>
        </p:nvSpPr>
        <p:spPr bwMode="auto">
          <a:xfrm rot="20989954">
            <a:off x="5367176" y="1267601"/>
            <a:ext cx="6469213" cy="1384956"/>
          </a:xfrm>
          <a:prstGeom prst="leftArrow">
            <a:avLst/>
          </a:prstGeom>
          <a:solidFill>
            <a:srgbClr val="FE5758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00000"/>
              </a:lnSpc>
            </a:pPr>
            <a:r>
              <a:rPr lang="en-GB" sz="1600" dirty="0" err="1">
                <a:solidFill>
                  <a:schemeClr val="bg1"/>
                </a:solidFill>
                <a:effectLst/>
              </a:rPr>
              <a:t>Brug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af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biometriske</a:t>
            </a:r>
            <a:r>
              <a:rPr lang="en-GB" sz="1600" dirty="0">
                <a:solidFill>
                  <a:schemeClr val="bg1"/>
                </a:solidFill>
                <a:effectLst/>
              </a:rPr>
              <a:t> data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til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identifikation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eller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forudsigelse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af</a:t>
            </a:r>
            <a:r>
              <a:rPr lang="en-GB" sz="1600" dirty="0">
                <a:solidFill>
                  <a:schemeClr val="bg1"/>
                </a:solidFill>
                <a:effectLst/>
              </a:rPr>
              <a:t> 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personer</a:t>
            </a:r>
            <a:r>
              <a:rPr lang="en-GB" sz="1600" dirty="0" err="1">
                <a:solidFill>
                  <a:schemeClr val="bg1"/>
                </a:solidFill>
              </a:rPr>
              <a:t>s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følelser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err="1">
                <a:solidFill>
                  <a:schemeClr val="bg1"/>
                </a:solidFill>
              </a:rPr>
              <a:t>eller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til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k</a:t>
            </a:r>
            <a:r>
              <a:rPr lang="en-GB" sz="1600" dirty="0" err="1">
                <a:solidFill>
                  <a:schemeClr val="bg1"/>
                </a:solidFill>
                <a:effectLst/>
              </a:rPr>
              <a:t>ategorisering</a:t>
            </a:r>
            <a:r>
              <a:rPr lang="en-GB" sz="1600" dirty="0">
                <a:solidFill>
                  <a:schemeClr val="bg1"/>
                </a:solidFill>
              </a:rPr>
              <a:t>/</a:t>
            </a:r>
            <a:r>
              <a:rPr lang="en-GB" sz="1600" dirty="0" err="1">
                <a:solidFill>
                  <a:schemeClr val="bg1"/>
                </a:solidFill>
              </a:rPr>
              <a:t>profilering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af</a:t>
            </a:r>
            <a:r>
              <a:rPr lang="en-GB" sz="1600" dirty="0">
                <a:solidFill>
                  <a:schemeClr val="bg1"/>
                </a:solidFill>
              </a:rPr>
              <a:t> </a:t>
            </a:r>
            <a:r>
              <a:rPr lang="en-GB" sz="1600" dirty="0" err="1">
                <a:solidFill>
                  <a:schemeClr val="bg1"/>
                </a:solidFill>
              </a:rPr>
              <a:t>personer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  <a:endParaRPr lang="en-GB" sz="1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986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3FF2CC-363F-F04D-A88B-B0E1633E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DK" b="1" dirty="0"/>
              <a:t>Artikel 4: AI færdigheder</a:t>
            </a:r>
          </a:p>
          <a:p>
            <a:r>
              <a:rPr lang="en-DK" dirty="0"/>
              <a:t>Udbydere og brugere skal </a:t>
            </a:r>
            <a:r>
              <a:rPr lang="en-GB" dirty="0" err="1">
                <a:solidFill>
                  <a:srgbClr val="323232"/>
                </a:solidFill>
                <a:effectLst/>
              </a:rPr>
              <a:t>sikre</a:t>
            </a:r>
            <a:r>
              <a:rPr lang="en-GB" dirty="0">
                <a:solidFill>
                  <a:srgbClr val="323232"/>
                </a:solidFill>
                <a:effectLst/>
              </a:rPr>
              <a:t> et </a:t>
            </a:r>
            <a:r>
              <a:rPr lang="en-GB" dirty="0" err="1">
                <a:solidFill>
                  <a:srgbClr val="323232"/>
                </a:solidFill>
                <a:effectLst/>
              </a:rPr>
              <a:t>tilstrækkeligt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niveau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af</a:t>
            </a:r>
            <a:r>
              <a:rPr lang="en-GB" dirty="0">
                <a:solidFill>
                  <a:srgbClr val="323232"/>
                </a:solidFill>
                <a:effectLst/>
              </a:rPr>
              <a:t> AI-</a:t>
            </a:r>
            <a:r>
              <a:rPr lang="en-GB" dirty="0" err="1">
                <a:solidFill>
                  <a:srgbClr val="323232"/>
                </a:solidFill>
                <a:effectLst/>
              </a:rPr>
              <a:t>færdigheder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hos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deres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personale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og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andre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personer</a:t>
            </a:r>
            <a:r>
              <a:rPr lang="en-GB" dirty="0">
                <a:solidFill>
                  <a:srgbClr val="323232"/>
                </a:solidFill>
                <a:effectLst/>
              </a:rPr>
              <a:t>, der er </a:t>
            </a:r>
            <a:r>
              <a:rPr lang="en-GB" dirty="0" err="1">
                <a:solidFill>
                  <a:srgbClr val="323232"/>
                </a:solidFill>
                <a:effectLst/>
              </a:rPr>
              <a:t>involveret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i</a:t>
            </a:r>
            <a:r>
              <a:rPr lang="en-GB" dirty="0">
                <a:solidFill>
                  <a:srgbClr val="323232"/>
                </a:solidFill>
                <a:effectLst/>
              </a:rPr>
              <a:t> drift </a:t>
            </a:r>
            <a:r>
              <a:rPr lang="en-GB" dirty="0" err="1">
                <a:solidFill>
                  <a:srgbClr val="323232"/>
                </a:solidFill>
                <a:effectLst/>
              </a:rPr>
              <a:t>og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anvendelse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af</a:t>
            </a:r>
            <a:r>
              <a:rPr lang="en-GB" dirty="0">
                <a:solidFill>
                  <a:srgbClr val="323232"/>
                </a:solidFill>
                <a:effectLst/>
              </a:rPr>
              <a:t> AI-</a:t>
            </a:r>
            <a:r>
              <a:rPr lang="en-GB" dirty="0" err="1">
                <a:solidFill>
                  <a:srgbClr val="323232"/>
                </a:solidFill>
                <a:effectLst/>
              </a:rPr>
              <a:t>systemer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på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deres</a:t>
            </a:r>
            <a:r>
              <a:rPr lang="en-GB" dirty="0">
                <a:solidFill>
                  <a:srgbClr val="323232"/>
                </a:solidFill>
                <a:effectLst/>
              </a:rPr>
              <a:t> </a:t>
            </a:r>
            <a:r>
              <a:rPr lang="en-GB" dirty="0" err="1">
                <a:solidFill>
                  <a:srgbClr val="323232"/>
                </a:solidFill>
                <a:effectLst/>
              </a:rPr>
              <a:t>vegne</a:t>
            </a:r>
            <a:r>
              <a:rPr lang="en-GB" dirty="0">
                <a:solidFill>
                  <a:srgbClr val="323232"/>
                </a:solidFill>
                <a:effectLst/>
              </a:rPr>
              <a:t> </a:t>
            </a:r>
            <a:endParaRPr lang="en-GB" dirty="0">
              <a:solidFill>
                <a:srgbClr val="323232"/>
              </a:solidFill>
            </a:endParaRPr>
          </a:p>
          <a:p>
            <a:r>
              <a:rPr lang="en-GB" b="1" dirty="0">
                <a:solidFill>
                  <a:srgbClr val="323232"/>
                </a:solidFill>
                <a:effectLst/>
              </a:rPr>
              <a:t>Artikel 5: </a:t>
            </a:r>
            <a:r>
              <a:rPr lang="en-GB" b="1" dirty="0" err="1">
                <a:solidFill>
                  <a:srgbClr val="323232"/>
                </a:solidFill>
                <a:effectLst/>
              </a:rPr>
              <a:t>Forbudt</a:t>
            </a:r>
            <a:r>
              <a:rPr lang="en-GB" b="1" dirty="0">
                <a:solidFill>
                  <a:srgbClr val="323232"/>
                </a:solidFill>
                <a:effectLst/>
              </a:rPr>
              <a:t> </a:t>
            </a:r>
            <a:r>
              <a:rPr lang="en-GB" b="1" dirty="0" err="1">
                <a:solidFill>
                  <a:srgbClr val="323232"/>
                </a:solidFill>
                <a:effectLst/>
              </a:rPr>
              <a:t>brug</a:t>
            </a:r>
            <a:r>
              <a:rPr lang="en-GB" b="1" dirty="0">
                <a:solidFill>
                  <a:srgbClr val="323232"/>
                </a:solidFill>
                <a:effectLst/>
              </a:rPr>
              <a:t> </a:t>
            </a:r>
            <a:r>
              <a:rPr lang="en-GB" b="1" dirty="0" err="1">
                <a:solidFill>
                  <a:srgbClr val="323232"/>
                </a:solidFill>
                <a:effectLst/>
              </a:rPr>
              <a:t>af</a:t>
            </a:r>
            <a:r>
              <a:rPr lang="en-GB" b="1" dirty="0">
                <a:solidFill>
                  <a:srgbClr val="323232"/>
                </a:solidFill>
                <a:effectLst/>
              </a:rPr>
              <a:t> AI-</a:t>
            </a:r>
            <a:r>
              <a:rPr lang="en-GB" b="1" dirty="0" err="1">
                <a:solidFill>
                  <a:srgbClr val="323232"/>
                </a:solidFill>
                <a:effectLst/>
              </a:rPr>
              <a:t>systemer</a:t>
            </a:r>
            <a:endParaRPr lang="en-GB" b="1" dirty="0">
              <a:solidFill>
                <a:srgbClr val="323232"/>
              </a:solidFill>
              <a:effectLst/>
            </a:endParaRPr>
          </a:p>
          <a:p>
            <a:r>
              <a:rPr lang="en-GB" dirty="0" err="1">
                <a:solidFill>
                  <a:srgbClr val="323232"/>
                </a:solidFill>
              </a:rPr>
              <a:t>Klassificering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af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personer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på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grundlag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af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deres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sociale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adfærd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eller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personlige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egenskaber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eller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personlighedstræk</a:t>
            </a:r>
            <a:r>
              <a:rPr lang="en-GB" dirty="0">
                <a:solidFill>
                  <a:srgbClr val="323232"/>
                </a:solidFill>
              </a:rPr>
              <a:t>, </a:t>
            </a:r>
            <a:r>
              <a:rPr lang="en-GB" dirty="0" err="1">
                <a:solidFill>
                  <a:srgbClr val="323232"/>
                </a:solidFill>
              </a:rPr>
              <a:t>udledning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af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følelser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på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en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arbejdsplads</a:t>
            </a:r>
            <a:r>
              <a:rPr lang="en-GB" dirty="0">
                <a:solidFill>
                  <a:srgbClr val="323232"/>
                </a:solidFill>
              </a:rPr>
              <a:t>, </a:t>
            </a:r>
            <a:r>
              <a:rPr lang="en-GB" dirty="0" err="1">
                <a:solidFill>
                  <a:srgbClr val="323232"/>
                </a:solidFill>
              </a:rPr>
              <a:t>kategorisering</a:t>
            </a:r>
            <a:r>
              <a:rPr lang="en-GB" dirty="0">
                <a:solidFill>
                  <a:srgbClr val="323232"/>
                </a:solidFill>
              </a:rPr>
              <a:t> (race, </a:t>
            </a:r>
            <a:r>
              <a:rPr lang="en-GB" dirty="0" err="1">
                <a:solidFill>
                  <a:srgbClr val="323232"/>
                </a:solidFill>
              </a:rPr>
              <a:t>seksuel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orientering</a:t>
            </a:r>
            <a:r>
              <a:rPr lang="en-GB" dirty="0">
                <a:solidFill>
                  <a:srgbClr val="323232"/>
                </a:solidFill>
              </a:rPr>
              <a:t>, </a:t>
            </a:r>
            <a:r>
              <a:rPr lang="en-GB" dirty="0" err="1">
                <a:solidFill>
                  <a:srgbClr val="323232"/>
                </a:solidFill>
              </a:rPr>
              <a:t>etnicitet</a:t>
            </a:r>
            <a:r>
              <a:rPr lang="en-GB" dirty="0">
                <a:solidFill>
                  <a:srgbClr val="323232"/>
                </a:solidFill>
              </a:rPr>
              <a:t>, </a:t>
            </a:r>
            <a:r>
              <a:rPr lang="en-GB" dirty="0" err="1">
                <a:solidFill>
                  <a:srgbClr val="323232"/>
                </a:solidFill>
              </a:rPr>
              <a:t>politisk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overbevisning</a:t>
            </a:r>
            <a:r>
              <a:rPr lang="en-GB" dirty="0">
                <a:solidFill>
                  <a:srgbClr val="323232"/>
                </a:solidFill>
              </a:rPr>
              <a:t>, mm) </a:t>
            </a:r>
            <a:r>
              <a:rPr lang="en-GB" dirty="0" err="1">
                <a:solidFill>
                  <a:srgbClr val="323232"/>
                </a:solidFill>
              </a:rPr>
              <a:t>af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personer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ud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fra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biometriske</a:t>
            </a:r>
            <a:r>
              <a:rPr lang="en-GB" dirty="0">
                <a:solidFill>
                  <a:srgbClr val="323232"/>
                </a:solidFill>
              </a:rPr>
              <a:t> data. </a:t>
            </a:r>
            <a:endParaRPr lang="en-GB" dirty="0">
              <a:solidFill>
                <a:srgbClr val="323232"/>
              </a:solidFill>
              <a:effectLst/>
            </a:endParaRPr>
          </a:p>
          <a:p>
            <a:r>
              <a:rPr lang="en-GB" b="1" dirty="0">
                <a:solidFill>
                  <a:srgbClr val="323232"/>
                </a:solidFill>
              </a:rPr>
              <a:t>Artikel 6: </a:t>
            </a:r>
            <a:r>
              <a:rPr lang="en-GB" b="1" dirty="0" err="1">
                <a:solidFill>
                  <a:srgbClr val="323232"/>
                </a:solidFill>
              </a:rPr>
              <a:t>Højrisiko</a:t>
            </a:r>
            <a:r>
              <a:rPr lang="en-GB" b="1" dirty="0">
                <a:solidFill>
                  <a:srgbClr val="323232"/>
                </a:solidFill>
              </a:rPr>
              <a:t> </a:t>
            </a:r>
            <a:r>
              <a:rPr lang="en-GB" b="1" dirty="0" err="1">
                <a:solidFill>
                  <a:srgbClr val="323232"/>
                </a:solidFill>
              </a:rPr>
              <a:t>brug</a:t>
            </a:r>
            <a:r>
              <a:rPr lang="en-GB" b="1" dirty="0">
                <a:solidFill>
                  <a:srgbClr val="323232"/>
                </a:solidFill>
              </a:rPr>
              <a:t> </a:t>
            </a:r>
            <a:r>
              <a:rPr lang="en-GB" b="1" dirty="0" err="1">
                <a:solidFill>
                  <a:srgbClr val="323232"/>
                </a:solidFill>
              </a:rPr>
              <a:t>af</a:t>
            </a:r>
            <a:r>
              <a:rPr lang="en-GB" b="1" dirty="0">
                <a:solidFill>
                  <a:srgbClr val="323232"/>
                </a:solidFill>
              </a:rPr>
              <a:t> AI-</a:t>
            </a:r>
            <a:r>
              <a:rPr lang="en-GB" b="1" dirty="0" err="1">
                <a:solidFill>
                  <a:srgbClr val="323232"/>
                </a:solidFill>
              </a:rPr>
              <a:t>systemer</a:t>
            </a:r>
            <a:endParaRPr lang="en-GB" b="1" dirty="0">
              <a:solidFill>
                <a:srgbClr val="323232"/>
              </a:solidFill>
            </a:endParaRPr>
          </a:p>
          <a:p>
            <a:r>
              <a:rPr lang="en-GB" dirty="0" err="1">
                <a:solidFill>
                  <a:srgbClr val="323232"/>
                </a:solidFill>
              </a:rPr>
              <a:t>Bilag</a:t>
            </a:r>
            <a:r>
              <a:rPr lang="en-GB" dirty="0">
                <a:solidFill>
                  <a:srgbClr val="323232"/>
                </a:solidFill>
              </a:rPr>
              <a:t> III (</a:t>
            </a:r>
            <a:r>
              <a:rPr lang="en-GB" dirty="0" err="1">
                <a:solidFill>
                  <a:srgbClr val="323232"/>
                </a:solidFill>
              </a:rPr>
              <a:t>ansættelse</a:t>
            </a:r>
            <a:r>
              <a:rPr lang="en-GB" dirty="0">
                <a:solidFill>
                  <a:srgbClr val="323232"/>
                </a:solidFill>
              </a:rPr>
              <a:t> mm), </a:t>
            </a:r>
            <a:r>
              <a:rPr lang="en-GB" dirty="0" err="1">
                <a:solidFill>
                  <a:srgbClr val="323232"/>
                </a:solidFill>
              </a:rPr>
              <a:t>medmindre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anvendelsen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ikke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påvirker</a:t>
            </a:r>
            <a:r>
              <a:rPr lang="en-GB" dirty="0">
                <a:solidFill>
                  <a:srgbClr val="323232"/>
                </a:solidFill>
              </a:rPr>
              <a:t> </a:t>
            </a:r>
            <a:r>
              <a:rPr lang="en-GB" dirty="0" err="1">
                <a:solidFill>
                  <a:srgbClr val="323232"/>
                </a:solidFill>
              </a:rPr>
              <a:t>sundhed</a:t>
            </a:r>
            <a:r>
              <a:rPr lang="en-GB" dirty="0">
                <a:solidFill>
                  <a:srgbClr val="323232"/>
                </a:solidFill>
              </a:rPr>
              <a:t>, </a:t>
            </a:r>
            <a:r>
              <a:rPr lang="en-GB" dirty="0" err="1">
                <a:solidFill>
                  <a:srgbClr val="323232"/>
                </a:solidFill>
              </a:rPr>
              <a:t>sikkerhed</a:t>
            </a:r>
            <a:r>
              <a:rPr lang="en-GB" dirty="0">
                <a:solidFill>
                  <a:srgbClr val="323232"/>
                </a:solidFill>
              </a:rPr>
              <a:t>, </a:t>
            </a:r>
            <a:r>
              <a:rPr lang="en-GB" dirty="0" err="1">
                <a:solidFill>
                  <a:srgbClr val="323232"/>
                </a:solidFill>
              </a:rPr>
              <a:t>grundrettigheder</a:t>
            </a:r>
            <a:r>
              <a:rPr lang="en-GB" dirty="0">
                <a:solidFill>
                  <a:srgbClr val="323232"/>
                </a:solidFill>
              </a:rPr>
              <a:t>.</a:t>
            </a:r>
            <a:endParaRPr lang="en-GB" dirty="0">
              <a:solidFill>
                <a:srgbClr val="323232"/>
              </a:solidFill>
              <a:effectLst/>
            </a:endParaRP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39280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00D53-F4AF-B219-EB92-ED5183414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CF7EC-5475-3319-53DA-D509C5A35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0CD50-68AC-69EC-D610-B9015C717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err="1"/>
              <a:t>Obligatoriske</a:t>
            </a:r>
            <a:r>
              <a:rPr lang="en-GB" b="1" dirty="0"/>
              <a:t> </a:t>
            </a:r>
            <a:r>
              <a:rPr lang="en-GB" b="1" dirty="0" err="1"/>
              <a:t>krav</a:t>
            </a:r>
            <a:r>
              <a:rPr lang="en-GB" b="1" dirty="0"/>
              <a:t> </a:t>
            </a:r>
            <a:r>
              <a:rPr lang="en-GB" b="1" dirty="0" err="1"/>
              <a:t>til</a:t>
            </a:r>
            <a:r>
              <a:rPr lang="en-GB" b="1" dirty="0"/>
              <a:t> </a:t>
            </a:r>
            <a:r>
              <a:rPr lang="en-GB" b="1" dirty="0" err="1"/>
              <a:t>høj-risiko</a:t>
            </a:r>
            <a:r>
              <a:rPr lang="en-GB" b="1" dirty="0"/>
              <a:t> AI-</a:t>
            </a:r>
            <a:r>
              <a:rPr lang="en-GB" b="1" dirty="0" err="1"/>
              <a:t>systemer</a:t>
            </a:r>
            <a:r>
              <a:rPr lang="en-GB" b="1" dirty="0"/>
              <a:t> (</a:t>
            </a:r>
            <a:r>
              <a:rPr lang="en-GB" b="1" dirty="0" err="1"/>
              <a:t>artikel</a:t>
            </a:r>
            <a:r>
              <a:rPr lang="en-GB" b="1" dirty="0"/>
              <a:t> 8-15):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Risikostyringssystem – i hele systemets levetid (artikel 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Datakvalitet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datastyring mhp. træning af AI (artikel 10)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Teknisk </a:t>
            </a:r>
            <a:r>
              <a:rPr lang="en-GB" dirty="0" err="1"/>
              <a:t>dokumentation, som løbende opdateres</a:t>
            </a:r>
            <a:r>
              <a:rPr lang="en-GB" dirty="0"/>
              <a:t> </a:t>
            </a:r>
            <a:r>
              <a:rPr lang="en-GB" dirty="0" err="1"/>
              <a:t>(artikel 11)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Logning</a:t>
            </a:r>
            <a:r>
              <a:rPr lang="en-GB" dirty="0" err="1"/>
              <a:t> i systemets levetid mhp. sporbarhed (artikel 12), bl.a. af hvilke fysiske personer, der har udført menneskeligt tilsyn/verificering af resultater (jf. artikel 14) 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</a:t>
            </a:r>
            <a:r>
              <a:rPr lang="en-GB" dirty="0" err="1"/>
              <a:t>ennemsigtighed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formidling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oplysninger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brugerne (artikel 13)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</a:t>
            </a:r>
            <a:r>
              <a:rPr lang="en-GB" dirty="0" err="1"/>
              <a:t>enneskeligt</a:t>
            </a:r>
            <a:r>
              <a:rPr lang="en-GB" dirty="0"/>
              <a:t> </a:t>
            </a:r>
            <a:r>
              <a:rPr lang="en-GB" dirty="0" err="1"/>
              <a:t>tilsyn for at forebygge/reducere risici for sundhed, sikkerhed og grundlæggende rettigheder (artikel 14)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Nøjagtighed, </a:t>
            </a:r>
            <a:r>
              <a:rPr lang="en-GB" dirty="0" err="1"/>
              <a:t>robusthed og sikkerhed (artikel 15)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15556-25D7-42F4-F6ED-B60368AE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2A4FC-C16A-2A98-89DB-496936CD8EA8}"/>
              </a:ext>
            </a:extLst>
          </p:cNvPr>
          <p:cNvSpPr txBox="1"/>
          <p:nvPr/>
        </p:nvSpPr>
        <p:spPr>
          <a:xfrm>
            <a:off x="10045993" y="4490671"/>
            <a:ext cx="1080120" cy="2339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Stop-knap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B5780-9A7C-B281-F5A4-1E9D42F9F9A4}"/>
              </a:ext>
            </a:extLst>
          </p:cNvPr>
          <p:cNvSpPr txBox="1"/>
          <p:nvPr/>
        </p:nvSpPr>
        <p:spPr>
          <a:xfrm>
            <a:off x="9000781" y="4795927"/>
            <a:ext cx="2501554" cy="2339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Automatiseringspartiskhed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66365-0464-0693-A458-50F3C2AFEE04}"/>
              </a:ext>
            </a:extLst>
          </p:cNvPr>
          <p:cNvSpPr txBox="1"/>
          <p:nvPr/>
        </p:nvSpPr>
        <p:spPr>
          <a:xfrm>
            <a:off x="7181055" y="5520959"/>
            <a:ext cx="1865685" cy="2339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/>
              <a:t>Feedback-sløjfer</a:t>
            </a:r>
            <a:endParaRPr lang="en-DK" sz="1600" dirty="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8507F-74CD-502D-75C7-3236253EFB7A}"/>
              </a:ext>
            </a:extLst>
          </p:cNvPr>
          <p:cNvSpPr txBox="1"/>
          <p:nvPr/>
        </p:nvSpPr>
        <p:spPr>
          <a:xfrm>
            <a:off x="6760491" y="5144356"/>
            <a:ext cx="1865685" cy="2339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>
                <a:latin typeface="+mn-lt"/>
              </a:rPr>
              <a:t>Data-forgiftning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460AA-E248-D3B8-F305-6D8A81972F1D}"/>
              </a:ext>
            </a:extLst>
          </p:cNvPr>
          <p:cNvSpPr txBox="1"/>
          <p:nvPr/>
        </p:nvSpPr>
        <p:spPr>
          <a:xfrm>
            <a:off x="8751561" y="5215703"/>
            <a:ext cx="2095379" cy="2339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DK" sz="1600" dirty="0"/>
              <a:t>Fjendtlige eksempler</a:t>
            </a:r>
            <a:endParaRPr lang="en-DK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72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i="1" dirty="0" err="1"/>
              <a:t>Udbyderen</a:t>
            </a:r>
            <a:r>
              <a:rPr lang="en-GB" b="1" i="1" dirty="0"/>
              <a:t> </a:t>
            </a:r>
            <a:r>
              <a:rPr lang="en-GB" b="1" i="1" dirty="0" err="1"/>
              <a:t>skal</a:t>
            </a:r>
            <a:r>
              <a:rPr lang="en-GB" b="1" i="1" dirty="0"/>
              <a:t> </a:t>
            </a:r>
            <a:r>
              <a:rPr lang="en-GB" b="1" dirty="0"/>
              <a:t>(</a:t>
            </a:r>
            <a:r>
              <a:rPr lang="en-GB" b="1" dirty="0" err="1"/>
              <a:t>artikel</a:t>
            </a:r>
            <a:r>
              <a:rPr lang="en-GB" b="1" dirty="0"/>
              <a:t> 16-24 + 25):</a:t>
            </a:r>
          </a:p>
          <a:p>
            <a:pPr marL="774900" lvl="1" indent="-342900"/>
            <a:r>
              <a:rPr lang="en-GB" kern="1200" dirty="0" err="1">
                <a:latin typeface="AU Passata" pitchFamily="34" charset="0"/>
                <a:cs typeface="Arial" charset="0"/>
              </a:rPr>
              <a:t>Sikre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forudgående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opfyldelse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af</a:t>
            </a:r>
            <a:r>
              <a:rPr lang="en-GB" kern="1200" dirty="0">
                <a:latin typeface="AU Passata" pitchFamily="34" charset="0"/>
                <a:cs typeface="Arial" charset="0"/>
              </a:rPr>
              <a:t> alle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forordningens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krav</a:t>
            </a:r>
            <a:r>
              <a:rPr lang="en-GB" kern="1200" dirty="0">
                <a:latin typeface="AU Passata" pitchFamily="34" charset="0"/>
                <a:cs typeface="Arial" charset="0"/>
              </a:rPr>
              <a:t> (compliance)</a:t>
            </a:r>
          </a:p>
          <a:p>
            <a:pPr marL="774900" lvl="1" indent="-342900"/>
            <a:r>
              <a:rPr lang="en-GB" kern="1200" dirty="0" err="1">
                <a:latin typeface="AU Passata" pitchFamily="34" charset="0"/>
                <a:cs typeface="Arial" charset="0"/>
              </a:rPr>
              <a:t>Give en brugsanvisning til brugeren med kortfattede og klare oplysninger, bl.a. om mulige risici mht. grundlæggende rettigheder og forskelsbehandling</a:t>
            </a:r>
          </a:p>
          <a:p>
            <a:pPr marL="774900" lvl="1" indent="-342900"/>
            <a:r>
              <a:rPr lang="en-GB" kern="1200" dirty="0" err="1">
                <a:latin typeface="AU Passata" pitchFamily="34" charset="0"/>
                <a:cs typeface="Arial" charset="0"/>
              </a:rPr>
              <a:t>Indføre et kvalitets</a:t>
            </a:r>
            <a:r>
              <a:rPr lang="en-GB" kern="1200" dirty="0">
                <a:latin typeface="AU Passata" pitchFamily="34" charset="0"/>
                <a:cs typeface="Arial" charset="0"/>
              </a:rPr>
              <a:t>-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og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risikostyringssystemer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og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overvågning</a:t>
            </a:r>
            <a:endParaRPr lang="en-GB" kern="1200" dirty="0">
              <a:latin typeface="AU Passata" pitchFamily="34" charset="0"/>
              <a:cs typeface="Arial" charset="0"/>
            </a:endParaRPr>
          </a:p>
          <a:p>
            <a:pPr marL="774900" lvl="1" indent="-342900"/>
            <a:r>
              <a:rPr lang="en-GB" kern="1200" dirty="0">
                <a:latin typeface="AU Passata" pitchFamily="34" charset="0"/>
                <a:cs typeface="Arial" charset="0"/>
              </a:rPr>
              <a:t>Sørge for teknisk dokumentation</a:t>
            </a:r>
          </a:p>
          <a:p>
            <a:pPr marL="774900" lvl="1" indent="-342900"/>
            <a:r>
              <a:rPr lang="en-GB" kern="1200" dirty="0">
                <a:latin typeface="AU Passata" pitchFamily="34" charset="0"/>
                <a:cs typeface="Arial" charset="0"/>
              </a:rPr>
              <a:t>Opbevare logfiler </a:t>
            </a:r>
          </a:p>
          <a:p>
            <a:pPr marL="774900" lvl="1" indent="-342900"/>
            <a:r>
              <a:rPr lang="en-GB" kern="1200" dirty="0">
                <a:latin typeface="AU Passata" pitchFamily="34" charset="0"/>
                <a:cs typeface="Arial" charset="0"/>
              </a:rPr>
              <a:t>Registrere systemet i en EU-database</a:t>
            </a:r>
          </a:p>
          <a:p>
            <a:pPr marL="774900" lvl="1" indent="-342900"/>
            <a:r>
              <a:rPr lang="en-GB" kern="1200" dirty="0">
                <a:latin typeface="AU Passata" pitchFamily="34" charset="0"/>
                <a:cs typeface="Arial" charset="0"/>
              </a:rPr>
              <a:t>Korrigere systemet</a:t>
            </a:r>
          </a:p>
          <a:p>
            <a:pPr marL="774900" lvl="1" indent="-342900"/>
            <a:r>
              <a:rPr lang="en-GB" kern="1200" dirty="0">
                <a:latin typeface="AU Passata" pitchFamily="34" charset="0"/>
                <a:cs typeface="Arial" charset="0"/>
              </a:rPr>
              <a:t>Ny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vurdering</a:t>
            </a:r>
            <a:r>
              <a:rPr lang="en-GB" kern="1200" dirty="0">
                <a:latin typeface="AU Passata" pitchFamily="34" charset="0"/>
                <a:cs typeface="Arial" charset="0"/>
              </a:rPr>
              <a:t> i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tilfælde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af</a:t>
            </a:r>
            <a:r>
              <a:rPr lang="en-GB" kern="1200" dirty="0">
                <a:latin typeface="AU Passata" pitchFamily="34" charset="0"/>
                <a:cs typeface="Arial" charset="0"/>
              </a:rPr>
              <a:t> </a:t>
            </a:r>
            <a:r>
              <a:rPr lang="en-GB" kern="1200" dirty="0" err="1">
                <a:latin typeface="AU Passata" pitchFamily="34" charset="0"/>
                <a:cs typeface="Arial" charset="0"/>
              </a:rPr>
              <a:t>ændringer</a:t>
            </a:r>
            <a:endParaRPr lang="en-GB" kern="1200" dirty="0">
              <a:latin typeface="AU Passata" pitchFamily="34" charset="0"/>
              <a:cs typeface="Arial" charset="0"/>
            </a:endParaRPr>
          </a:p>
          <a:p>
            <a:pPr marL="774900" lvl="1" indent="-342900"/>
            <a:r>
              <a:rPr lang="en-GB" kern="1200" dirty="0">
                <a:latin typeface="AU Passata" pitchFamily="34" charset="0"/>
                <a:cs typeface="Arial" charset="0"/>
              </a:rPr>
              <a:t>‘</a:t>
            </a:r>
            <a:r>
              <a:rPr lang="en-GB" dirty="0" err="1"/>
              <a:t>Selvstændige</a:t>
            </a:r>
            <a:r>
              <a:rPr lang="en-GB" dirty="0"/>
              <a:t>’ </a:t>
            </a:r>
            <a:r>
              <a:rPr lang="en-GB" dirty="0" err="1"/>
              <a:t>højrisiko</a:t>
            </a:r>
            <a:r>
              <a:rPr lang="en-GB" dirty="0"/>
              <a:t>-AI- </a:t>
            </a:r>
            <a:r>
              <a:rPr lang="en-GB" dirty="0" err="1"/>
              <a:t>systemer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registreres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EU-database </a:t>
            </a:r>
          </a:p>
          <a:p>
            <a:pPr marL="774900" lvl="1" indent="-342900"/>
            <a:r>
              <a:rPr lang="en-GB" dirty="0"/>
              <a:t>Samarbejde med nationale myndigheder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1B0EEFE8-4013-7C79-29F9-91BC35913BF2}"/>
              </a:ext>
            </a:extLst>
          </p:cNvPr>
          <p:cNvSpPr/>
          <p:nvPr/>
        </p:nvSpPr>
        <p:spPr bwMode="auto">
          <a:xfrm>
            <a:off x="8068276" y="3789040"/>
            <a:ext cx="3816424" cy="1584176"/>
          </a:xfrm>
          <a:prstGeom prst="wedgeRoundRectCallout">
            <a:avLst>
              <a:gd name="adj1" fmla="val -61222"/>
              <a:gd name="adj2" fmla="val 29517"/>
              <a:gd name="adj3" fmla="val 16667"/>
            </a:avLst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dirty="0" err="1">
                <a:solidFill>
                  <a:schemeClr val="bg1"/>
                </a:solidFill>
              </a:rPr>
              <a:t>Brugere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kan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blive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i="1" dirty="0" err="1">
                <a:solidFill>
                  <a:schemeClr val="bg1"/>
                </a:solidFill>
              </a:rPr>
              <a:t>udbydere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hvis</a:t>
            </a:r>
            <a:r>
              <a:rPr lang="en-GB" sz="1800" dirty="0">
                <a:solidFill>
                  <a:schemeClr val="bg1"/>
                </a:solidFill>
              </a:rPr>
              <a:t> de </a:t>
            </a:r>
            <a:r>
              <a:rPr lang="en-GB" sz="1800" u="sng" dirty="0" err="1">
                <a:solidFill>
                  <a:schemeClr val="bg1"/>
                </a:solidFill>
              </a:rPr>
              <a:t>ændrer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u="sng" dirty="0" err="1">
                <a:solidFill>
                  <a:schemeClr val="bg1"/>
                </a:solidFill>
              </a:rPr>
              <a:t>formålet</a:t>
            </a:r>
            <a:r>
              <a:rPr lang="en-GB" sz="1800" dirty="0">
                <a:solidFill>
                  <a:schemeClr val="bg1"/>
                </a:solidFill>
              </a:rPr>
              <a:t> med </a:t>
            </a:r>
            <a:r>
              <a:rPr lang="en-GB" sz="1800" dirty="0" err="1">
                <a:solidFill>
                  <a:schemeClr val="bg1"/>
                </a:solidFill>
              </a:rPr>
              <a:t>systemet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eller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foretager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en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væsentlig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u="sng" dirty="0" err="1">
                <a:solidFill>
                  <a:schemeClr val="bg1"/>
                </a:solidFill>
              </a:rPr>
              <a:t>ændring</a:t>
            </a:r>
            <a:r>
              <a:rPr lang="en-GB" sz="1800" u="sng" dirty="0">
                <a:solidFill>
                  <a:schemeClr val="bg1"/>
                </a:solidFill>
              </a:rPr>
              <a:t> </a:t>
            </a:r>
            <a:r>
              <a:rPr lang="en-GB" sz="1800" u="sng" dirty="0" err="1">
                <a:solidFill>
                  <a:schemeClr val="bg1"/>
                </a:solidFill>
              </a:rPr>
              <a:t>i</a:t>
            </a:r>
            <a:r>
              <a:rPr lang="en-GB" sz="1800" u="sng" dirty="0">
                <a:solidFill>
                  <a:schemeClr val="bg1"/>
                </a:solidFill>
              </a:rPr>
              <a:t> </a:t>
            </a:r>
            <a:r>
              <a:rPr lang="en-GB" sz="1800" u="sng" dirty="0" err="1">
                <a:solidFill>
                  <a:schemeClr val="bg1"/>
                </a:solidFill>
              </a:rPr>
              <a:t>systemet</a:t>
            </a:r>
            <a:r>
              <a:rPr lang="en-GB" sz="1800" dirty="0">
                <a:solidFill>
                  <a:schemeClr val="bg1"/>
                </a:solidFill>
              </a:rPr>
              <a:t>, </a:t>
            </a:r>
            <a:r>
              <a:rPr lang="en-GB" sz="1800" dirty="0" err="1">
                <a:solidFill>
                  <a:schemeClr val="bg1"/>
                </a:solidFill>
              </a:rPr>
              <a:t>jf</a:t>
            </a:r>
            <a:r>
              <a:rPr lang="en-GB" sz="1800" dirty="0">
                <a:solidFill>
                  <a:schemeClr val="bg1"/>
                </a:solidFill>
              </a:rPr>
              <a:t>. </a:t>
            </a:r>
            <a:r>
              <a:rPr lang="en-GB" sz="1800" dirty="0" err="1">
                <a:solidFill>
                  <a:schemeClr val="bg1"/>
                </a:solidFill>
              </a:rPr>
              <a:t>artikel</a:t>
            </a:r>
            <a:r>
              <a:rPr lang="en-GB" sz="1800" dirty="0">
                <a:solidFill>
                  <a:schemeClr val="bg1"/>
                </a:solidFill>
              </a:rPr>
              <a:t> 25.</a:t>
            </a:r>
          </a:p>
        </p:txBody>
      </p:sp>
    </p:spTree>
    <p:extLst>
      <p:ext uri="{BB962C8B-B14F-4D97-AF65-F5344CB8AC3E}">
        <p14:creationId xmlns:p14="http://schemas.microsoft.com/office/powerpoint/2010/main" val="4247635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49" y="1772816"/>
            <a:ext cx="10220325" cy="3937484"/>
          </a:xfrm>
        </p:spPr>
        <p:txBody>
          <a:bodyPr/>
          <a:lstStyle/>
          <a:p>
            <a:pPr>
              <a:buNone/>
            </a:pPr>
            <a:r>
              <a:rPr lang="en-GB" b="1" i="1" dirty="0" err="1"/>
              <a:t>Brugeren</a:t>
            </a:r>
            <a:r>
              <a:rPr lang="en-GB" b="1" i="1" dirty="0"/>
              <a:t> </a:t>
            </a:r>
            <a:r>
              <a:rPr lang="en-GB" b="1" i="1" dirty="0" err="1"/>
              <a:t>skal</a:t>
            </a:r>
            <a:r>
              <a:rPr lang="en-GB" b="1" i="1" dirty="0"/>
              <a:t>  </a:t>
            </a:r>
            <a:r>
              <a:rPr lang="en-GB" b="1" dirty="0"/>
              <a:t>(</a:t>
            </a:r>
            <a:r>
              <a:rPr lang="en-GB" b="1" dirty="0" err="1"/>
              <a:t>artikel</a:t>
            </a:r>
            <a:r>
              <a:rPr lang="en-GB" b="1" dirty="0"/>
              <a:t> 25 + 26-27)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Anvende systemet som planlagt af udbyderen (jf. brugsanvisningen)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Kontrollere at inputdata er relevante ift. formålet med systemet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Menneskeligt tilsyn:</a:t>
            </a:r>
          </a:p>
          <a:p>
            <a:pPr marL="774900" lvl="1" indent="-342900"/>
            <a:r>
              <a:rPr lang="en-GB" dirty="0"/>
              <a:t>Overvåge driften, og underrette udbyder/distributør ved risici</a:t>
            </a:r>
          </a:p>
          <a:p>
            <a:pPr marL="774900" lvl="1" indent="-342900"/>
            <a:r>
              <a:rPr lang="en-GB" dirty="0"/>
              <a:t>Skal have nødvendige kompetencer, uddannelse og beføjelse til at varetage rollen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Underrette kontrolinstanser ved alvorlige fejl/hændelser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Afbryde anvendelsen ved alvorlige hændelser/fejl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Opbevare logfiler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</a:t>
            </a:r>
            <a:r>
              <a:rPr lang="en-GB" dirty="0" err="1"/>
              <a:t>nformere, hvis AI interagerer med mennesker, eller hvis AI anvender biometriske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Konsekvens</a:t>
            </a:r>
            <a:r>
              <a:rPr lang="en-GB" dirty="0"/>
              <a:t>-analyse </a:t>
            </a:r>
            <a:r>
              <a:rPr lang="en-GB" dirty="0" err="1"/>
              <a:t>efter</a:t>
            </a:r>
            <a:r>
              <a:rPr lang="en-GB" dirty="0"/>
              <a:t> </a:t>
            </a:r>
            <a:r>
              <a:rPr lang="en-GB" dirty="0" err="1"/>
              <a:t>artikel</a:t>
            </a:r>
            <a:r>
              <a:rPr lang="en-GB" dirty="0"/>
              <a:t> 35 GDPR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</p:spTree>
    <p:extLst>
      <p:ext uri="{BB962C8B-B14F-4D97-AF65-F5344CB8AC3E}">
        <p14:creationId xmlns:p14="http://schemas.microsoft.com/office/powerpoint/2010/main" val="84990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D209-28CF-5B49-BB67-55BB92F0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K" dirty="0"/>
              <a:t>forordning 2024/1689 om kunstig intelligens -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D6FFD-FC93-554A-9DAE-5A77D732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49" y="1700808"/>
            <a:ext cx="10220325" cy="3937484"/>
          </a:xfrm>
        </p:spPr>
        <p:txBody>
          <a:bodyPr/>
          <a:lstStyle/>
          <a:p>
            <a:r>
              <a:rPr lang="en-GB" sz="1800" b="1" dirty="0" err="1"/>
              <a:t>Gennemsigtighedsforpligtelser</a:t>
            </a:r>
            <a:r>
              <a:rPr lang="en-GB" sz="1800" b="1" dirty="0"/>
              <a:t> (</a:t>
            </a:r>
            <a:r>
              <a:rPr lang="en-GB" sz="1800" b="1" dirty="0" err="1"/>
              <a:t>artikel</a:t>
            </a:r>
            <a:r>
              <a:rPr lang="en-GB" sz="1800" b="1" dirty="0"/>
              <a:t> 50) - </a:t>
            </a:r>
            <a:r>
              <a:rPr lang="en-GB" sz="1800" b="1" dirty="0" err="1"/>
              <a:t>pligt</a:t>
            </a:r>
            <a:r>
              <a:rPr lang="en-GB" sz="1800" b="1" dirty="0"/>
              <a:t> </a:t>
            </a:r>
            <a:r>
              <a:rPr lang="en-GB" sz="1800" b="1" dirty="0" err="1"/>
              <a:t>til</a:t>
            </a:r>
            <a:r>
              <a:rPr lang="en-GB" sz="1800" b="1" dirty="0"/>
              <a:t> at informere: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/>
              <a:t>Udbydere</a:t>
            </a:r>
            <a:r>
              <a:rPr lang="en-GB" sz="1800" dirty="0"/>
              <a:t> skal indrette AI-systemer, så det fremgår, at man interagerer med AI og ikke med en fysisk person.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/>
              <a:t>Brugere</a:t>
            </a:r>
            <a:r>
              <a:rPr lang="en-GB" sz="1800" dirty="0"/>
              <a:t> af systemer til følelsesgenkendelse eller biometrisk kategorisering skal oplyse de fysiske personer om, at </a:t>
            </a:r>
            <a:r>
              <a:rPr lang="en-GB" sz="1800" dirty="0" err="1"/>
              <a:t>dette</a:t>
            </a:r>
            <a:r>
              <a:rPr lang="en-GB" sz="1800" dirty="0"/>
              <a:t> </a:t>
            </a:r>
            <a:r>
              <a:rPr lang="en-GB" sz="1800" dirty="0" err="1"/>
              <a:t>foregår</a:t>
            </a:r>
            <a:endParaRPr lang="en-GB" sz="1800" dirty="0"/>
          </a:p>
          <a:p>
            <a:pPr>
              <a:buNone/>
            </a:pPr>
            <a:r>
              <a:rPr lang="en-GB" sz="1800" b="1" dirty="0"/>
              <a:t>Ret </a:t>
            </a:r>
            <a:r>
              <a:rPr lang="en-GB" sz="1800" b="1" dirty="0" err="1"/>
              <a:t>til</a:t>
            </a:r>
            <a:r>
              <a:rPr lang="en-GB" sz="1800" b="1" dirty="0"/>
              <a:t> </a:t>
            </a:r>
            <a:r>
              <a:rPr lang="en-GB" sz="1800" b="1" dirty="0" err="1"/>
              <a:t>en</a:t>
            </a:r>
            <a:r>
              <a:rPr lang="en-GB" sz="1800" b="1" dirty="0"/>
              <a:t> </a:t>
            </a:r>
            <a:r>
              <a:rPr lang="en-GB" sz="1800" b="1" dirty="0" err="1"/>
              <a:t>forklaring</a:t>
            </a:r>
            <a:r>
              <a:rPr lang="en-GB" sz="1800" b="1" dirty="0"/>
              <a:t> </a:t>
            </a:r>
            <a:r>
              <a:rPr lang="en-GB" sz="1800" b="1" dirty="0" err="1"/>
              <a:t>fra</a:t>
            </a:r>
            <a:r>
              <a:rPr lang="en-GB" sz="1800" b="1" dirty="0"/>
              <a:t> </a:t>
            </a:r>
            <a:r>
              <a:rPr lang="en-GB" sz="1800" b="1" dirty="0" err="1"/>
              <a:t>brugeren</a:t>
            </a:r>
            <a:r>
              <a:rPr lang="en-GB" sz="1800" b="1" dirty="0"/>
              <a:t> (</a:t>
            </a:r>
            <a:r>
              <a:rPr lang="en-GB" sz="1800" b="1" dirty="0" err="1"/>
              <a:t>artikel</a:t>
            </a:r>
            <a:r>
              <a:rPr lang="en-GB" sz="1800" b="1" dirty="0"/>
              <a:t> 86)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err="1"/>
              <a:t>Enhver</a:t>
            </a:r>
            <a:r>
              <a:rPr lang="en-GB" sz="1800" i="1" dirty="0"/>
              <a:t> </a:t>
            </a:r>
            <a:r>
              <a:rPr lang="en-GB" sz="1800" i="1" dirty="0" err="1"/>
              <a:t>berørt</a:t>
            </a:r>
            <a:r>
              <a:rPr lang="en-GB" sz="1800" i="1" dirty="0"/>
              <a:t> person </a:t>
            </a:r>
            <a:r>
              <a:rPr lang="en-GB" sz="1800" dirty="0" err="1"/>
              <a:t>omfattet</a:t>
            </a:r>
            <a:r>
              <a:rPr lang="en-GB" sz="1800" dirty="0"/>
              <a:t> </a:t>
            </a:r>
            <a:r>
              <a:rPr lang="en-GB" sz="1800" dirty="0" err="1"/>
              <a:t>af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afgørelse</a:t>
            </a:r>
            <a:r>
              <a:rPr lang="en-GB" sz="1800" dirty="0"/>
              <a:t> </a:t>
            </a:r>
            <a:r>
              <a:rPr lang="en-GB" sz="1800" dirty="0" err="1"/>
              <a:t>truffet</a:t>
            </a:r>
            <a:r>
              <a:rPr lang="en-GB" sz="1800" dirty="0"/>
              <a:t> </a:t>
            </a:r>
            <a:r>
              <a:rPr lang="en-GB" sz="1800" dirty="0" err="1"/>
              <a:t>af</a:t>
            </a:r>
            <a:r>
              <a:rPr lang="en-GB" sz="1800" dirty="0"/>
              <a:t> </a:t>
            </a:r>
            <a:r>
              <a:rPr lang="en-GB" sz="1800" dirty="0" err="1"/>
              <a:t>brugeren</a:t>
            </a:r>
            <a:r>
              <a:rPr lang="en-GB" sz="1800" dirty="0"/>
              <a:t> </a:t>
            </a:r>
            <a:r>
              <a:rPr lang="en-GB" sz="1800" dirty="0" err="1"/>
              <a:t>på</a:t>
            </a:r>
            <a:r>
              <a:rPr lang="en-GB" sz="1800" dirty="0"/>
              <a:t> </a:t>
            </a:r>
            <a:r>
              <a:rPr lang="en-GB" sz="1800" dirty="0" err="1"/>
              <a:t>grundlag</a:t>
            </a:r>
            <a:r>
              <a:rPr lang="en-GB" sz="1800" dirty="0"/>
              <a:t> </a:t>
            </a:r>
            <a:r>
              <a:rPr lang="en-GB" sz="1800" dirty="0" err="1"/>
              <a:t>af</a:t>
            </a:r>
            <a:r>
              <a:rPr lang="en-GB" sz="1800" dirty="0"/>
              <a:t> </a:t>
            </a:r>
            <a:r>
              <a:rPr lang="en-GB" sz="1800" dirty="0" err="1"/>
              <a:t>anbefaling</a:t>
            </a:r>
            <a:r>
              <a:rPr lang="en-GB" sz="1800" dirty="0"/>
              <a:t> </a:t>
            </a:r>
            <a:r>
              <a:rPr lang="en-GB" sz="1800" dirty="0" err="1"/>
              <a:t>fra</a:t>
            </a:r>
            <a:r>
              <a:rPr lang="en-GB" sz="1800" dirty="0"/>
              <a:t> AI-system, </a:t>
            </a:r>
            <a:r>
              <a:rPr lang="en-GB" sz="1800" dirty="0" err="1"/>
              <a:t>har</a:t>
            </a:r>
            <a:r>
              <a:rPr lang="en-GB" sz="1800" dirty="0"/>
              <a:t> ret </a:t>
            </a:r>
            <a:r>
              <a:rPr lang="en-GB" sz="1800" dirty="0" err="1"/>
              <a:t>til</a:t>
            </a:r>
            <a:r>
              <a:rPr lang="en-GB" sz="1800" dirty="0"/>
              <a:t> </a:t>
            </a:r>
            <a:r>
              <a:rPr lang="en-GB" sz="1800" dirty="0" err="1"/>
              <a:t>en</a:t>
            </a:r>
            <a:r>
              <a:rPr lang="en-GB" sz="1800" dirty="0"/>
              <a:t> </a:t>
            </a:r>
            <a:r>
              <a:rPr lang="en-GB" sz="1800" dirty="0" err="1"/>
              <a:t>klar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meningsfuld</a:t>
            </a:r>
            <a:r>
              <a:rPr lang="en-GB" sz="1800" dirty="0"/>
              <a:t> </a:t>
            </a:r>
            <a:r>
              <a:rPr lang="en-GB" sz="1800" dirty="0" err="1"/>
              <a:t>forklaring</a:t>
            </a:r>
            <a:r>
              <a:rPr lang="en-GB" sz="1800" dirty="0"/>
              <a:t> </a:t>
            </a:r>
            <a:r>
              <a:rPr lang="en-GB" sz="1800" dirty="0" err="1"/>
              <a:t>fra</a:t>
            </a:r>
            <a:r>
              <a:rPr lang="en-GB" sz="1800" dirty="0"/>
              <a:t> </a:t>
            </a:r>
            <a:r>
              <a:rPr lang="en-GB" sz="1800" dirty="0" err="1"/>
              <a:t>brugrern</a:t>
            </a:r>
            <a:r>
              <a:rPr lang="en-GB" sz="1800" dirty="0"/>
              <a:t> om AI-</a:t>
            </a:r>
            <a:r>
              <a:rPr lang="en-GB" sz="1800" dirty="0" err="1"/>
              <a:t>systemets</a:t>
            </a:r>
            <a:r>
              <a:rPr lang="en-GB" sz="1800" dirty="0"/>
              <a:t> </a:t>
            </a:r>
            <a:r>
              <a:rPr lang="en-GB" sz="1800" dirty="0" err="1"/>
              <a:t>rolle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beslutningsprocessen</a:t>
            </a:r>
            <a:r>
              <a:rPr lang="en-GB" sz="1800" dirty="0"/>
              <a:t> </a:t>
            </a:r>
            <a:r>
              <a:rPr lang="en-GB" sz="1800" dirty="0" err="1"/>
              <a:t>og</a:t>
            </a:r>
            <a:r>
              <a:rPr lang="en-GB" sz="1800" dirty="0"/>
              <a:t> </a:t>
            </a:r>
            <a:r>
              <a:rPr lang="en-GB" sz="1800" dirty="0" err="1"/>
              <a:t>hovedelementerne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den </a:t>
            </a:r>
            <a:r>
              <a:rPr lang="en-GB" sz="1800" dirty="0" err="1"/>
              <a:t>trufne</a:t>
            </a:r>
            <a:r>
              <a:rPr lang="en-GB" sz="1800" dirty="0"/>
              <a:t> </a:t>
            </a:r>
            <a:r>
              <a:rPr lang="en-GB" sz="1800" dirty="0" err="1"/>
              <a:t>afgørelse</a:t>
            </a:r>
            <a:r>
              <a:rPr lang="en-GB" sz="1800" dirty="0"/>
              <a:t>. </a:t>
            </a:r>
          </a:p>
          <a:p>
            <a:pPr>
              <a:buNone/>
            </a:pPr>
            <a:r>
              <a:rPr lang="en-GB" sz="1800" b="1" dirty="0" err="1"/>
              <a:t>Mulighed</a:t>
            </a:r>
            <a:r>
              <a:rPr lang="en-GB" sz="1800" b="1" dirty="0"/>
              <a:t> for </a:t>
            </a:r>
            <a:r>
              <a:rPr lang="en-GB" sz="1800" b="1" dirty="0" err="1"/>
              <a:t>afprøvning</a:t>
            </a:r>
            <a:r>
              <a:rPr lang="en-GB" sz="1800" b="1" dirty="0"/>
              <a:t> </a:t>
            </a:r>
            <a:r>
              <a:rPr lang="en-GB" sz="1800" b="1" dirty="0" err="1"/>
              <a:t>af</a:t>
            </a:r>
            <a:r>
              <a:rPr lang="en-GB" sz="1800" b="1" dirty="0"/>
              <a:t> </a:t>
            </a:r>
            <a:r>
              <a:rPr lang="en-GB" sz="1800" b="1" dirty="0" err="1"/>
              <a:t>høj-risiko</a:t>
            </a:r>
            <a:r>
              <a:rPr lang="en-GB" sz="1800" b="1" dirty="0"/>
              <a:t> AI-</a:t>
            </a:r>
            <a:r>
              <a:rPr lang="en-GB" sz="1800" b="1" dirty="0" err="1"/>
              <a:t>systemer</a:t>
            </a:r>
            <a:r>
              <a:rPr lang="en-GB" sz="1800" b="1" dirty="0"/>
              <a:t> </a:t>
            </a:r>
            <a:r>
              <a:rPr lang="en-GB" sz="1800" dirty="0"/>
              <a:t>– </a:t>
            </a:r>
            <a:r>
              <a:rPr lang="en-GB" sz="1800" dirty="0" err="1"/>
              <a:t>sandkasse-ordninger</a:t>
            </a:r>
            <a:r>
              <a:rPr lang="en-GB" sz="1800" dirty="0"/>
              <a:t> (</a:t>
            </a:r>
            <a:r>
              <a:rPr lang="en-GB" sz="1800" dirty="0" err="1"/>
              <a:t>artikel</a:t>
            </a:r>
            <a:r>
              <a:rPr lang="en-GB" sz="1800" dirty="0"/>
              <a:t> 60-61)</a:t>
            </a:r>
            <a:endParaRPr lang="en-GB" sz="1800" b="1" dirty="0"/>
          </a:p>
          <a:p>
            <a:r>
              <a:rPr lang="en-GB" sz="1800" b="1" dirty="0" err="1"/>
              <a:t>Overvågning</a:t>
            </a:r>
            <a:r>
              <a:rPr lang="en-GB" sz="1800" b="1" dirty="0"/>
              <a:t> </a:t>
            </a:r>
            <a:r>
              <a:rPr lang="en-GB" sz="1800" b="1" dirty="0" err="1"/>
              <a:t>og</a:t>
            </a:r>
            <a:r>
              <a:rPr lang="en-GB" sz="1800" b="1" dirty="0"/>
              <a:t> </a:t>
            </a:r>
            <a:r>
              <a:rPr lang="en-GB" sz="1800" b="1" dirty="0" err="1"/>
              <a:t>kontrol</a:t>
            </a:r>
            <a:r>
              <a:rPr lang="en-GB" sz="1800" b="1" dirty="0"/>
              <a:t> </a:t>
            </a:r>
            <a:r>
              <a:rPr lang="en-GB" sz="1800" b="1" dirty="0" err="1"/>
              <a:t>efter</a:t>
            </a:r>
            <a:r>
              <a:rPr lang="en-GB" sz="1800" b="1" dirty="0"/>
              <a:t> </a:t>
            </a:r>
            <a:r>
              <a:rPr lang="en-GB" sz="1800" b="1" dirty="0" err="1"/>
              <a:t>iværksætning</a:t>
            </a:r>
            <a:r>
              <a:rPr lang="en-GB" sz="1800" b="1" dirty="0">
                <a:sym typeface="Wingdings" pitchFamily="2" charset="2"/>
              </a:rPr>
              <a:t> (</a:t>
            </a:r>
            <a:r>
              <a:rPr lang="en-GB" sz="1800" b="1" dirty="0" err="1">
                <a:sym typeface="Wingdings" pitchFamily="2" charset="2"/>
              </a:rPr>
              <a:t>artikel</a:t>
            </a:r>
            <a:r>
              <a:rPr lang="en-GB" sz="1800" b="1" dirty="0">
                <a:sym typeface="Wingdings" pitchFamily="2" charset="2"/>
              </a:rPr>
              <a:t> 72-84)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err="1">
                <a:sym typeface="Wingdings" pitchFamily="2" charset="2"/>
              </a:rPr>
              <a:t>Udbydere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overvåger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selv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og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indberetter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alvorlige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fejl</a:t>
            </a:r>
            <a:r>
              <a:rPr lang="en-GB" sz="1800" dirty="0">
                <a:sym typeface="Wingdings" pitchFamily="2" charset="2"/>
              </a:rPr>
              <a:t> (</a:t>
            </a:r>
            <a:r>
              <a:rPr lang="en-GB" sz="1800" dirty="0" err="1">
                <a:sym typeface="Wingdings" pitchFamily="2" charset="2"/>
              </a:rPr>
              <a:t>artikel</a:t>
            </a:r>
            <a:r>
              <a:rPr lang="en-GB" sz="1800" dirty="0">
                <a:sym typeface="Wingdings" pitchFamily="2" charset="2"/>
              </a:rPr>
              <a:t> 72 </a:t>
            </a:r>
            <a:r>
              <a:rPr lang="en-GB" sz="1800" dirty="0" err="1">
                <a:sym typeface="Wingdings" pitchFamily="2" charset="2"/>
              </a:rPr>
              <a:t>og</a:t>
            </a:r>
            <a:r>
              <a:rPr lang="en-GB" sz="1800" dirty="0">
                <a:sym typeface="Wingdings" pitchFamily="2" charset="2"/>
              </a:rPr>
              <a:t> 73)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err="1">
                <a:sym typeface="Wingdings" pitchFamily="2" charset="2"/>
              </a:rPr>
              <a:t>Markedsovervågningmyndighedens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tilsyn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og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beføjelser</a:t>
            </a:r>
            <a:r>
              <a:rPr lang="en-GB" sz="1800" dirty="0">
                <a:sym typeface="Wingdings" pitchFamily="2" charset="2"/>
              </a:rPr>
              <a:t> (</a:t>
            </a:r>
            <a:r>
              <a:rPr lang="en-GB" sz="1800" dirty="0" err="1">
                <a:sym typeface="Wingdings" pitchFamily="2" charset="2"/>
              </a:rPr>
              <a:t>artikel</a:t>
            </a:r>
            <a:r>
              <a:rPr lang="en-GB" sz="1800" dirty="0">
                <a:sym typeface="Wingdings" pitchFamily="2" charset="2"/>
              </a:rPr>
              <a:t> 74-76)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i="1" dirty="0" err="1">
                <a:sym typeface="Wingdings" pitchFamily="2" charset="2"/>
              </a:rPr>
              <a:t>Nationalt</a:t>
            </a:r>
            <a:r>
              <a:rPr lang="en-GB" sz="1800" i="1" dirty="0">
                <a:sym typeface="Wingdings" pitchFamily="2" charset="2"/>
              </a:rPr>
              <a:t> organ for </a:t>
            </a:r>
            <a:r>
              <a:rPr lang="en-GB" sz="1800" i="1" dirty="0" err="1">
                <a:sym typeface="Wingdings" pitchFamily="2" charset="2"/>
              </a:rPr>
              <a:t>sikring</a:t>
            </a:r>
            <a:r>
              <a:rPr lang="en-GB" sz="1800" i="1" dirty="0">
                <a:sym typeface="Wingdings" pitchFamily="2" charset="2"/>
              </a:rPr>
              <a:t> </a:t>
            </a:r>
            <a:r>
              <a:rPr lang="en-GB" sz="1800" i="1" dirty="0" err="1">
                <a:sym typeface="Wingdings" pitchFamily="2" charset="2"/>
              </a:rPr>
              <a:t>af</a:t>
            </a:r>
            <a:r>
              <a:rPr lang="en-GB" sz="1800" i="1" dirty="0">
                <a:sym typeface="Wingdings" pitchFamily="2" charset="2"/>
              </a:rPr>
              <a:t> </a:t>
            </a:r>
            <a:r>
              <a:rPr lang="en-GB" sz="1800" i="1" dirty="0" err="1">
                <a:sym typeface="Wingdings" pitchFamily="2" charset="2"/>
              </a:rPr>
              <a:t>grundrettigheder</a:t>
            </a:r>
            <a:r>
              <a:rPr lang="en-GB" sz="1800" i="1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fører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tilsyn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og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har</a:t>
            </a:r>
            <a:r>
              <a:rPr lang="en-GB" sz="1800" dirty="0">
                <a:sym typeface="Wingdings" pitchFamily="2" charset="2"/>
              </a:rPr>
              <a:t> </a:t>
            </a:r>
            <a:r>
              <a:rPr lang="en-GB" sz="1800" dirty="0" err="1">
                <a:sym typeface="Wingdings" pitchFamily="2" charset="2"/>
              </a:rPr>
              <a:t>beføjelser</a:t>
            </a:r>
            <a:r>
              <a:rPr lang="en-GB" sz="1800" dirty="0">
                <a:sym typeface="Wingdings" pitchFamily="2" charset="2"/>
              </a:rPr>
              <a:t> (</a:t>
            </a:r>
            <a:r>
              <a:rPr lang="en-GB" sz="1800" dirty="0" err="1">
                <a:sym typeface="Wingdings" pitchFamily="2" charset="2"/>
              </a:rPr>
              <a:t>artikel</a:t>
            </a:r>
            <a:r>
              <a:rPr lang="en-GB" sz="1800" dirty="0">
                <a:sym typeface="Wingdings" pitchFamily="2" charset="2"/>
              </a:rPr>
              <a:t> 77)</a:t>
            </a:r>
          </a:p>
          <a:p>
            <a:endParaRPr lang="en-DK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5DD3B-EB45-0D47-8C61-C7A8D9A89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F65E-FE44-9F40-BE7A-31BF316E8C1D}" type="datetime1">
              <a:rPr lang="da-DK" smtClean="0"/>
              <a:t>11.09.2024</a:t>
            </a:fld>
            <a:r>
              <a:rPr lang="da-DK"/>
              <a:t>21-01-2022</a:t>
            </a:r>
          </a:p>
        </p:txBody>
      </p:sp>
    </p:spTree>
    <p:extLst>
      <p:ext uri="{BB962C8B-B14F-4D97-AF65-F5344CB8AC3E}">
        <p14:creationId xmlns:p14="http://schemas.microsoft.com/office/powerpoint/2010/main" val="292221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SS 16:9">
  <a:themeElements>
    <a:clrScheme name="AU_Blue">
      <a:dk1>
        <a:srgbClr val="000000"/>
      </a:dk1>
      <a:lt1>
        <a:srgbClr val="FFFFFF"/>
      </a:lt1>
      <a:dk2>
        <a:srgbClr val="002546"/>
      </a:dk2>
      <a:lt2>
        <a:srgbClr val="002546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Macintosh PowerPoint</Application>
  <PresentationFormat>Custom</PresentationFormat>
  <Paragraphs>144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Wingdings</vt:lpstr>
      <vt:lpstr>AU Passata</vt:lpstr>
      <vt:lpstr>Arial</vt:lpstr>
      <vt:lpstr>AU Passata Light</vt:lpstr>
      <vt:lpstr>Helvetica</vt:lpstr>
      <vt:lpstr>Georgia</vt:lpstr>
      <vt:lpstr>Calibri</vt:lpstr>
      <vt:lpstr>BSS 16:9</vt:lpstr>
      <vt:lpstr>Hvad kommer der fra EU</vt:lpstr>
      <vt:lpstr>forordning 2024/1689 om kunstig intelligens - AI Act</vt:lpstr>
      <vt:lpstr>forordning 2024/1689 om kunstig intelligens - AI Act</vt:lpstr>
      <vt:lpstr>forordning 2024/1689 om kunstig intelligens - AI Act</vt:lpstr>
      <vt:lpstr>forordning 2024/1689 om kunstig intelligens - AI Act</vt:lpstr>
      <vt:lpstr>forordning 2024/1689 om kunstig intelligens - AI Act</vt:lpstr>
      <vt:lpstr>forordning 2024/1689 om kunstig intelligens - AI Act</vt:lpstr>
      <vt:lpstr>forordning 2024/1689 om kunstig intelligens - AI Act</vt:lpstr>
      <vt:lpstr>forordning 2024/1689 om kunstig intelligens - AI Act</vt:lpstr>
      <vt:lpstr>PowerPoint Presentation</vt:lpstr>
      <vt:lpstr>Inspiration fra Rammeaftalen om digitalisering 2020</vt:lpstr>
      <vt:lpstr>Inspiration fra direktiv om platformsarbejde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2024-09-11T16:04:50Z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636116758097597385</vt:lpwstr>
  </property>
  <property fmtid="{D5CDD505-2E9C-101B-9397-08002B2CF9AE}" pid="59" name="UserProfileId">
    <vt:lpwstr>636307929211832005</vt:lpwstr>
  </property>
  <property fmtid="{D5CDD505-2E9C-101B-9397-08002B2CF9AE}" pid="60" name="TemplafyTimeStamp">
    <vt:lpwstr>2017-03-02T07:52:54.0768626Z</vt:lpwstr>
  </property>
  <property fmtid="{D5CDD505-2E9C-101B-9397-08002B2CF9AE}" pid="61" name="OfficeID">
    <vt:lpwstr>3200</vt:lpwstr>
  </property>
  <property fmtid="{D5CDD505-2E9C-101B-9397-08002B2CF9AE}" pid="62" name="colorthemechange">
    <vt:lpwstr>True</vt:lpwstr>
  </property>
</Properties>
</file>