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70" r:id="rId3"/>
    <p:sldId id="268" r:id="rId4"/>
    <p:sldId id="266" r:id="rId5"/>
    <p:sldId id="269" r:id="rId6"/>
    <p:sldId id="276" r:id="rId7"/>
    <p:sldId id="277" r:id="rId8"/>
    <p:sldId id="274" r:id="rId9"/>
    <p:sldId id="261" r:id="rId10"/>
    <p:sldId id="262" r:id="rId11"/>
    <p:sldId id="264" r:id="rId12"/>
    <p:sldId id="278" r:id="rId13"/>
    <p:sldId id="279" r:id="rId14"/>
    <p:sldId id="280" r:id="rId15"/>
    <p:sldId id="265" r:id="rId16"/>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rgbClr val="041A3D"/>
        </a:solidFill>
        <a:effectLst/>
      </p:bgPr>
    </p:bg>
    <p:spTree>
      <p:nvGrpSpPr>
        <p:cNvPr id="1" name=""/>
        <p:cNvGrpSpPr/>
        <p:nvPr/>
      </p:nvGrpSpPr>
      <p:grpSpPr>
        <a:xfrm>
          <a:off x="0" y="0"/>
          <a:ext cx="0" cy="0"/>
          <a:chOff x="0" y="0"/>
          <a:chExt cx="0" cy="0"/>
        </a:xfrm>
      </p:grpSpPr>
      <p:pic>
        <p:nvPicPr>
          <p:cNvPr id="3079" name="Picture 7" descr="Bund til titeldias"/>
          <p:cNvPicPr>
            <a:picLocks noChangeAspect="1" noChangeArrowheads="1"/>
          </p:cNvPicPr>
          <p:nvPr/>
        </p:nvPicPr>
        <p:blipFill>
          <a:blip r:embed="rId2" cstate="print"/>
          <a:srcRect/>
          <a:stretch>
            <a:fillRect/>
          </a:stretch>
        </p:blipFill>
        <p:spPr bwMode="auto">
          <a:xfrm>
            <a:off x="0" y="5964238"/>
            <a:ext cx="9144000" cy="893762"/>
          </a:xfrm>
          <a:prstGeom prst="rect">
            <a:avLst/>
          </a:prstGeom>
          <a:noFill/>
        </p:spPr>
      </p:pic>
      <p:sp>
        <p:nvSpPr>
          <p:cNvPr id="3074" name="Rectangle 2"/>
          <p:cNvSpPr>
            <a:spLocks noGrp="1" noChangeArrowheads="1"/>
          </p:cNvSpPr>
          <p:nvPr>
            <p:ph type="ctrTitle"/>
          </p:nvPr>
        </p:nvSpPr>
        <p:spPr>
          <a:xfrm>
            <a:off x="685800" y="2130425"/>
            <a:ext cx="7772400" cy="1470025"/>
          </a:xfrm>
        </p:spPr>
        <p:txBody>
          <a:bodyPr/>
          <a:lstStyle>
            <a:lvl1pPr>
              <a:defRPr>
                <a:solidFill>
                  <a:srgbClr val="C9CCD0"/>
                </a:solidFill>
              </a:defRPr>
            </a:lvl1pPr>
          </a:lstStyle>
          <a:p>
            <a:r>
              <a:rPr lang="da-DK" smtClean="0"/>
              <a:t>Klik for at redigere titeltypografi i masteren</a:t>
            </a:r>
            <a:endParaRPr lang="da-DK"/>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da-DK" smtClean="0"/>
              <a:t>Klik for at redigere undertiteltypografien i masteren</a:t>
            </a:r>
            <a:endParaRPr lang="da-DK"/>
          </a:p>
        </p:txBody>
      </p:sp>
      <p:sp>
        <p:nvSpPr>
          <p:cNvPr id="3076" name="Rectangle 4"/>
          <p:cNvSpPr>
            <a:spLocks noGrp="1" noChangeArrowheads="1"/>
          </p:cNvSpPr>
          <p:nvPr>
            <p:ph type="dt" sz="half" idx="2"/>
          </p:nvPr>
        </p:nvSpPr>
        <p:spPr>
          <a:xfrm>
            <a:off x="457200" y="6245225"/>
            <a:ext cx="2133600" cy="476250"/>
          </a:xfrm>
        </p:spPr>
        <p:txBody>
          <a:bodyPr/>
          <a:lstStyle>
            <a:lvl1pPr>
              <a:defRPr sz="1400">
                <a:solidFill>
                  <a:srgbClr val="041A3D"/>
                </a:solidFill>
              </a:defRPr>
            </a:lvl1pPr>
          </a:lstStyle>
          <a:p>
            <a:fld id="{8B5CBE77-F3BE-4AA3-8E88-D4932D9C699F}" type="datetimeFigureOut">
              <a:rPr lang="da-DK" smtClean="0"/>
              <a:pPr/>
              <a:t>29-05-2012</a:t>
            </a:fld>
            <a:endParaRPr lang="da-DK"/>
          </a:p>
        </p:txBody>
      </p:sp>
      <p:sp>
        <p:nvSpPr>
          <p:cNvPr id="3077" name="Rectangle 5"/>
          <p:cNvSpPr>
            <a:spLocks noGrp="1" noChangeArrowheads="1"/>
          </p:cNvSpPr>
          <p:nvPr>
            <p:ph type="ftr" sz="quarter" idx="3"/>
          </p:nvPr>
        </p:nvSpPr>
        <p:spPr>
          <a:xfrm>
            <a:off x="3124200" y="6245225"/>
            <a:ext cx="2895600" cy="476250"/>
          </a:xfrm>
        </p:spPr>
        <p:txBody>
          <a:bodyPr/>
          <a:lstStyle>
            <a:lvl1pPr>
              <a:defRPr sz="1400">
                <a:solidFill>
                  <a:srgbClr val="041A3D"/>
                </a:solidFill>
              </a:defRPr>
            </a:lvl1pPr>
          </a:lstStyle>
          <a:p>
            <a:endParaRPr lang="da-DK"/>
          </a:p>
        </p:txBody>
      </p:sp>
      <p:sp>
        <p:nvSpPr>
          <p:cNvPr id="3078" name="Rectangle 6"/>
          <p:cNvSpPr>
            <a:spLocks noGrp="1" noChangeArrowheads="1"/>
          </p:cNvSpPr>
          <p:nvPr>
            <p:ph type="sldNum" sz="quarter" idx="4"/>
          </p:nvPr>
        </p:nvSpPr>
        <p:spPr>
          <a:xfrm>
            <a:off x="6553200" y="6245225"/>
            <a:ext cx="2133600" cy="476250"/>
          </a:xfrm>
        </p:spPr>
        <p:txBody>
          <a:bodyPr/>
          <a:lstStyle>
            <a:lvl1pPr>
              <a:defRPr sz="1400">
                <a:solidFill>
                  <a:srgbClr val="041A3D"/>
                </a:solidFill>
              </a:defRPr>
            </a:lvl1pPr>
          </a:lstStyle>
          <a:p>
            <a:fld id="{D98C8FA4-8040-41B4-9868-45306824DB78}"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58000" y="188913"/>
            <a:ext cx="2286000" cy="56054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0" y="188913"/>
            <a:ext cx="6705600" cy="56054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A-Kurvediagra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4" name="Pladsholder til dato 3"/>
          <p:cNvSpPr>
            <a:spLocks noGrp="1"/>
          </p:cNvSpPr>
          <p:nvPr>
            <p:ph type="dt" sz="half" idx="10"/>
          </p:nvPr>
        </p:nvSpPr>
        <p:spPr/>
        <p:txBody>
          <a:bodyPr/>
          <a:lstStyle/>
          <a:p>
            <a:fld id="{DCFC840A-C673-4542-86B6-F87DA58F6041}" type="datetimeFigureOut">
              <a:rPr lang="en-US" smtClean="0"/>
              <a:pPr/>
              <a:t>5/29/2012</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E2B0508F-B4E7-4825-B960-E72C155A65D2}" type="slidenum">
              <a:rPr lang="en-US" smtClean="0"/>
              <a:pPr/>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A-Kurvediagra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4" name="Pladsholder til dato 3"/>
          <p:cNvSpPr>
            <a:spLocks noGrp="1"/>
          </p:cNvSpPr>
          <p:nvPr>
            <p:ph type="dt" sz="half" idx="10"/>
          </p:nvPr>
        </p:nvSpPr>
        <p:spPr/>
        <p:txBody>
          <a:bodyPr/>
          <a:lstStyle/>
          <a:p>
            <a:fld id="{DCFC840A-C673-4542-86B6-F87DA58F6041}" type="datetimeFigureOut">
              <a:rPr lang="en-US" smtClean="0"/>
              <a:pPr/>
              <a:t>5/29/2012</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E2B0508F-B4E7-4825-B960-E72C155A65D2}"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dirty="0"/>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8" name="Pladsholder til sidefod 7"/>
          <p:cNvSpPr>
            <a:spLocks noGrp="1"/>
          </p:cNvSpPr>
          <p:nvPr>
            <p:ph type="ftr" sz="quarter" idx="11"/>
          </p:nvPr>
        </p:nvSpPr>
        <p:spPr/>
        <p:txBody>
          <a:bodyPr/>
          <a:lstStyle>
            <a:lvl1pPr>
              <a:defRPr/>
            </a:lvl1pPr>
          </a:lstStyle>
          <a:p>
            <a:endParaRPr lang="da-DK"/>
          </a:p>
        </p:txBody>
      </p:sp>
      <p:sp>
        <p:nvSpPr>
          <p:cNvPr id="9" name="Pladsholder til diasnummer 8"/>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4" name="Pladsholder til sidefod 3"/>
          <p:cNvSpPr>
            <a:spLocks noGrp="1"/>
          </p:cNvSpPr>
          <p:nvPr>
            <p:ph type="ftr" sz="quarter" idx="11"/>
          </p:nvPr>
        </p:nvSpPr>
        <p:spPr/>
        <p:txBody>
          <a:bodyPr/>
          <a:lstStyle>
            <a:lvl1pPr>
              <a:defRPr/>
            </a:lvl1pPr>
          </a:lstStyle>
          <a:p>
            <a:endParaRPr lang="da-DK"/>
          </a:p>
        </p:txBody>
      </p:sp>
      <p:sp>
        <p:nvSpPr>
          <p:cNvPr id="5" name="Pladsholder til diasnummer 4"/>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3" name="Pladsholder til sidefod 2"/>
          <p:cNvSpPr>
            <a:spLocks noGrp="1"/>
          </p:cNvSpPr>
          <p:nvPr>
            <p:ph type="ftr" sz="quarter" idx="11"/>
          </p:nvPr>
        </p:nvSpPr>
        <p:spPr/>
        <p:txBody>
          <a:bodyPr/>
          <a:lstStyle>
            <a:lvl1pPr>
              <a:defRPr/>
            </a:lvl1pPr>
          </a:lstStyle>
          <a:p>
            <a:endParaRPr lang="da-DK"/>
          </a:p>
        </p:txBody>
      </p:sp>
      <p:sp>
        <p:nvSpPr>
          <p:cNvPr id="4" name="Pladsholder til diasnummer 3"/>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8B5CBE77-F3BE-4AA3-8E88-D4932D9C699F}" type="datetimeFigureOut">
              <a:rPr lang="da-DK" smtClean="0"/>
              <a:pPr/>
              <a:t>29-05-2012</a:t>
            </a:fld>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und"/>
          <p:cNvPicPr>
            <a:picLocks noChangeAspect="1" noChangeArrowheads="1"/>
          </p:cNvPicPr>
          <p:nvPr/>
        </p:nvPicPr>
        <p:blipFill>
          <a:blip r:embed="rId15" cstate="print"/>
          <a:srcRect/>
          <a:stretch>
            <a:fillRect/>
          </a:stretch>
        </p:blipFill>
        <p:spPr bwMode="auto">
          <a:xfrm>
            <a:off x="0" y="5961063"/>
            <a:ext cx="9144000" cy="896937"/>
          </a:xfrm>
          <a:prstGeom prst="rect">
            <a:avLst/>
          </a:prstGeom>
          <a:noFill/>
        </p:spPr>
      </p:pic>
      <p:sp>
        <p:nvSpPr>
          <p:cNvPr id="1026" name="Rectangle 2"/>
          <p:cNvSpPr>
            <a:spLocks noGrp="1" noChangeArrowheads="1"/>
          </p:cNvSpPr>
          <p:nvPr>
            <p:ph type="title"/>
          </p:nvPr>
        </p:nvSpPr>
        <p:spPr bwMode="auto">
          <a:xfrm>
            <a:off x="611188" y="188913"/>
            <a:ext cx="7921625" cy="630237"/>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normAutofit/>
          </a:bodyPr>
          <a:lstStyle/>
          <a:p>
            <a:pPr lvl="0"/>
            <a:r>
              <a:rPr lang="da-DK" dirty="0" smtClean="0"/>
              <a:t>Klik for at redigere titeltypografi</a:t>
            </a:r>
          </a:p>
        </p:txBody>
      </p:sp>
      <p:sp>
        <p:nvSpPr>
          <p:cNvPr id="1027" name="Rectangle 3"/>
          <p:cNvSpPr>
            <a:spLocks noGrp="1" noChangeArrowheads="1"/>
          </p:cNvSpPr>
          <p:nvPr>
            <p:ph type="body" idx="1"/>
          </p:nvPr>
        </p:nvSpPr>
        <p:spPr bwMode="auto">
          <a:xfrm>
            <a:off x="457200" y="126841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28" name="Rectangle 4"/>
          <p:cNvSpPr>
            <a:spLocks noGrp="1" noChangeArrowheads="1"/>
          </p:cNvSpPr>
          <p:nvPr>
            <p:ph type="dt" sz="half" idx="2"/>
          </p:nvPr>
        </p:nvSpPr>
        <p:spPr bwMode="auto">
          <a:xfrm>
            <a:off x="1692275"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919399"/>
                </a:solidFill>
              </a:defRPr>
            </a:lvl1pPr>
          </a:lstStyle>
          <a:p>
            <a:fld id="{8B5CBE77-F3BE-4AA3-8E88-D4932D9C699F}" type="datetimeFigureOut">
              <a:rPr lang="da-DK" smtClean="0"/>
              <a:pPr/>
              <a:t>29-05-2012</a:t>
            </a:fld>
            <a:endParaRPr lang="da-DK"/>
          </a:p>
        </p:txBody>
      </p:sp>
      <p:sp>
        <p:nvSpPr>
          <p:cNvPr id="1029" name="Rectangle 5"/>
          <p:cNvSpPr>
            <a:spLocks noGrp="1" noChangeArrowheads="1"/>
          </p:cNvSpPr>
          <p:nvPr>
            <p:ph type="ftr" sz="quarter" idx="3"/>
          </p:nvPr>
        </p:nvSpPr>
        <p:spPr bwMode="auto">
          <a:xfrm>
            <a:off x="3924300" y="6491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919399"/>
                </a:solidFill>
              </a:defRPr>
            </a:lvl1pPr>
          </a:lstStyle>
          <a:p>
            <a:endParaRPr lang="da-DK"/>
          </a:p>
        </p:txBody>
      </p:sp>
      <p:sp>
        <p:nvSpPr>
          <p:cNvPr id="1030" name="Rectangle 6"/>
          <p:cNvSpPr>
            <a:spLocks noGrp="1" noChangeArrowheads="1"/>
          </p:cNvSpPr>
          <p:nvPr>
            <p:ph type="sldNum" sz="quarter" idx="4"/>
          </p:nvPr>
        </p:nvSpPr>
        <p:spPr bwMode="auto">
          <a:xfrm>
            <a:off x="6478588"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919399"/>
                </a:solidFill>
              </a:defRPr>
            </a:lvl1pPr>
          </a:lstStyle>
          <a:p>
            <a:fld id="{D98C8FA4-8040-41B4-9868-45306824DB78}"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24" r:id="rId13"/>
  </p:sldLayoutIdLst>
  <p:txStyles>
    <p:titleStyle>
      <a:lvl1pPr algn="ctr" rtl="0" eaLnBrk="1" fontAlgn="base" hangingPunct="1">
        <a:spcBef>
          <a:spcPct val="0"/>
        </a:spcBef>
        <a:spcAft>
          <a:spcPct val="0"/>
        </a:spcAft>
        <a:defRPr sz="2600" b="1">
          <a:solidFill>
            <a:srgbClr val="777A7C"/>
          </a:solidFill>
          <a:latin typeface="+mj-lt"/>
          <a:ea typeface="+mj-ea"/>
          <a:cs typeface="+mj-cs"/>
        </a:defRPr>
      </a:lvl1pPr>
      <a:lvl2pPr algn="ctr" rtl="0" eaLnBrk="1" fontAlgn="base" hangingPunct="1">
        <a:spcBef>
          <a:spcPct val="0"/>
        </a:spcBef>
        <a:spcAft>
          <a:spcPct val="0"/>
        </a:spcAft>
        <a:defRPr sz="2600" b="1">
          <a:solidFill>
            <a:srgbClr val="777A7C"/>
          </a:solidFill>
          <a:latin typeface="Verdana" pitchFamily="34" charset="0"/>
        </a:defRPr>
      </a:lvl2pPr>
      <a:lvl3pPr algn="ctr" rtl="0" eaLnBrk="1" fontAlgn="base" hangingPunct="1">
        <a:spcBef>
          <a:spcPct val="0"/>
        </a:spcBef>
        <a:spcAft>
          <a:spcPct val="0"/>
        </a:spcAft>
        <a:defRPr sz="2600" b="1">
          <a:solidFill>
            <a:srgbClr val="777A7C"/>
          </a:solidFill>
          <a:latin typeface="Verdana" pitchFamily="34" charset="0"/>
        </a:defRPr>
      </a:lvl3pPr>
      <a:lvl4pPr algn="ctr" rtl="0" eaLnBrk="1" fontAlgn="base" hangingPunct="1">
        <a:spcBef>
          <a:spcPct val="0"/>
        </a:spcBef>
        <a:spcAft>
          <a:spcPct val="0"/>
        </a:spcAft>
        <a:defRPr sz="2600" b="1">
          <a:solidFill>
            <a:srgbClr val="777A7C"/>
          </a:solidFill>
          <a:latin typeface="Verdana" pitchFamily="34" charset="0"/>
        </a:defRPr>
      </a:lvl4pPr>
      <a:lvl5pPr algn="ctr" rtl="0" eaLnBrk="1" fontAlgn="base" hangingPunct="1">
        <a:spcBef>
          <a:spcPct val="0"/>
        </a:spcBef>
        <a:spcAft>
          <a:spcPct val="0"/>
        </a:spcAft>
        <a:defRPr sz="2600" b="1">
          <a:solidFill>
            <a:srgbClr val="777A7C"/>
          </a:solidFill>
          <a:latin typeface="Verdana" pitchFamily="34" charset="0"/>
        </a:defRPr>
      </a:lvl5pPr>
      <a:lvl6pPr marL="457200" algn="ctr" rtl="0" eaLnBrk="1" fontAlgn="base" hangingPunct="1">
        <a:spcBef>
          <a:spcPct val="0"/>
        </a:spcBef>
        <a:spcAft>
          <a:spcPct val="0"/>
        </a:spcAft>
        <a:defRPr sz="2600" b="1">
          <a:solidFill>
            <a:srgbClr val="777A7C"/>
          </a:solidFill>
          <a:latin typeface="Verdana" pitchFamily="34" charset="0"/>
        </a:defRPr>
      </a:lvl6pPr>
      <a:lvl7pPr marL="914400" algn="ctr" rtl="0" eaLnBrk="1" fontAlgn="base" hangingPunct="1">
        <a:spcBef>
          <a:spcPct val="0"/>
        </a:spcBef>
        <a:spcAft>
          <a:spcPct val="0"/>
        </a:spcAft>
        <a:defRPr sz="2600" b="1">
          <a:solidFill>
            <a:srgbClr val="777A7C"/>
          </a:solidFill>
          <a:latin typeface="Verdana" pitchFamily="34" charset="0"/>
        </a:defRPr>
      </a:lvl7pPr>
      <a:lvl8pPr marL="1371600" algn="ctr" rtl="0" eaLnBrk="1" fontAlgn="base" hangingPunct="1">
        <a:spcBef>
          <a:spcPct val="0"/>
        </a:spcBef>
        <a:spcAft>
          <a:spcPct val="0"/>
        </a:spcAft>
        <a:defRPr sz="2600" b="1">
          <a:solidFill>
            <a:srgbClr val="777A7C"/>
          </a:solidFill>
          <a:latin typeface="Verdana" pitchFamily="34" charset="0"/>
        </a:defRPr>
      </a:lvl8pPr>
      <a:lvl9pPr marL="1828800" algn="ctr" rtl="0" eaLnBrk="1" fontAlgn="base" hangingPunct="1">
        <a:spcBef>
          <a:spcPct val="0"/>
        </a:spcBef>
        <a:spcAft>
          <a:spcPct val="0"/>
        </a:spcAft>
        <a:defRPr sz="2600" b="1">
          <a:solidFill>
            <a:srgbClr val="777A7C"/>
          </a:solidFill>
          <a:latin typeface="Verdana" pitchFamily="34" charset="0"/>
        </a:defRPr>
      </a:lvl9pPr>
    </p:titleStyle>
    <p:bodyStyle>
      <a:lvl1pPr marL="342900" indent="-342900" algn="l" rtl="0" eaLnBrk="1" fontAlgn="base" hangingPunct="1">
        <a:spcBef>
          <a:spcPct val="20000"/>
        </a:spcBef>
        <a:spcAft>
          <a:spcPct val="0"/>
        </a:spcAft>
        <a:buClr>
          <a:srgbClr val="405C7F"/>
        </a:buClr>
        <a:buChar char="•"/>
        <a:defRPr sz="2200">
          <a:solidFill>
            <a:srgbClr val="111111"/>
          </a:solidFill>
          <a:latin typeface="+mn-lt"/>
          <a:ea typeface="+mn-ea"/>
          <a:cs typeface="+mn-cs"/>
        </a:defRPr>
      </a:lvl1pPr>
      <a:lvl2pPr marL="742950" indent="-285750" algn="l" rtl="0" eaLnBrk="1" fontAlgn="base" hangingPunct="1">
        <a:spcBef>
          <a:spcPct val="20000"/>
        </a:spcBef>
        <a:spcAft>
          <a:spcPct val="0"/>
        </a:spcAft>
        <a:buClr>
          <a:srgbClr val="7F93A9"/>
        </a:buClr>
        <a:buFont typeface="Verdana" pitchFamily="34" charset="0"/>
        <a:buChar char="–"/>
        <a:defRPr sz="2000">
          <a:solidFill>
            <a:srgbClr val="111111"/>
          </a:solidFill>
          <a:latin typeface="+mn-lt"/>
        </a:defRPr>
      </a:lvl2pPr>
      <a:lvl3pPr marL="1143000" indent="-228600" algn="l" rtl="0" eaLnBrk="1" fontAlgn="base" hangingPunct="1">
        <a:spcBef>
          <a:spcPct val="20000"/>
        </a:spcBef>
        <a:spcAft>
          <a:spcPct val="0"/>
        </a:spcAft>
        <a:buClr>
          <a:srgbClr val="BFC9D4"/>
        </a:buClr>
        <a:buChar char="•"/>
        <a:defRPr>
          <a:solidFill>
            <a:srgbClr val="111111"/>
          </a:solidFill>
          <a:latin typeface="+mn-lt"/>
        </a:defRPr>
      </a:lvl3pPr>
      <a:lvl4pPr marL="1600200" indent="-228600" algn="l" rtl="0" eaLnBrk="1" fontAlgn="base" hangingPunct="1">
        <a:spcBef>
          <a:spcPct val="20000"/>
        </a:spcBef>
        <a:spcAft>
          <a:spcPct val="0"/>
        </a:spcAft>
        <a:buClr>
          <a:srgbClr val="BFC9D4"/>
        </a:buClr>
        <a:buFont typeface="Verdana" pitchFamily="34" charset="0"/>
        <a:buChar char="–"/>
        <a:defRPr sz="1600">
          <a:solidFill>
            <a:srgbClr val="111111"/>
          </a:solidFill>
          <a:latin typeface="+mn-lt"/>
        </a:defRPr>
      </a:lvl4pPr>
      <a:lvl5pPr marL="20574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5pPr>
      <a:lvl6pPr marL="25146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6pPr>
      <a:lvl7pPr marL="29718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7pPr>
      <a:lvl8pPr marL="34290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8pPr>
      <a:lvl9pPr marL="38862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”Social dumping”</a:t>
            </a:r>
            <a:br>
              <a:rPr lang="da-DK" dirty="0" smtClean="0"/>
            </a:br>
            <a:r>
              <a:rPr lang="da-DK" sz="1600" dirty="0" smtClean="0"/>
              <a:t>Dansk Forening for Arbejdsret den 29. maj 2012</a:t>
            </a:r>
            <a:endParaRPr lang="da-DK" sz="1600" dirty="0"/>
          </a:p>
        </p:txBody>
      </p:sp>
      <p:sp>
        <p:nvSpPr>
          <p:cNvPr id="3" name="Undertitel 2"/>
          <p:cNvSpPr>
            <a:spLocks noGrp="1"/>
          </p:cNvSpPr>
          <p:nvPr>
            <p:ph type="subTitle" idx="1"/>
          </p:nvPr>
        </p:nvSpPr>
        <p:spPr/>
        <p:txBody>
          <a:bodyPr/>
          <a:lstStyle/>
          <a:p>
            <a:r>
              <a:rPr lang="da-DK" dirty="0" smtClean="0"/>
              <a:t>Underdirektør Steen Müntzberg</a:t>
            </a:r>
            <a:br>
              <a:rPr lang="da-DK" dirty="0" smtClean="0"/>
            </a:br>
            <a:r>
              <a:rPr lang="da-DK" dirty="0" smtClean="0"/>
              <a:t>Dansk Arbejdsgiverforening</a:t>
            </a:r>
            <a:endParaRPr 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a:xfrm>
            <a:off x="467544" y="729272"/>
            <a:ext cx="8229600" cy="5040560"/>
          </a:xfrm>
        </p:spPr>
        <p:txBody>
          <a:bodyPr/>
          <a:lstStyle/>
          <a:p>
            <a:r>
              <a:rPr lang="da-DK" dirty="0" smtClean="0"/>
              <a:t>Nyere lovgivning</a:t>
            </a:r>
          </a:p>
          <a:p>
            <a:pPr lvl="1"/>
            <a:r>
              <a:rPr lang="da-DK" dirty="0" err="1" smtClean="0"/>
              <a:t>RUT-stramninger</a:t>
            </a:r>
            <a:r>
              <a:rPr lang="da-DK" dirty="0" smtClean="0"/>
              <a:t> i 2010 </a:t>
            </a:r>
          </a:p>
          <a:p>
            <a:pPr lvl="2"/>
            <a:r>
              <a:rPr lang="da-DK" dirty="0" smtClean="0"/>
              <a:t>Hvervgiveransvar inden for byggeri og landbrug</a:t>
            </a:r>
          </a:p>
          <a:p>
            <a:pPr lvl="2"/>
            <a:r>
              <a:rPr lang="da-DK" dirty="0" smtClean="0"/>
              <a:t>Øgede oplysningskrav </a:t>
            </a:r>
          </a:p>
          <a:p>
            <a:pPr lvl="2"/>
            <a:r>
              <a:rPr lang="da-DK" dirty="0" smtClean="0"/>
              <a:t>Øget adgang til oplysninger</a:t>
            </a:r>
          </a:p>
          <a:p>
            <a:pPr lvl="1"/>
            <a:endParaRPr lang="da-DK" dirty="0" smtClean="0"/>
          </a:p>
          <a:p>
            <a:pPr lvl="1"/>
            <a:r>
              <a:rPr lang="da-DK" dirty="0" smtClean="0"/>
              <a:t>Finanslovsaftalen 2012</a:t>
            </a:r>
          </a:p>
          <a:p>
            <a:pPr lvl="2"/>
            <a:r>
              <a:rPr lang="da-DK" dirty="0" smtClean="0"/>
              <a:t>Skærpet indsats fra AT, SKAT og politi</a:t>
            </a:r>
          </a:p>
          <a:p>
            <a:pPr lvl="2"/>
            <a:r>
              <a:rPr lang="da-DK" dirty="0" smtClean="0"/>
              <a:t>Udvalg om modvirkning af SD</a:t>
            </a:r>
          </a:p>
          <a:p>
            <a:pPr lvl="1"/>
            <a:endParaRPr lang="da-DK" dirty="0" smtClean="0"/>
          </a:p>
          <a:p>
            <a:pPr lvl="1"/>
            <a:r>
              <a:rPr lang="da-DK" dirty="0" smtClean="0"/>
              <a:t>Thors hammer mod sort arbejde</a:t>
            </a:r>
          </a:p>
          <a:p>
            <a:pPr lvl="2"/>
            <a:r>
              <a:rPr lang="da-DK" dirty="0" smtClean="0"/>
              <a:t>Private personer skal betale regninger over 10.000 kr. digitalt</a:t>
            </a:r>
          </a:p>
          <a:p>
            <a:pPr lvl="2"/>
            <a:r>
              <a:rPr lang="da-DK" dirty="0" smtClean="0"/>
              <a:t>Krav om legitimation, skiltning og synliggørelse af </a:t>
            </a:r>
            <a:r>
              <a:rPr lang="da-DK" dirty="0" err="1" smtClean="0"/>
              <a:t>håndværkerbiler</a:t>
            </a:r>
            <a:endParaRPr lang="da-DK" dirty="0" smtClean="0"/>
          </a:p>
          <a:p>
            <a:pPr lvl="2"/>
            <a:endParaRPr lang="da-D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p:txBody>
          <a:bodyPr/>
          <a:lstStyle/>
          <a:p>
            <a:r>
              <a:rPr lang="da-DK" dirty="0" smtClean="0"/>
              <a:t>Direktivforslaget om håndhævelse af udstationeringsdirektivet</a:t>
            </a:r>
            <a:endParaRPr lang="da-DK" dirty="0" smtClean="0"/>
          </a:p>
          <a:p>
            <a:endParaRPr lang="da-DK" dirty="0" smtClean="0"/>
          </a:p>
          <a:p>
            <a:pPr lvl="1"/>
            <a:r>
              <a:rPr lang="da-DK" dirty="0" smtClean="0"/>
              <a:t>Definition af udstationering</a:t>
            </a:r>
          </a:p>
          <a:p>
            <a:pPr lvl="1"/>
            <a:r>
              <a:rPr lang="da-DK" dirty="0" smtClean="0"/>
              <a:t>Øget </a:t>
            </a:r>
            <a:r>
              <a:rPr lang="da-DK" dirty="0" smtClean="0"/>
              <a:t>og mere forpligtende myndighedssamarbejde</a:t>
            </a:r>
            <a:endParaRPr lang="da-DK" dirty="0" smtClean="0"/>
          </a:p>
          <a:p>
            <a:pPr lvl="1"/>
            <a:r>
              <a:rPr lang="da-DK" dirty="0" smtClean="0"/>
              <a:t>Myndighedskontrol </a:t>
            </a:r>
            <a:endParaRPr lang="da-DK" dirty="0" smtClean="0"/>
          </a:p>
          <a:p>
            <a:pPr lvl="1"/>
            <a:r>
              <a:rPr lang="da-DK" dirty="0" smtClean="0"/>
              <a:t>Hæftelsesansvar på bygge- og anlægsområdet</a:t>
            </a:r>
          </a:p>
          <a:p>
            <a:pPr lvl="1"/>
            <a:r>
              <a:rPr lang="da-DK" dirty="0" smtClean="0"/>
              <a:t>Nødvendig omhu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p:txBody>
          <a:bodyPr/>
          <a:lstStyle/>
          <a:p>
            <a:r>
              <a:rPr lang="da-DK" dirty="0" smtClean="0"/>
              <a:t>Hæftelsesansvar i EU</a:t>
            </a:r>
          </a:p>
          <a:p>
            <a:endParaRPr lang="da-DK" dirty="0" smtClean="0"/>
          </a:p>
          <a:p>
            <a:endParaRPr lang="da-DK" dirty="0"/>
          </a:p>
        </p:txBody>
      </p:sp>
      <p:graphicFrame>
        <p:nvGraphicFramePr>
          <p:cNvPr id="4" name="Tabel 3"/>
          <p:cNvGraphicFramePr>
            <a:graphicFrameLocks noGrp="1"/>
          </p:cNvGraphicFramePr>
          <p:nvPr/>
        </p:nvGraphicFramePr>
        <p:xfrm>
          <a:off x="683568" y="1844824"/>
          <a:ext cx="7992888" cy="3977640"/>
        </p:xfrm>
        <a:graphic>
          <a:graphicData uri="http://schemas.openxmlformats.org/drawingml/2006/table">
            <a:tbl>
              <a:tblPr firstRow="1" bandRow="1">
                <a:tableStyleId>{5C22544A-7EE6-4342-B048-85BDC9FD1C3A}</a:tableStyleId>
              </a:tblPr>
              <a:tblGrid>
                <a:gridCol w="1332148"/>
                <a:gridCol w="1332148"/>
                <a:gridCol w="1332148"/>
                <a:gridCol w="1332148"/>
                <a:gridCol w="1332148"/>
                <a:gridCol w="1332148"/>
              </a:tblGrid>
              <a:tr h="370840">
                <a:tc>
                  <a:txBody>
                    <a:bodyPr/>
                    <a:lstStyle/>
                    <a:p>
                      <a:endParaRPr lang="da-DK" dirty="0"/>
                    </a:p>
                  </a:txBody>
                  <a:tcPr/>
                </a:tc>
                <a:tc>
                  <a:txBody>
                    <a:bodyPr/>
                    <a:lstStyle/>
                    <a:p>
                      <a:r>
                        <a:rPr lang="da-DK" dirty="0" smtClean="0"/>
                        <a:t>Løn</a:t>
                      </a:r>
                      <a:endParaRPr lang="da-DK" dirty="0"/>
                    </a:p>
                  </a:txBody>
                  <a:tcPr/>
                </a:tc>
                <a:tc>
                  <a:txBody>
                    <a:bodyPr/>
                    <a:lstStyle/>
                    <a:p>
                      <a:r>
                        <a:rPr lang="da-DK" dirty="0" err="1" smtClean="0"/>
                        <a:t>O.Udbud</a:t>
                      </a:r>
                      <a:endParaRPr lang="da-DK" dirty="0"/>
                    </a:p>
                  </a:txBody>
                  <a:tcPr/>
                </a:tc>
                <a:tc>
                  <a:txBody>
                    <a:bodyPr/>
                    <a:lstStyle/>
                    <a:p>
                      <a:r>
                        <a:rPr lang="da-DK" dirty="0" smtClean="0"/>
                        <a:t>Skat</a:t>
                      </a:r>
                      <a:endParaRPr lang="da-DK" dirty="0"/>
                    </a:p>
                  </a:txBody>
                  <a:tcPr/>
                </a:tc>
                <a:tc>
                  <a:txBody>
                    <a:bodyPr/>
                    <a:lstStyle/>
                    <a:p>
                      <a:r>
                        <a:rPr lang="da-DK" dirty="0" smtClean="0"/>
                        <a:t>Sociale bidrag</a:t>
                      </a:r>
                      <a:endParaRPr lang="da-DK" dirty="0"/>
                    </a:p>
                  </a:txBody>
                  <a:tcPr/>
                </a:tc>
                <a:tc>
                  <a:txBody>
                    <a:bodyPr/>
                    <a:lstStyle/>
                    <a:p>
                      <a:r>
                        <a:rPr lang="da-DK" dirty="0" smtClean="0"/>
                        <a:t>Social sikring</a:t>
                      </a:r>
                      <a:endParaRPr lang="da-DK" dirty="0"/>
                    </a:p>
                  </a:txBody>
                  <a:tcPr/>
                </a:tc>
              </a:tr>
              <a:tr h="370840">
                <a:tc>
                  <a:txBody>
                    <a:bodyPr/>
                    <a:lstStyle/>
                    <a:p>
                      <a:r>
                        <a:rPr lang="da-DK" dirty="0" smtClean="0"/>
                        <a:t>Østrig</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r>
              <a:tr h="370840">
                <a:tc>
                  <a:txBody>
                    <a:bodyPr/>
                    <a:lstStyle/>
                    <a:p>
                      <a:r>
                        <a:rPr lang="da-DK" dirty="0" smtClean="0"/>
                        <a:t>Belgien</a:t>
                      </a:r>
                      <a:endParaRPr lang="da-DK" dirty="0"/>
                    </a:p>
                  </a:txBody>
                  <a:tcPr/>
                </a:tc>
                <a:tc>
                  <a:txBody>
                    <a:bodyPr/>
                    <a:lstStyle/>
                    <a:p>
                      <a:r>
                        <a:rPr lang="da-DK" dirty="0" smtClean="0"/>
                        <a:t>Nej</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r>
              <a:tr h="370840">
                <a:tc>
                  <a:txBody>
                    <a:bodyPr/>
                    <a:lstStyle/>
                    <a:p>
                      <a:r>
                        <a:rPr lang="da-DK" dirty="0" smtClean="0"/>
                        <a:t>Tyskland</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r>
              <a:tr h="370840">
                <a:tc>
                  <a:txBody>
                    <a:bodyPr/>
                    <a:lstStyle/>
                    <a:p>
                      <a:r>
                        <a:rPr lang="da-DK" dirty="0" smtClean="0"/>
                        <a:t>Spanien</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r>
              <a:tr h="370840">
                <a:tc>
                  <a:txBody>
                    <a:bodyPr/>
                    <a:lstStyle/>
                    <a:p>
                      <a:r>
                        <a:rPr lang="da-DK" dirty="0" smtClean="0"/>
                        <a:t>Finland</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endParaRPr lang="da-DK"/>
                    </a:p>
                  </a:txBody>
                  <a:tcPr/>
                </a:tc>
              </a:tr>
              <a:tr h="370840">
                <a:tc>
                  <a:txBody>
                    <a:bodyPr/>
                    <a:lstStyle/>
                    <a:p>
                      <a:r>
                        <a:rPr lang="da-DK" dirty="0" smtClean="0"/>
                        <a:t>Frankrig</a:t>
                      </a:r>
                      <a:endParaRPr lang="da-DK" dirty="0"/>
                    </a:p>
                  </a:txBody>
                  <a:tcPr/>
                </a:tc>
                <a:tc>
                  <a:txBody>
                    <a:bodyPr/>
                    <a:lstStyle/>
                    <a:p>
                      <a:r>
                        <a:rPr lang="da-DK" dirty="0" smtClean="0"/>
                        <a:t>Ja</a:t>
                      </a:r>
                      <a:endParaRPr lang="da-DK" dirty="0"/>
                    </a:p>
                  </a:txBody>
                  <a:tcPr/>
                </a:tc>
                <a:tc>
                  <a:txBody>
                    <a:bodyPr/>
                    <a:lstStyle/>
                    <a:p>
                      <a:endParaRPr lang="da-DK"/>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r>
              <a:tr h="370840">
                <a:tc>
                  <a:txBody>
                    <a:bodyPr/>
                    <a:lstStyle/>
                    <a:p>
                      <a:r>
                        <a:rPr lang="da-DK" dirty="0" smtClean="0"/>
                        <a:t>Italien</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Nej</a:t>
                      </a:r>
                      <a:endParaRPr lang="da-DK" dirty="0"/>
                    </a:p>
                  </a:txBody>
                  <a:tcPr/>
                </a:tc>
              </a:tr>
              <a:tr h="370840">
                <a:tc>
                  <a:txBody>
                    <a:bodyPr/>
                    <a:lstStyle/>
                    <a:p>
                      <a:r>
                        <a:rPr lang="da-DK" dirty="0" smtClean="0"/>
                        <a:t>Holland</a:t>
                      </a:r>
                      <a:endParaRPr lang="da-DK" dirty="0"/>
                    </a:p>
                  </a:txBody>
                  <a:tcPr/>
                </a:tc>
                <a:tc>
                  <a:txBody>
                    <a:bodyPr/>
                    <a:lstStyle/>
                    <a:p>
                      <a:r>
                        <a:rPr lang="da-DK" dirty="0" smtClean="0"/>
                        <a:t>Ja</a:t>
                      </a:r>
                      <a:endParaRPr lang="da-DK" dirty="0"/>
                    </a:p>
                  </a:txBody>
                  <a:tcPr/>
                </a:tc>
                <a:tc>
                  <a:txBody>
                    <a:bodyPr/>
                    <a:lstStyle/>
                    <a:p>
                      <a:r>
                        <a:rPr lang="da-DK" dirty="0" smtClean="0"/>
                        <a:t>Nej</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c>
                  <a:txBody>
                    <a:bodyPr/>
                    <a:lstStyle/>
                    <a:p>
                      <a:r>
                        <a:rPr lang="da-DK" dirty="0" smtClean="0"/>
                        <a:t>Ja</a:t>
                      </a:r>
                      <a:endParaRPr lang="da-DK" dirty="0"/>
                    </a:p>
                  </a:txBody>
                  <a:tcPr/>
                </a:tc>
              </a:tr>
              <a:tr h="370840">
                <a:tc>
                  <a:txBody>
                    <a:bodyPr/>
                    <a:lstStyle/>
                    <a:p>
                      <a:r>
                        <a:rPr lang="da-DK" dirty="0" smtClean="0"/>
                        <a:t>Norge</a:t>
                      </a:r>
                      <a:endParaRPr lang="da-DK" dirty="0"/>
                    </a:p>
                  </a:txBody>
                  <a:tcPr/>
                </a:tc>
                <a:tc>
                  <a:txBody>
                    <a:bodyPr/>
                    <a:lstStyle/>
                    <a:p>
                      <a:r>
                        <a:rPr lang="da-DK" dirty="0" smtClean="0"/>
                        <a:t>Ja</a:t>
                      </a:r>
                      <a:endParaRPr lang="da-DK" dirty="0"/>
                    </a:p>
                  </a:txBody>
                  <a:tcPr/>
                </a:tc>
                <a:tc>
                  <a:txBody>
                    <a:bodyPr/>
                    <a:lstStyle/>
                    <a:p>
                      <a:r>
                        <a:rPr lang="da-DK" dirty="0" smtClean="0"/>
                        <a:t>Nej</a:t>
                      </a:r>
                      <a:endParaRPr lang="da-DK" dirty="0"/>
                    </a:p>
                  </a:txBody>
                  <a:tcPr/>
                </a:tc>
                <a:tc>
                  <a:txBody>
                    <a:bodyPr/>
                    <a:lstStyle/>
                    <a:p>
                      <a:r>
                        <a:rPr lang="da-DK" dirty="0" smtClean="0"/>
                        <a:t>Nej</a:t>
                      </a:r>
                      <a:endParaRPr lang="da-DK" dirty="0"/>
                    </a:p>
                  </a:txBody>
                  <a:tcPr/>
                </a:tc>
                <a:tc>
                  <a:txBody>
                    <a:bodyPr/>
                    <a:lstStyle/>
                    <a:p>
                      <a:r>
                        <a:rPr lang="da-DK" dirty="0" smtClean="0"/>
                        <a:t>Nej</a:t>
                      </a:r>
                      <a:endParaRPr lang="da-DK" dirty="0"/>
                    </a:p>
                  </a:txBody>
                  <a:tcPr/>
                </a:tc>
                <a:tc>
                  <a:txBody>
                    <a:bodyPr/>
                    <a:lstStyle/>
                    <a:p>
                      <a:r>
                        <a:rPr lang="da-DK" dirty="0" smtClean="0"/>
                        <a:t>Nej</a:t>
                      </a:r>
                      <a:endParaRPr lang="da-DK"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p:txBody>
          <a:bodyPr/>
          <a:lstStyle/>
          <a:p>
            <a:r>
              <a:rPr lang="da-DK" dirty="0" err="1" smtClean="0"/>
              <a:t>Draft</a:t>
            </a:r>
            <a:r>
              <a:rPr lang="da-DK" dirty="0" smtClean="0"/>
              <a:t> </a:t>
            </a:r>
            <a:r>
              <a:rPr lang="da-DK" dirty="0" err="1" smtClean="0"/>
              <a:t>Study</a:t>
            </a:r>
            <a:r>
              <a:rPr lang="da-DK" dirty="0" smtClean="0"/>
              <a:t> </a:t>
            </a:r>
            <a:r>
              <a:rPr lang="da-DK" dirty="0" err="1" smtClean="0"/>
              <a:t>on</a:t>
            </a:r>
            <a:r>
              <a:rPr lang="da-DK" dirty="0" smtClean="0"/>
              <a:t> the </a:t>
            </a:r>
            <a:r>
              <a:rPr lang="da-DK" dirty="0" err="1" smtClean="0"/>
              <a:t>protection</a:t>
            </a:r>
            <a:r>
              <a:rPr lang="da-DK" dirty="0" smtClean="0"/>
              <a:t> of </a:t>
            </a:r>
            <a:r>
              <a:rPr lang="da-DK" dirty="0" err="1" smtClean="0"/>
              <a:t>workers</a:t>
            </a:r>
            <a:r>
              <a:rPr lang="da-DK" dirty="0" smtClean="0"/>
              <a:t>’ </a:t>
            </a:r>
            <a:r>
              <a:rPr lang="da-DK" dirty="0" err="1" smtClean="0"/>
              <a:t>rights</a:t>
            </a:r>
            <a:r>
              <a:rPr lang="da-DK" dirty="0" smtClean="0"/>
              <a:t> in </a:t>
            </a:r>
            <a:r>
              <a:rPr lang="da-DK" dirty="0" err="1" smtClean="0"/>
              <a:t>subcontracting</a:t>
            </a:r>
            <a:r>
              <a:rPr lang="da-DK" dirty="0" smtClean="0"/>
              <a:t> </a:t>
            </a:r>
            <a:r>
              <a:rPr lang="da-DK" dirty="0" err="1" smtClean="0"/>
              <a:t>processes</a:t>
            </a:r>
            <a:r>
              <a:rPr lang="da-DK" dirty="0" smtClean="0"/>
              <a:t> in the EU </a:t>
            </a:r>
            <a:r>
              <a:rPr lang="da-DK" dirty="0" smtClean="0"/>
              <a:t>(</a:t>
            </a:r>
            <a:r>
              <a:rPr lang="da-DK" dirty="0" err="1" smtClean="0"/>
              <a:t>Ghent</a:t>
            </a:r>
            <a:r>
              <a:rPr lang="da-DK" dirty="0" smtClean="0"/>
              <a:t> </a:t>
            </a:r>
            <a:r>
              <a:rPr lang="da-DK" dirty="0" err="1" smtClean="0"/>
              <a:t>University</a:t>
            </a:r>
            <a:r>
              <a:rPr lang="da-DK" dirty="0" smtClean="0"/>
              <a:t> </a:t>
            </a:r>
            <a:r>
              <a:rPr lang="da-DK" dirty="0" err="1" smtClean="0"/>
              <a:t>january</a:t>
            </a:r>
            <a:r>
              <a:rPr lang="da-DK" dirty="0" smtClean="0"/>
              <a:t> 2012)</a:t>
            </a:r>
            <a:r>
              <a:rPr lang="da-DK" dirty="0" smtClean="0"/>
              <a:t>:</a:t>
            </a:r>
          </a:p>
          <a:p>
            <a:pPr lvl="1"/>
            <a:endParaRPr lang="da-DK" dirty="0" smtClean="0"/>
          </a:p>
          <a:p>
            <a:pPr lvl="1"/>
            <a:r>
              <a:rPr lang="da-DK" dirty="0" err="1" smtClean="0"/>
              <a:t>No</a:t>
            </a:r>
            <a:r>
              <a:rPr lang="da-DK" dirty="0" smtClean="0"/>
              <a:t> </a:t>
            </a:r>
            <a:r>
              <a:rPr lang="da-DK" dirty="0" err="1" smtClean="0"/>
              <a:t>report</a:t>
            </a:r>
            <a:r>
              <a:rPr lang="da-DK" dirty="0" smtClean="0"/>
              <a:t> is </a:t>
            </a:r>
            <a:r>
              <a:rPr lang="da-DK" dirty="0" err="1" smtClean="0"/>
              <a:t>able</a:t>
            </a:r>
            <a:r>
              <a:rPr lang="da-DK" dirty="0" smtClean="0"/>
              <a:t> to </a:t>
            </a:r>
            <a:r>
              <a:rPr lang="da-DK" dirty="0" err="1" smtClean="0"/>
              <a:t>describe</a:t>
            </a:r>
            <a:r>
              <a:rPr lang="da-DK" dirty="0" smtClean="0"/>
              <a:t> the </a:t>
            </a:r>
            <a:r>
              <a:rPr lang="da-DK" dirty="0" err="1" smtClean="0"/>
              <a:t>impact</a:t>
            </a:r>
            <a:r>
              <a:rPr lang="da-DK" dirty="0" smtClean="0"/>
              <a:t> of </a:t>
            </a:r>
            <a:r>
              <a:rPr lang="da-DK" dirty="0" err="1" smtClean="0"/>
              <a:t>liability</a:t>
            </a:r>
            <a:r>
              <a:rPr lang="da-DK" dirty="0" smtClean="0"/>
              <a:t> </a:t>
            </a:r>
            <a:r>
              <a:rPr lang="da-DK" dirty="0" err="1" smtClean="0"/>
              <a:t>mechanisms</a:t>
            </a:r>
            <a:r>
              <a:rPr lang="da-DK" dirty="0" smtClean="0"/>
              <a:t> in the </a:t>
            </a:r>
            <a:r>
              <a:rPr lang="da-DK" dirty="0" err="1" smtClean="0"/>
              <a:t>cross</a:t>
            </a:r>
            <a:r>
              <a:rPr lang="da-DK" dirty="0" smtClean="0"/>
              <a:t> border </a:t>
            </a:r>
            <a:r>
              <a:rPr lang="da-DK" dirty="0" err="1" smtClean="0"/>
              <a:t>context</a:t>
            </a:r>
            <a:endParaRPr lang="da-DK" dirty="0" smtClean="0"/>
          </a:p>
          <a:p>
            <a:pPr lvl="1"/>
            <a:r>
              <a:rPr lang="da-DK" dirty="0" smtClean="0"/>
              <a:t>By </a:t>
            </a:r>
            <a:r>
              <a:rPr lang="da-DK" dirty="0" err="1" smtClean="0"/>
              <a:t>imposing</a:t>
            </a:r>
            <a:r>
              <a:rPr lang="da-DK" dirty="0" smtClean="0"/>
              <a:t> </a:t>
            </a:r>
            <a:r>
              <a:rPr lang="da-DK" dirty="0" err="1" smtClean="0"/>
              <a:t>liability</a:t>
            </a:r>
            <a:r>
              <a:rPr lang="da-DK" dirty="0" smtClean="0"/>
              <a:t> </a:t>
            </a:r>
            <a:r>
              <a:rPr lang="da-DK" dirty="0" err="1" smtClean="0"/>
              <a:t>mechanisms</a:t>
            </a:r>
            <a:r>
              <a:rPr lang="da-DK" dirty="0" smtClean="0"/>
              <a:t>, the </a:t>
            </a:r>
            <a:r>
              <a:rPr lang="da-DK" dirty="0" err="1" smtClean="0"/>
              <a:t>state</a:t>
            </a:r>
            <a:r>
              <a:rPr lang="da-DK" dirty="0" smtClean="0"/>
              <a:t> </a:t>
            </a:r>
            <a:r>
              <a:rPr lang="da-DK" dirty="0" err="1" smtClean="0"/>
              <a:t>actually</a:t>
            </a:r>
            <a:r>
              <a:rPr lang="da-DK" dirty="0" smtClean="0"/>
              <a:t> </a:t>
            </a:r>
            <a:r>
              <a:rPr lang="da-DK" dirty="0" err="1" smtClean="0"/>
              <a:t>shifts</a:t>
            </a:r>
            <a:r>
              <a:rPr lang="da-DK" dirty="0" smtClean="0"/>
              <a:t> an </a:t>
            </a:r>
            <a:r>
              <a:rPr lang="da-DK" dirty="0" err="1" smtClean="0"/>
              <a:t>inspection</a:t>
            </a:r>
            <a:r>
              <a:rPr lang="da-DK" dirty="0" smtClean="0"/>
              <a:t> and </a:t>
            </a:r>
            <a:r>
              <a:rPr lang="da-DK" dirty="0" err="1" smtClean="0"/>
              <a:t>enforcement</a:t>
            </a:r>
            <a:r>
              <a:rPr lang="da-DK" dirty="0" smtClean="0"/>
              <a:t> </a:t>
            </a:r>
            <a:r>
              <a:rPr lang="da-DK" dirty="0" err="1" smtClean="0"/>
              <a:t>duty</a:t>
            </a:r>
            <a:r>
              <a:rPr lang="da-DK" dirty="0" smtClean="0"/>
              <a:t> to private </a:t>
            </a:r>
            <a:r>
              <a:rPr lang="da-DK" dirty="0" err="1" smtClean="0"/>
              <a:t>companies</a:t>
            </a:r>
            <a:r>
              <a:rPr lang="da-DK" dirty="0" smtClean="0"/>
              <a:t>…</a:t>
            </a:r>
          </a:p>
          <a:p>
            <a:pPr lvl="1"/>
            <a:r>
              <a:rPr lang="da-DK" dirty="0" err="1" smtClean="0"/>
              <a:t>Such</a:t>
            </a:r>
            <a:r>
              <a:rPr lang="da-DK" dirty="0" smtClean="0"/>
              <a:t> </a:t>
            </a:r>
            <a:r>
              <a:rPr lang="da-DK" dirty="0" err="1" smtClean="0"/>
              <a:t>mechanisms</a:t>
            </a:r>
            <a:r>
              <a:rPr lang="da-DK" dirty="0" smtClean="0"/>
              <a:t> da have </a:t>
            </a:r>
            <a:r>
              <a:rPr lang="da-DK" dirty="0" err="1" smtClean="0"/>
              <a:t>important</a:t>
            </a:r>
            <a:r>
              <a:rPr lang="da-DK" dirty="0" smtClean="0"/>
              <a:t> </a:t>
            </a:r>
            <a:r>
              <a:rPr lang="da-DK" dirty="0" err="1" smtClean="0"/>
              <a:t>drawbacks</a:t>
            </a:r>
            <a:r>
              <a:rPr lang="da-DK" dirty="0" smtClean="0"/>
              <a:t> and it is </a:t>
            </a:r>
            <a:r>
              <a:rPr lang="da-DK" dirty="0" err="1" smtClean="0"/>
              <a:t>feared</a:t>
            </a:r>
            <a:r>
              <a:rPr lang="da-DK" dirty="0" smtClean="0"/>
              <a:t> </a:t>
            </a:r>
            <a:r>
              <a:rPr lang="da-DK" dirty="0" err="1" smtClean="0"/>
              <a:t>they</a:t>
            </a:r>
            <a:r>
              <a:rPr lang="da-DK" dirty="0" smtClean="0"/>
              <a:t> </a:t>
            </a:r>
            <a:r>
              <a:rPr lang="da-DK" dirty="0" err="1" smtClean="0"/>
              <a:t>will</a:t>
            </a:r>
            <a:r>
              <a:rPr lang="da-DK" dirty="0" smtClean="0"/>
              <a:t> </a:t>
            </a:r>
            <a:r>
              <a:rPr lang="da-DK" dirty="0" smtClean="0"/>
              <a:t>have </a:t>
            </a:r>
            <a:r>
              <a:rPr lang="da-DK" dirty="0" err="1" smtClean="0"/>
              <a:t>important</a:t>
            </a:r>
            <a:r>
              <a:rPr lang="da-DK" dirty="0" smtClean="0"/>
              <a:t> negative </a:t>
            </a:r>
            <a:r>
              <a:rPr lang="da-DK" dirty="0" err="1" smtClean="0"/>
              <a:t>impact</a:t>
            </a:r>
            <a:r>
              <a:rPr lang="da-DK" dirty="0" smtClean="0"/>
              <a:t> </a:t>
            </a:r>
            <a:r>
              <a:rPr lang="da-DK" dirty="0" err="1" smtClean="0"/>
              <a:t>on</a:t>
            </a:r>
            <a:r>
              <a:rPr lang="da-DK" dirty="0" smtClean="0"/>
              <a:t> </a:t>
            </a:r>
            <a:r>
              <a:rPr lang="da-DK" dirty="0" err="1" smtClean="0"/>
              <a:t>economic</a:t>
            </a:r>
            <a:r>
              <a:rPr lang="da-DK" dirty="0" smtClean="0"/>
              <a:t> </a:t>
            </a:r>
            <a:r>
              <a:rPr lang="da-DK" dirty="0" err="1" smtClean="0"/>
              <a:t>processes</a:t>
            </a:r>
            <a:endParaRPr lang="da-DK" dirty="0" smtClean="0"/>
          </a:p>
          <a:p>
            <a:endParaRPr lang="da-DK" dirty="0" smtClean="0"/>
          </a:p>
          <a:p>
            <a:pPr lvl="1"/>
            <a:endParaRPr lang="da-D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p:txBody>
          <a:bodyPr/>
          <a:lstStyle/>
          <a:p>
            <a:r>
              <a:rPr lang="da-DK" dirty="0" err="1" smtClean="0"/>
              <a:t>Draft</a:t>
            </a:r>
            <a:r>
              <a:rPr lang="da-DK" dirty="0" smtClean="0"/>
              <a:t> </a:t>
            </a:r>
            <a:r>
              <a:rPr lang="da-DK" dirty="0" err="1" smtClean="0"/>
              <a:t>Study</a:t>
            </a:r>
            <a:r>
              <a:rPr lang="da-DK" dirty="0" smtClean="0"/>
              <a:t> </a:t>
            </a:r>
            <a:r>
              <a:rPr lang="da-DK" dirty="0" err="1" smtClean="0"/>
              <a:t>on</a:t>
            </a:r>
            <a:r>
              <a:rPr lang="da-DK" dirty="0" smtClean="0"/>
              <a:t> the </a:t>
            </a:r>
            <a:r>
              <a:rPr lang="da-DK" dirty="0" err="1" smtClean="0"/>
              <a:t>protection</a:t>
            </a:r>
            <a:r>
              <a:rPr lang="da-DK" dirty="0" smtClean="0"/>
              <a:t> of </a:t>
            </a:r>
            <a:r>
              <a:rPr lang="da-DK" dirty="0" err="1" smtClean="0"/>
              <a:t>workers</a:t>
            </a:r>
            <a:r>
              <a:rPr lang="da-DK" dirty="0" smtClean="0"/>
              <a:t>’ </a:t>
            </a:r>
            <a:r>
              <a:rPr lang="da-DK" dirty="0" err="1" smtClean="0"/>
              <a:t>rights</a:t>
            </a:r>
            <a:r>
              <a:rPr lang="da-DK" dirty="0" smtClean="0"/>
              <a:t> in </a:t>
            </a:r>
            <a:r>
              <a:rPr lang="da-DK" dirty="0" err="1" smtClean="0"/>
              <a:t>subcontracting</a:t>
            </a:r>
            <a:r>
              <a:rPr lang="da-DK" dirty="0" smtClean="0"/>
              <a:t> </a:t>
            </a:r>
            <a:r>
              <a:rPr lang="da-DK" dirty="0" err="1" smtClean="0"/>
              <a:t>processes</a:t>
            </a:r>
            <a:r>
              <a:rPr lang="da-DK" dirty="0" smtClean="0"/>
              <a:t> in the </a:t>
            </a:r>
            <a:r>
              <a:rPr lang="da-DK" dirty="0" smtClean="0"/>
              <a:t>EU (</a:t>
            </a:r>
            <a:r>
              <a:rPr lang="da-DK" dirty="0" err="1" smtClean="0"/>
              <a:t>Ghent</a:t>
            </a:r>
            <a:r>
              <a:rPr lang="da-DK" dirty="0" smtClean="0"/>
              <a:t> </a:t>
            </a:r>
            <a:r>
              <a:rPr lang="da-DK" dirty="0" err="1" smtClean="0"/>
              <a:t>University</a:t>
            </a:r>
            <a:r>
              <a:rPr lang="da-DK" dirty="0" smtClean="0"/>
              <a:t> </a:t>
            </a:r>
            <a:r>
              <a:rPr lang="da-DK" dirty="0" err="1" smtClean="0"/>
              <a:t>january</a:t>
            </a:r>
            <a:r>
              <a:rPr lang="da-DK" dirty="0" smtClean="0"/>
              <a:t> 2012):</a:t>
            </a:r>
            <a:endParaRPr lang="da-DK" dirty="0" smtClean="0"/>
          </a:p>
          <a:p>
            <a:endParaRPr lang="da-DK" dirty="0" smtClean="0"/>
          </a:p>
          <a:p>
            <a:pPr lvl="1"/>
            <a:r>
              <a:rPr lang="da-DK" dirty="0" err="1" smtClean="0"/>
              <a:t>Perhaps</a:t>
            </a:r>
            <a:r>
              <a:rPr lang="da-DK" dirty="0" smtClean="0"/>
              <a:t> the most </a:t>
            </a:r>
            <a:r>
              <a:rPr lang="da-DK" dirty="0" err="1" smtClean="0"/>
              <a:t>important</a:t>
            </a:r>
            <a:r>
              <a:rPr lang="da-DK" dirty="0" smtClean="0"/>
              <a:t> argument in </a:t>
            </a:r>
            <a:r>
              <a:rPr lang="da-DK" dirty="0" err="1" smtClean="0"/>
              <a:t>favour</a:t>
            </a:r>
            <a:r>
              <a:rPr lang="da-DK" dirty="0" smtClean="0"/>
              <a:t> of a joint </a:t>
            </a:r>
            <a:r>
              <a:rPr lang="da-DK" dirty="0" err="1" smtClean="0"/>
              <a:t>liability</a:t>
            </a:r>
            <a:r>
              <a:rPr lang="da-DK" dirty="0" smtClean="0"/>
              <a:t> is </a:t>
            </a:r>
            <a:r>
              <a:rPr lang="da-DK" dirty="0" err="1" smtClean="0"/>
              <a:t>its</a:t>
            </a:r>
            <a:r>
              <a:rPr lang="da-DK" dirty="0" smtClean="0"/>
              <a:t> </a:t>
            </a:r>
            <a:r>
              <a:rPr lang="da-DK" dirty="0" err="1" smtClean="0"/>
              <a:t>psychological</a:t>
            </a:r>
            <a:r>
              <a:rPr lang="da-DK" dirty="0" smtClean="0"/>
              <a:t> </a:t>
            </a:r>
            <a:r>
              <a:rPr lang="da-DK" dirty="0" err="1" smtClean="0"/>
              <a:t>effect</a:t>
            </a:r>
            <a:r>
              <a:rPr lang="da-DK" dirty="0" smtClean="0"/>
              <a:t>.</a:t>
            </a:r>
          </a:p>
          <a:p>
            <a:pPr lvl="1"/>
            <a:endParaRPr lang="da-DK" dirty="0" smtClean="0"/>
          </a:p>
          <a:p>
            <a:pPr lvl="1"/>
            <a:r>
              <a:rPr lang="da-DK" dirty="0" smtClean="0"/>
              <a:t>In </a:t>
            </a:r>
            <a:r>
              <a:rPr lang="da-DK" dirty="0" err="1" smtClean="0"/>
              <a:t>those</a:t>
            </a:r>
            <a:r>
              <a:rPr lang="da-DK" dirty="0" smtClean="0"/>
              <a:t> </a:t>
            </a:r>
            <a:r>
              <a:rPr lang="da-DK" dirty="0" err="1" smtClean="0"/>
              <a:t>countries</a:t>
            </a:r>
            <a:r>
              <a:rPr lang="da-DK" dirty="0" smtClean="0"/>
              <a:t> </a:t>
            </a:r>
            <a:r>
              <a:rPr lang="da-DK" dirty="0" err="1" smtClean="0"/>
              <a:t>where</a:t>
            </a:r>
            <a:r>
              <a:rPr lang="da-DK" dirty="0" smtClean="0"/>
              <a:t> a system of joint and </a:t>
            </a:r>
            <a:r>
              <a:rPr lang="da-DK" dirty="0" err="1" smtClean="0"/>
              <a:t>several</a:t>
            </a:r>
            <a:r>
              <a:rPr lang="da-DK" dirty="0" smtClean="0"/>
              <a:t> </a:t>
            </a:r>
            <a:r>
              <a:rPr lang="da-DK" dirty="0" err="1" smtClean="0"/>
              <a:t>liability</a:t>
            </a:r>
            <a:r>
              <a:rPr lang="da-DK" dirty="0" smtClean="0"/>
              <a:t> </a:t>
            </a:r>
            <a:r>
              <a:rPr lang="da-DK" dirty="0" err="1" smtClean="0"/>
              <a:t>does</a:t>
            </a:r>
            <a:r>
              <a:rPr lang="da-DK" dirty="0" smtClean="0"/>
              <a:t> </a:t>
            </a:r>
            <a:r>
              <a:rPr lang="da-DK" dirty="0" err="1" smtClean="0"/>
              <a:t>exist</a:t>
            </a:r>
            <a:r>
              <a:rPr lang="da-DK" dirty="0" smtClean="0"/>
              <a:t>, it </a:t>
            </a:r>
            <a:r>
              <a:rPr lang="da-DK" dirty="0" err="1" smtClean="0"/>
              <a:t>can</a:t>
            </a:r>
            <a:r>
              <a:rPr lang="da-DK" dirty="0" smtClean="0"/>
              <a:t> </a:t>
            </a:r>
            <a:r>
              <a:rPr lang="da-DK" dirty="0" err="1" smtClean="0"/>
              <a:t>be</a:t>
            </a:r>
            <a:r>
              <a:rPr lang="da-DK" dirty="0" smtClean="0"/>
              <a:t> </a:t>
            </a:r>
            <a:r>
              <a:rPr lang="da-DK" dirty="0" err="1" smtClean="0"/>
              <a:t>noticed</a:t>
            </a:r>
            <a:r>
              <a:rPr lang="da-DK" dirty="0" smtClean="0"/>
              <a:t> </a:t>
            </a:r>
            <a:r>
              <a:rPr lang="da-DK" dirty="0" err="1" smtClean="0"/>
              <a:t>that</a:t>
            </a:r>
            <a:r>
              <a:rPr lang="da-DK" dirty="0" smtClean="0"/>
              <a:t> the </a:t>
            </a:r>
            <a:r>
              <a:rPr lang="da-DK" dirty="0" err="1" smtClean="0"/>
              <a:t>number</a:t>
            </a:r>
            <a:r>
              <a:rPr lang="da-DK" dirty="0" smtClean="0"/>
              <a:t> of cases </a:t>
            </a:r>
            <a:r>
              <a:rPr lang="da-DK" dirty="0" err="1" smtClean="0"/>
              <a:t>dealing</a:t>
            </a:r>
            <a:r>
              <a:rPr lang="da-DK" dirty="0" smtClean="0"/>
              <a:t> </a:t>
            </a:r>
            <a:r>
              <a:rPr lang="da-DK" dirty="0" err="1" smtClean="0"/>
              <a:t>with</a:t>
            </a:r>
            <a:r>
              <a:rPr lang="da-DK" dirty="0" smtClean="0"/>
              <a:t> </a:t>
            </a:r>
            <a:r>
              <a:rPr lang="da-DK" dirty="0" err="1" smtClean="0"/>
              <a:t>liability</a:t>
            </a:r>
            <a:r>
              <a:rPr lang="da-DK" dirty="0" smtClean="0"/>
              <a:t> </a:t>
            </a:r>
            <a:r>
              <a:rPr lang="da-DK" dirty="0" err="1" smtClean="0"/>
              <a:t>are</a:t>
            </a:r>
            <a:r>
              <a:rPr lang="da-DK" dirty="0" smtClean="0"/>
              <a:t> </a:t>
            </a:r>
            <a:r>
              <a:rPr lang="da-DK" dirty="0" err="1" smtClean="0"/>
              <a:t>often</a:t>
            </a:r>
            <a:r>
              <a:rPr lang="da-DK" dirty="0" smtClean="0"/>
              <a:t> rare. </a:t>
            </a:r>
          </a:p>
          <a:p>
            <a:pPr lvl="1"/>
            <a:endParaRPr lang="da-D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a:xfrm>
            <a:off x="457200" y="1567334"/>
            <a:ext cx="8229600" cy="4525962"/>
          </a:xfrm>
        </p:spPr>
        <p:txBody>
          <a:bodyPr/>
          <a:lstStyle/>
          <a:p>
            <a:r>
              <a:rPr lang="da-DK" dirty="0" smtClean="0"/>
              <a:t>Perspektiver</a:t>
            </a:r>
          </a:p>
          <a:p>
            <a:endParaRPr lang="da-DK" dirty="0" smtClean="0"/>
          </a:p>
          <a:p>
            <a:pPr lvl="1"/>
            <a:r>
              <a:rPr lang="da-DK" dirty="0" smtClean="0"/>
              <a:t>Styrket myndighedsindsats – bl.a. gennem bedre anvendelse af eksisterende oplysninger f.eks. </a:t>
            </a:r>
            <a:r>
              <a:rPr lang="da-DK" dirty="0" smtClean="0"/>
              <a:t>kombination </a:t>
            </a:r>
            <a:r>
              <a:rPr lang="da-DK" dirty="0" smtClean="0"/>
              <a:t>af RUT og A 1-oplysninger</a:t>
            </a:r>
          </a:p>
          <a:p>
            <a:pPr lvl="1"/>
            <a:r>
              <a:rPr lang="da-DK" dirty="0" smtClean="0"/>
              <a:t>Mere målrettet opsøgende myndighedsindsats</a:t>
            </a:r>
          </a:p>
          <a:p>
            <a:pPr lvl="1"/>
            <a:r>
              <a:rPr lang="da-DK" dirty="0" smtClean="0"/>
              <a:t>Den danske aftalemodel kan håndtere presset</a:t>
            </a:r>
          </a:p>
          <a:p>
            <a:pPr lvl="1"/>
            <a:r>
              <a:rPr lang="da-DK" dirty="0" smtClean="0"/>
              <a:t>Intet behov for almengøring af overenskomster og dermed heller ikke for et </a:t>
            </a:r>
            <a:r>
              <a:rPr lang="da-DK" dirty="0" smtClean="0"/>
              <a:t>hæftelsesansvar! </a:t>
            </a:r>
            <a:endParaRPr lang="da-DK" dirty="0" smtClean="0"/>
          </a:p>
          <a:p>
            <a:pPr lvl="1"/>
            <a:r>
              <a:rPr lang="da-DK" dirty="0" smtClean="0"/>
              <a:t>Kaster vi barnet ud med badevandet?</a:t>
            </a:r>
            <a:endParaRPr lang="da-DK" dirty="0" smtClean="0"/>
          </a:p>
          <a:p>
            <a:pPr lvl="1"/>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p:txBody>
          <a:bodyPr/>
          <a:lstStyle/>
          <a:p>
            <a:r>
              <a:rPr lang="da-DK" dirty="0" smtClean="0"/>
              <a:t>Finanslovsaftale 2012 </a:t>
            </a:r>
          </a:p>
          <a:p>
            <a:pPr lvl="1"/>
            <a:r>
              <a:rPr lang="da-DK" dirty="0" smtClean="0"/>
              <a:t>Social dumping er et voksende problem på det danske arbejdsmarked… Betydelige problemer med udenlandske virksomheders og arbejdstageres overholdelse af lovgivningen på området…</a:t>
            </a:r>
          </a:p>
          <a:p>
            <a:r>
              <a:rPr lang="da-DK" dirty="0" smtClean="0"/>
              <a:t>Trepartsdrøftelser</a:t>
            </a:r>
            <a:endParaRPr lang="da-DK" dirty="0" smtClean="0"/>
          </a:p>
          <a:p>
            <a:pPr lvl="1"/>
            <a:r>
              <a:rPr lang="da-DK" dirty="0" smtClean="0"/>
              <a:t>Det er vigtigt, at de, som arbejder i Danmark, overholder gældende regler og lovgivning m.v. Udenlandsk arbejdskraft yder et positivt bidrag til det danske samfund, men social dumping er et voksende problem. Det skal overvejes, hvordan indsatsen mod social dumping kan styrkes</a:t>
            </a:r>
            <a:r>
              <a:rPr lang="da-DK" dirty="0" smtClean="0"/>
              <a:t>.</a:t>
            </a:r>
          </a:p>
          <a:p>
            <a:r>
              <a:rPr lang="da-DK" dirty="0" smtClean="0"/>
              <a:t>Skattereformudspil </a:t>
            </a:r>
            <a:endParaRPr lang="da-DK" dirty="0" smtClean="0"/>
          </a:p>
          <a:p>
            <a:endParaRPr lang="da-DK"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a:xfrm>
            <a:off x="395536" y="1063278"/>
            <a:ext cx="8229600" cy="4525962"/>
          </a:xfrm>
        </p:spPr>
        <p:txBody>
          <a:bodyPr/>
          <a:lstStyle/>
          <a:p>
            <a:r>
              <a:rPr lang="en-US" dirty="0" err="1" smtClean="0"/>
              <a:t>Eurofound</a:t>
            </a:r>
            <a:r>
              <a:rPr lang="en-US" dirty="0" smtClean="0"/>
              <a:t>, November 2010</a:t>
            </a:r>
          </a:p>
          <a:p>
            <a:endParaRPr lang="en-US" dirty="0" smtClean="0"/>
          </a:p>
          <a:p>
            <a:pPr lvl="1"/>
            <a:r>
              <a:rPr lang="en-US" dirty="0" smtClean="0"/>
              <a:t>Social dumping is a practice involving the export of goods from a country with weak or poorly enforced </a:t>
            </a:r>
            <a:r>
              <a:rPr lang="en-US" dirty="0" err="1" smtClean="0"/>
              <a:t>labour</a:t>
            </a:r>
            <a:r>
              <a:rPr lang="en-US" dirty="0" smtClean="0"/>
              <a:t> standards, where the exporter’s costs are artificially lower than its competitors in countries with higher standards, hence representing an unfair advantage in international trade. It results from differences in direct and indirect </a:t>
            </a:r>
            <a:r>
              <a:rPr lang="en-US" dirty="0" err="1" smtClean="0"/>
              <a:t>labour</a:t>
            </a:r>
            <a:r>
              <a:rPr lang="en-US" dirty="0" smtClean="0"/>
              <a:t> costs, which constitute a significant competitive advantage for enterprises in one country, with possible negative consequences for social and </a:t>
            </a:r>
            <a:r>
              <a:rPr lang="en-US" dirty="0" err="1" smtClean="0"/>
              <a:t>labour</a:t>
            </a:r>
            <a:r>
              <a:rPr lang="en-US" dirty="0" smtClean="0"/>
              <a:t> standards in other countries</a:t>
            </a:r>
          </a:p>
          <a:p>
            <a:pPr lvl="1">
              <a:buNone/>
            </a:pPr>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a:xfrm>
            <a:off x="457200" y="1052736"/>
            <a:ext cx="8229600" cy="4525962"/>
          </a:xfrm>
        </p:spPr>
        <p:txBody>
          <a:bodyPr/>
          <a:lstStyle/>
          <a:p>
            <a:endParaRPr lang="da-DK" dirty="0" smtClean="0"/>
          </a:p>
          <a:p>
            <a:r>
              <a:rPr lang="da-DK" dirty="0" smtClean="0"/>
              <a:t>Den Norske regering, maj 2006 (Stoltenberg II)</a:t>
            </a:r>
            <a:br>
              <a:rPr lang="da-DK" dirty="0" smtClean="0"/>
            </a:br>
            <a:endParaRPr lang="da-DK" dirty="0" smtClean="0"/>
          </a:p>
          <a:p>
            <a:pPr lvl="1"/>
            <a:r>
              <a:rPr lang="da-DK" dirty="0" smtClean="0"/>
              <a:t>Etter </a:t>
            </a:r>
            <a:r>
              <a:rPr lang="da-DK" dirty="0" err="1" smtClean="0"/>
              <a:t>Regjeringens</a:t>
            </a:r>
            <a:r>
              <a:rPr lang="da-DK" dirty="0" smtClean="0"/>
              <a:t> vurdering er det </a:t>
            </a:r>
            <a:r>
              <a:rPr lang="da-DK" dirty="0" err="1" smtClean="0"/>
              <a:t>sosial</a:t>
            </a:r>
            <a:r>
              <a:rPr lang="da-DK" dirty="0" smtClean="0"/>
              <a:t> dumping av </a:t>
            </a:r>
            <a:r>
              <a:rPr lang="da-DK" dirty="0" err="1" smtClean="0"/>
              <a:t>utenlandske</a:t>
            </a:r>
            <a:r>
              <a:rPr lang="da-DK" dirty="0" smtClean="0"/>
              <a:t> </a:t>
            </a:r>
            <a:r>
              <a:rPr lang="da-DK" dirty="0" err="1" smtClean="0"/>
              <a:t>arbeidstakere</a:t>
            </a:r>
            <a:r>
              <a:rPr lang="da-DK" dirty="0" smtClean="0"/>
              <a:t> både når de </a:t>
            </a:r>
            <a:r>
              <a:rPr lang="da-DK" dirty="0" err="1" smtClean="0"/>
              <a:t>utsettes</a:t>
            </a:r>
            <a:r>
              <a:rPr lang="da-DK" dirty="0" smtClean="0"/>
              <a:t> for </a:t>
            </a:r>
            <a:r>
              <a:rPr lang="da-DK" dirty="0" err="1" smtClean="0"/>
              <a:t>brudd</a:t>
            </a:r>
            <a:r>
              <a:rPr lang="da-DK" dirty="0" smtClean="0"/>
              <a:t> på helse-, miljø- og </a:t>
            </a:r>
            <a:r>
              <a:rPr lang="da-DK" dirty="0" err="1" smtClean="0"/>
              <a:t>sikkerhetsregler</a:t>
            </a:r>
            <a:r>
              <a:rPr lang="da-DK" dirty="0" smtClean="0"/>
              <a:t>, herunder regler om </a:t>
            </a:r>
            <a:r>
              <a:rPr lang="da-DK" dirty="0" err="1" smtClean="0"/>
              <a:t>arbeidstid</a:t>
            </a:r>
            <a:r>
              <a:rPr lang="da-DK" dirty="0" smtClean="0"/>
              <a:t> og krav til </a:t>
            </a:r>
            <a:r>
              <a:rPr lang="da-DK" dirty="0" err="1" smtClean="0"/>
              <a:t>bostandard</a:t>
            </a:r>
            <a:r>
              <a:rPr lang="da-DK" dirty="0" smtClean="0"/>
              <a:t>, og/eller når de </a:t>
            </a:r>
            <a:r>
              <a:rPr lang="da-DK" dirty="0" err="1" smtClean="0"/>
              <a:t>tilbys</a:t>
            </a:r>
            <a:r>
              <a:rPr lang="da-DK" dirty="0" smtClean="0"/>
              <a:t> </a:t>
            </a:r>
            <a:r>
              <a:rPr lang="da-DK" dirty="0" err="1" smtClean="0"/>
              <a:t>lønn</a:t>
            </a:r>
            <a:r>
              <a:rPr lang="da-DK" dirty="0" smtClean="0"/>
              <a:t> og andre </a:t>
            </a:r>
            <a:r>
              <a:rPr lang="da-DK" dirty="0" err="1" smtClean="0"/>
              <a:t>ytelser</a:t>
            </a:r>
            <a:r>
              <a:rPr lang="da-DK" dirty="0" smtClean="0"/>
              <a:t> som er </a:t>
            </a:r>
            <a:r>
              <a:rPr lang="da-DK" dirty="0" err="1" smtClean="0"/>
              <a:t>uakseptabelt</a:t>
            </a:r>
            <a:r>
              <a:rPr lang="da-DK" dirty="0" smtClean="0"/>
              <a:t> lave </a:t>
            </a:r>
            <a:r>
              <a:rPr lang="da-DK" dirty="0" err="1" smtClean="0"/>
              <a:t>sammenliknet</a:t>
            </a:r>
            <a:r>
              <a:rPr lang="da-DK" dirty="0" smtClean="0"/>
              <a:t> med </a:t>
            </a:r>
            <a:r>
              <a:rPr lang="da-DK" dirty="0" err="1" smtClean="0"/>
              <a:t>hva</a:t>
            </a:r>
            <a:r>
              <a:rPr lang="da-DK" dirty="0" smtClean="0"/>
              <a:t> norske </a:t>
            </a:r>
            <a:r>
              <a:rPr lang="da-DK" dirty="0" err="1" smtClean="0"/>
              <a:t>arbeidstakere</a:t>
            </a:r>
            <a:r>
              <a:rPr lang="da-DK" dirty="0" smtClean="0"/>
              <a:t> normalt tjener eller som ikke er i tråd med </a:t>
            </a:r>
            <a:r>
              <a:rPr lang="da-DK" dirty="0" err="1" smtClean="0"/>
              <a:t>allmengjørings-forskrifter</a:t>
            </a:r>
            <a:r>
              <a:rPr lang="da-DK" dirty="0" smtClean="0"/>
              <a:t>, der </a:t>
            </a:r>
            <a:r>
              <a:rPr lang="da-DK" dirty="0" err="1" smtClean="0"/>
              <a:t>slike</a:t>
            </a:r>
            <a:r>
              <a:rPr lang="da-DK" dirty="0" smtClean="0"/>
              <a:t> </a:t>
            </a:r>
            <a:r>
              <a:rPr lang="da-DK" dirty="0" err="1" smtClean="0"/>
              <a:t>gjelder</a:t>
            </a:r>
            <a:endParaRPr lang="da-DK" dirty="0" smtClean="0"/>
          </a:p>
          <a:p>
            <a:pPr lvl="1">
              <a:buNone/>
            </a:pP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p:txBody>
          <a:bodyPr/>
          <a:lstStyle/>
          <a:p>
            <a:r>
              <a:rPr lang="da-DK" dirty="0" smtClean="0"/>
              <a:t>LO’s rapport om social dumping, februar 2011</a:t>
            </a:r>
          </a:p>
          <a:p>
            <a:pPr>
              <a:buNone/>
            </a:pPr>
            <a:r>
              <a:rPr lang="da-DK" b="1" dirty="0" smtClean="0"/>
              <a:t>	</a:t>
            </a:r>
            <a:br>
              <a:rPr lang="da-DK" b="1" dirty="0" smtClean="0"/>
            </a:br>
            <a:r>
              <a:rPr lang="da-DK" b="1" dirty="0" smtClean="0"/>
              <a:t>Definition af social dumping </a:t>
            </a:r>
            <a:br>
              <a:rPr lang="da-DK" b="1" dirty="0" smtClean="0"/>
            </a:br>
            <a:endParaRPr lang="da-DK" b="1" dirty="0" smtClean="0"/>
          </a:p>
          <a:p>
            <a:pPr lvl="1"/>
            <a:r>
              <a:rPr lang="da-DK" dirty="0" smtClean="0"/>
              <a:t>Drejer sig om unfair konkurrence på </a:t>
            </a:r>
            <a:r>
              <a:rPr lang="da-DK" dirty="0" err="1" smtClean="0"/>
              <a:t>løn-</a:t>
            </a:r>
            <a:r>
              <a:rPr lang="da-DK" dirty="0" smtClean="0"/>
              <a:t> og ansættelsesvilkår i EU </a:t>
            </a:r>
          </a:p>
          <a:p>
            <a:pPr lvl="1"/>
            <a:r>
              <a:rPr lang="da-DK" dirty="0" smtClean="0"/>
              <a:t>Både vandrende arbejdstagere og tjenesteydelser </a:t>
            </a:r>
          </a:p>
          <a:p>
            <a:pPr lvl="1"/>
            <a:r>
              <a:rPr lang="da-DK" dirty="0" smtClean="0"/>
              <a:t>Der skal være et grænseoverskridende moment </a:t>
            </a:r>
          </a:p>
          <a:p>
            <a:pPr lvl="1"/>
            <a:r>
              <a:rPr lang="da-DK" dirty="0" smtClean="0"/>
              <a:t>Også udflytning af virksomheder </a:t>
            </a:r>
          </a:p>
          <a:p>
            <a:endParaRPr lang="da-DK"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graphicFrame>
        <p:nvGraphicFramePr>
          <p:cNvPr id="4" name="Pladsholder til indhold 3"/>
          <p:cNvGraphicFramePr>
            <a:graphicFrameLocks noGrp="1"/>
          </p:cNvGraphicFramePr>
          <p:nvPr>
            <p:ph idx="1"/>
          </p:nvPr>
        </p:nvGraphicFramePr>
        <p:xfrm>
          <a:off x="467544" y="1916832"/>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r>
                        <a:rPr lang="da-DK" dirty="0" smtClean="0"/>
                        <a:t>Udenlandske lønmodtagere og selvstændige registreret</a:t>
                      </a:r>
                      <a:r>
                        <a:rPr lang="da-DK" baseline="0" dirty="0" smtClean="0"/>
                        <a:t> i RUT</a:t>
                      </a:r>
                      <a:endParaRPr lang="da-DK" dirty="0"/>
                    </a:p>
                  </a:txBody>
                  <a:tcPr/>
                </a:tc>
                <a:tc hMerge="1">
                  <a:txBody>
                    <a:bodyPr/>
                    <a:lstStyle/>
                    <a:p>
                      <a:endParaRPr lang="da-DK" dirty="0"/>
                    </a:p>
                  </a:txBody>
                  <a:tcPr/>
                </a:tc>
                <a:tc hMerge="1">
                  <a:txBody>
                    <a:bodyPr/>
                    <a:lstStyle/>
                    <a:p>
                      <a:endParaRPr lang="da-DK" dirty="0"/>
                    </a:p>
                  </a:txBody>
                  <a:tcPr/>
                </a:tc>
              </a:tr>
              <a:tr h="370840">
                <a:tc>
                  <a:txBody>
                    <a:bodyPr/>
                    <a:lstStyle/>
                    <a:p>
                      <a:endParaRPr lang="da-DK" dirty="0"/>
                    </a:p>
                  </a:txBody>
                  <a:tcPr/>
                </a:tc>
                <a:tc>
                  <a:txBody>
                    <a:bodyPr/>
                    <a:lstStyle/>
                    <a:p>
                      <a:pPr algn="r"/>
                      <a:r>
                        <a:rPr lang="da-DK" dirty="0" smtClean="0"/>
                        <a:t>Personer</a:t>
                      </a:r>
                      <a:endParaRPr lang="da-DK" dirty="0"/>
                    </a:p>
                  </a:txBody>
                  <a:tcPr/>
                </a:tc>
                <a:tc>
                  <a:txBody>
                    <a:bodyPr/>
                    <a:lstStyle/>
                    <a:p>
                      <a:pPr algn="r"/>
                      <a:r>
                        <a:rPr lang="da-DK" dirty="0" smtClean="0"/>
                        <a:t>Fuldtidspersoner</a:t>
                      </a:r>
                      <a:endParaRPr lang="da-DK" dirty="0"/>
                    </a:p>
                  </a:txBody>
                  <a:tcPr/>
                </a:tc>
              </a:tr>
              <a:tr h="370840">
                <a:tc>
                  <a:txBody>
                    <a:bodyPr/>
                    <a:lstStyle/>
                    <a:p>
                      <a:r>
                        <a:rPr lang="da-DK" dirty="0" smtClean="0"/>
                        <a:t>2011</a:t>
                      </a:r>
                      <a:endParaRPr lang="da-DK" dirty="0"/>
                    </a:p>
                  </a:txBody>
                  <a:tcPr/>
                </a:tc>
                <a:tc>
                  <a:txBody>
                    <a:bodyPr/>
                    <a:lstStyle/>
                    <a:p>
                      <a:pPr algn="r"/>
                      <a:r>
                        <a:rPr lang="da-DK" dirty="0" smtClean="0"/>
                        <a:t>14.630</a:t>
                      </a:r>
                      <a:endParaRPr lang="da-DK" dirty="0"/>
                    </a:p>
                  </a:txBody>
                  <a:tcPr/>
                </a:tc>
                <a:tc>
                  <a:txBody>
                    <a:bodyPr/>
                    <a:lstStyle/>
                    <a:p>
                      <a:pPr algn="r"/>
                      <a:r>
                        <a:rPr lang="da-DK" dirty="0" smtClean="0"/>
                        <a:t>3.434</a:t>
                      </a:r>
                      <a:endParaRPr lang="da-DK" dirty="0"/>
                    </a:p>
                  </a:txBody>
                  <a:tcPr/>
                </a:tc>
              </a:tr>
              <a:tr h="370840">
                <a:tc>
                  <a:txBody>
                    <a:bodyPr/>
                    <a:lstStyle/>
                    <a:p>
                      <a:r>
                        <a:rPr lang="da-DK" dirty="0" smtClean="0"/>
                        <a:t>2012 </a:t>
                      </a:r>
                      <a:r>
                        <a:rPr lang="da-DK" dirty="0" err="1" smtClean="0"/>
                        <a:t>Jan-feb</a:t>
                      </a:r>
                      <a:endParaRPr lang="da-DK" dirty="0"/>
                    </a:p>
                  </a:txBody>
                  <a:tcPr/>
                </a:tc>
                <a:tc>
                  <a:txBody>
                    <a:bodyPr/>
                    <a:lstStyle/>
                    <a:p>
                      <a:pPr algn="r"/>
                      <a:r>
                        <a:rPr lang="da-DK" dirty="0" smtClean="0"/>
                        <a:t>4.473</a:t>
                      </a:r>
                      <a:endParaRPr lang="da-DK" dirty="0"/>
                    </a:p>
                  </a:txBody>
                  <a:tcPr/>
                </a:tc>
                <a:tc>
                  <a:txBody>
                    <a:bodyPr/>
                    <a:lstStyle/>
                    <a:p>
                      <a:pPr algn="r"/>
                      <a:r>
                        <a:rPr lang="da-DK" dirty="0" smtClean="0"/>
                        <a:t>2.637</a:t>
                      </a:r>
                      <a:endParaRPr lang="da-DK"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p:txBody>
          <a:bodyPr/>
          <a:lstStyle/>
          <a:p>
            <a:pPr>
              <a:buNone/>
            </a:pPr>
            <a:endParaRPr lang="da-DK" dirty="0" smtClean="0"/>
          </a:p>
          <a:p>
            <a:pPr>
              <a:buNone/>
            </a:pPr>
            <a:endParaRPr lang="da-DK" dirty="0"/>
          </a:p>
        </p:txBody>
      </p:sp>
      <p:graphicFrame>
        <p:nvGraphicFramePr>
          <p:cNvPr id="5" name="Tabel 4"/>
          <p:cNvGraphicFramePr>
            <a:graphicFrameLocks noGrp="1"/>
          </p:cNvGraphicFramePr>
          <p:nvPr/>
        </p:nvGraphicFramePr>
        <p:xfrm>
          <a:off x="467544" y="1772816"/>
          <a:ext cx="8352927" cy="1752600"/>
        </p:xfrm>
        <a:graphic>
          <a:graphicData uri="http://schemas.openxmlformats.org/drawingml/2006/table">
            <a:tbl>
              <a:tblPr firstRow="1" bandRow="1">
                <a:tableStyleId>{5C22544A-7EE6-4342-B048-85BDC9FD1C3A}</a:tableStyleId>
              </a:tblPr>
              <a:tblGrid>
                <a:gridCol w="3112121"/>
                <a:gridCol w="2032000"/>
                <a:gridCol w="3208806"/>
              </a:tblGrid>
              <a:tr h="370840">
                <a:tc gridSpan="3">
                  <a:txBody>
                    <a:bodyPr/>
                    <a:lstStyle/>
                    <a:p>
                      <a:r>
                        <a:rPr lang="da-DK" dirty="0" smtClean="0"/>
                        <a:t>Antal udenlandske virksomheder i RUT</a:t>
                      </a:r>
                      <a:endParaRPr lang="da-DK" dirty="0"/>
                    </a:p>
                  </a:txBody>
                  <a:tcPr/>
                </a:tc>
                <a:tc hMerge="1">
                  <a:txBody>
                    <a:bodyPr/>
                    <a:lstStyle/>
                    <a:p>
                      <a:endParaRPr lang="da-DK" dirty="0"/>
                    </a:p>
                  </a:txBody>
                  <a:tcPr/>
                </a:tc>
                <a:tc hMerge="1">
                  <a:txBody>
                    <a:bodyPr/>
                    <a:lstStyle/>
                    <a:p>
                      <a:endParaRPr lang="da-DK" dirty="0"/>
                    </a:p>
                  </a:txBody>
                  <a:tcPr/>
                </a:tc>
              </a:tr>
              <a:tr h="370840">
                <a:tc>
                  <a:txBody>
                    <a:bodyPr/>
                    <a:lstStyle/>
                    <a:p>
                      <a:endParaRPr lang="da-DK" dirty="0"/>
                    </a:p>
                  </a:txBody>
                  <a:tcPr/>
                </a:tc>
                <a:tc>
                  <a:txBody>
                    <a:bodyPr/>
                    <a:lstStyle/>
                    <a:p>
                      <a:pPr algn="r"/>
                      <a:r>
                        <a:rPr lang="da-DK" dirty="0" smtClean="0"/>
                        <a:t>Antal</a:t>
                      </a:r>
                      <a:endParaRPr lang="da-DK" dirty="0"/>
                    </a:p>
                  </a:txBody>
                  <a:tcPr/>
                </a:tc>
                <a:tc>
                  <a:txBody>
                    <a:bodyPr/>
                    <a:lstStyle/>
                    <a:p>
                      <a:pPr algn="r"/>
                      <a:r>
                        <a:rPr lang="da-DK" dirty="0" err="1" smtClean="0"/>
                        <a:t>Gns</a:t>
                      </a:r>
                      <a:r>
                        <a:rPr lang="da-DK" dirty="0" smtClean="0"/>
                        <a:t>. antal personer pr. virksomhed</a:t>
                      </a:r>
                      <a:endParaRPr lang="da-DK" dirty="0"/>
                    </a:p>
                  </a:txBody>
                  <a:tcPr/>
                </a:tc>
              </a:tr>
              <a:tr h="370840">
                <a:tc>
                  <a:txBody>
                    <a:bodyPr/>
                    <a:lstStyle/>
                    <a:p>
                      <a:r>
                        <a:rPr lang="da-DK" dirty="0" smtClean="0"/>
                        <a:t>2011</a:t>
                      </a:r>
                      <a:endParaRPr lang="da-DK" dirty="0"/>
                    </a:p>
                  </a:txBody>
                  <a:tcPr/>
                </a:tc>
                <a:tc>
                  <a:txBody>
                    <a:bodyPr/>
                    <a:lstStyle/>
                    <a:p>
                      <a:pPr algn="r"/>
                      <a:r>
                        <a:rPr lang="da-DK" dirty="0" smtClean="0"/>
                        <a:t>2.798</a:t>
                      </a:r>
                      <a:endParaRPr lang="da-DK" dirty="0"/>
                    </a:p>
                  </a:txBody>
                  <a:tcPr/>
                </a:tc>
                <a:tc>
                  <a:txBody>
                    <a:bodyPr/>
                    <a:lstStyle/>
                    <a:p>
                      <a:pPr algn="r"/>
                      <a:r>
                        <a:rPr lang="da-DK" dirty="0" smtClean="0"/>
                        <a:t>5,2</a:t>
                      </a:r>
                      <a:endParaRPr lang="da-DK" dirty="0"/>
                    </a:p>
                  </a:txBody>
                  <a:tcPr/>
                </a:tc>
              </a:tr>
              <a:tr h="370840">
                <a:tc>
                  <a:txBody>
                    <a:bodyPr/>
                    <a:lstStyle/>
                    <a:p>
                      <a:r>
                        <a:rPr lang="da-DK" dirty="0" smtClean="0"/>
                        <a:t>2012 </a:t>
                      </a:r>
                      <a:r>
                        <a:rPr lang="da-DK" dirty="0" err="1" smtClean="0"/>
                        <a:t>Jan-feb</a:t>
                      </a:r>
                      <a:endParaRPr lang="da-DK" dirty="0"/>
                    </a:p>
                  </a:txBody>
                  <a:tcPr/>
                </a:tc>
                <a:tc>
                  <a:txBody>
                    <a:bodyPr/>
                    <a:lstStyle/>
                    <a:p>
                      <a:pPr algn="r"/>
                      <a:r>
                        <a:rPr lang="da-DK" dirty="0" smtClean="0"/>
                        <a:t>1.268</a:t>
                      </a:r>
                      <a:endParaRPr lang="da-DK" dirty="0"/>
                    </a:p>
                  </a:txBody>
                  <a:tcPr/>
                </a:tc>
                <a:tc>
                  <a:txBody>
                    <a:bodyPr/>
                    <a:lstStyle/>
                    <a:p>
                      <a:pPr algn="r"/>
                      <a:r>
                        <a:rPr lang="da-DK" dirty="0" smtClean="0"/>
                        <a:t>3,5</a:t>
                      </a:r>
                      <a:endParaRPr lang="da-DK"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pic>
        <p:nvPicPr>
          <p:cNvPr id="4" name="Pladsholder til indhold 3" descr="Billede1.emf"/>
          <p:cNvPicPr>
            <a:picLocks noGrp="1"/>
          </p:cNvPicPr>
          <p:nvPr>
            <p:ph idx="1"/>
          </p:nvPr>
        </p:nvPicPr>
        <p:blipFill>
          <a:blip r:embed="rId2" cstate="print"/>
          <a:stretch>
            <a:fillRect/>
          </a:stretch>
        </p:blipFill>
        <p:spPr>
          <a:xfrm>
            <a:off x="973721" y="1268413"/>
            <a:ext cx="7196558" cy="452596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 dumping”</a:t>
            </a:r>
            <a:endParaRPr lang="da-DK" dirty="0"/>
          </a:p>
        </p:txBody>
      </p:sp>
      <p:sp>
        <p:nvSpPr>
          <p:cNvPr id="3" name="Pladsholder til indhold 2"/>
          <p:cNvSpPr>
            <a:spLocks noGrp="1"/>
          </p:cNvSpPr>
          <p:nvPr>
            <p:ph idx="1"/>
          </p:nvPr>
        </p:nvSpPr>
        <p:spPr/>
        <p:txBody>
          <a:bodyPr/>
          <a:lstStyle/>
          <a:p>
            <a:r>
              <a:rPr lang="da-DK" dirty="0" smtClean="0"/>
              <a:t>Erfaringer (opgjort ultimo 2011) med aftalerne fra OK 2010</a:t>
            </a:r>
          </a:p>
          <a:p>
            <a:endParaRPr lang="da-DK" dirty="0" smtClean="0"/>
          </a:p>
          <a:p>
            <a:pPr lvl="1"/>
            <a:r>
              <a:rPr lang="da-DK" dirty="0" smtClean="0"/>
              <a:t>29 sager på transportområdet – konstateret aflønning i strid med det aftalte i 8-9 sager. Nogle sager verserer stadig</a:t>
            </a:r>
          </a:p>
          <a:p>
            <a:pPr lvl="1"/>
            <a:r>
              <a:rPr lang="da-DK" dirty="0" smtClean="0"/>
              <a:t>Over 100 sager på bygge- og anlægsområdet behandlet inden for 48-timer – i 60 tilfælde er virksomheden blevet </a:t>
            </a:r>
            <a:r>
              <a:rPr lang="da-DK" dirty="0" err="1" smtClean="0"/>
              <a:t>OK-dækket</a:t>
            </a:r>
            <a:r>
              <a:rPr lang="da-DK" dirty="0" smtClean="0"/>
              <a:t>. Alle sager løst</a:t>
            </a:r>
          </a:p>
          <a:p>
            <a:pPr lvl="1"/>
            <a:r>
              <a:rPr lang="da-DK" dirty="0" smtClean="0"/>
              <a:t>Ca. 30 sager om ikke-organiserede underleverandører – nogle ramt af sympatikonflikt – inden for transport, lager og serviceområdet har ført til </a:t>
            </a:r>
            <a:r>
              <a:rPr lang="da-DK" dirty="0" err="1" smtClean="0"/>
              <a:t>OK-dækning</a:t>
            </a:r>
            <a:r>
              <a:rPr lang="da-DK" dirty="0" smtClean="0"/>
              <a:t>. </a:t>
            </a:r>
          </a:p>
          <a:p>
            <a:endParaRPr lang="da-DK" dirty="0" smtClean="0"/>
          </a:p>
          <a:p>
            <a:pPr lvl="1"/>
            <a:endParaRPr lang="da-DK" dirty="0" smtClean="0"/>
          </a:p>
          <a:p>
            <a:pPr lvl="1"/>
            <a:endParaRPr lang="da-DK" dirty="0" smtClean="0"/>
          </a:p>
          <a:p>
            <a:pPr lvl="1"/>
            <a:endParaRPr lang="da-DK"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Default Theme</Template>
  <TotalTime>967</TotalTime>
  <Words>690</Words>
  <Application>Microsoft Office PowerPoint</Application>
  <PresentationFormat>Skærmshow (4:3)</PresentationFormat>
  <Paragraphs>153</Paragraphs>
  <Slides>15</Slides>
  <Notes>0</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Default Theme</vt:lpstr>
      <vt:lpstr>”Social dumping” Dansk Forening for Arbejdsret den 29. maj 2012</vt:lpstr>
      <vt:lpstr>”Social dumping”</vt:lpstr>
      <vt:lpstr>”Social dumping”</vt:lpstr>
      <vt:lpstr>”Social dumping”</vt:lpstr>
      <vt:lpstr>”Social dumping”</vt:lpstr>
      <vt:lpstr>”Social Dumping”</vt:lpstr>
      <vt:lpstr>”Social Dumping”</vt:lpstr>
      <vt:lpstr>”Social Dumping”</vt:lpstr>
      <vt:lpstr>”Social dumping”</vt:lpstr>
      <vt:lpstr>”Social dumping”</vt:lpstr>
      <vt:lpstr>”Social dumping”</vt:lpstr>
      <vt:lpstr>”Social Dumping”</vt:lpstr>
      <vt:lpstr>”Social Dumping”</vt:lpstr>
      <vt:lpstr>”Social Dumping”</vt:lpstr>
      <vt:lpstr>”Social dumping”</vt:lpstr>
    </vt:vector>
  </TitlesOfParts>
  <Company>Dansk Arbejdsgiverforening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dumping Dansk Forening for Arbejdsret den 29. maj 2012</dc:title>
  <dc:creator>Steen Müntzberg</dc:creator>
  <cp:lastModifiedBy>Steen Müntzberg</cp:lastModifiedBy>
  <cp:revision>70</cp:revision>
  <dcterms:created xsi:type="dcterms:W3CDTF">2012-05-16T13:04:26Z</dcterms:created>
  <dcterms:modified xsi:type="dcterms:W3CDTF">2012-05-29T07:57:35Z</dcterms:modified>
</cp:coreProperties>
</file>