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58" r:id="rId1"/>
  </p:sldMasterIdLst>
  <p:notesMasterIdLst>
    <p:notesMasterId r:id="rId31"/>
  </p:notesMasterIdLst>
  <p:handoutMasterIdLst>
    <p:handoutMasterId r:id="rId32"/>
  </p:handoutMasterIdLst>
  <p:sldIdLst>
    <p:sldId id="497" r:id="rId2"/>
    <p:sldId id="512" r:id="rId3"/>
    <p:sldId id="377" r:id="rId4"/>
    <p:sldId id="498" r:id="rId5"/>
    <p:sldId id="355" r:id="rId6"/>
    <p:sldId id="504" r:id="rId7"/>
    <p:sldId id="499" r:id="rId8"/>
    <p:sldId id="506" r:id="rId9"/>
    <p:sldId id="500" r:id="rId10"/>
    <p:sldId id="507" r:id="rId11"/>
    <p:sldId id="378" r:id="rId12"/>
    <p:sldId id="503" r:id="rId13"/>
    <p:sldId id="505" r:id="rId14"/>
    <p:sldId id="501" r:id="rId15"/>
    <p:sldId id="502" r:id="rId16"/>
    <p:sldId id="511" r:id="rId17"/>
    <p:sldId id="513" r:id="rId18"/>
    <p:sldId id="462" r:id="rId19"/>
    <p:sldId id="473" r:id="rId20"/>
    <p:sldId id="470" r:id="rId21"/>
    <p:sldId id="472" r:id="rId22"/>
    <p:sldId id="471" r:id="rId23"/>
    <p:sldId id="508" r:id="rId24"/>
    <p:sldId id="477" r:id="rId25"/>
    <p:sldId id="490" r:id="rId26"/>
    <p:sldId id="509" r:id="rId27"/>
    <p:sldId id="510" r:id="rId28"/>
    <p:sldId id="494" r:id="rId29"/>
    <p:sldId id="411" r:id="rId30"/>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6">
          <p15:clr>
            <a:srgbClr val="A4A3A4"/>
          </p15:clr>
        </p15:guide>
        <p15:guide id="2" orient="horz" pos="391">
          <p15:clr>
            <a:srgbClr val="A4A3A4"/>
          </p15:clr>
        </p15:guide>
        <p15:guide id="3" orient="horz" pos="3975">
          <p15:clr>
            <a:srgbClr val="A4A3A4"/>
          </p15:clr>
        </p15:guide>
        <p15:guide id="4" orient="horz" pos="1030">
          <p15:clr>
            <a:srgbClr val="A4A3A4"/>
          </p15:clr>
        </p15:guide>
        <p15:guide id="5" pos="7312">
          <p15:clr>
            <a:srgbClr val="A4A3A4"/>
          </p15:clr>
        </p15:guide>
        <p15:guide id="6" pos="37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0" autoAdjust="0"/>
  </p:normalViewPr>
  <p:slideViewPr>
    <p:cSldViewPr snapToGrid="0" showGuides="1">
      <p:cViewPr varScale="1">
        <p:scale>
          <a:sx n="70" d="100"/>
          <a:sy n="70" d="100"/>
        </p:scale>
        <p:origin x="536" y="56"/>
      </p:cViewPr>
      <p:guideLst>
        <p:guide orient="horz" pos="936"/>
        <p:guide orient="horz" pos="391"/>
        <p:guide orient="horz" pos="3975"/>
        <p:guide orient="horz" pos="1030"/>
        <p:guide pos="7312"/>
        <p:guide pos="37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22" d="100"/>
          <a:sy n="122" d="100"/>
        </p:scale>
        <p:origin x="491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C68F9E11-F642-4BF2-B4DC-AF7D35EA7551}" type="datetimeFigureOut">
              <a:rPr lang="da-DK" smtClean="0"/>
              <a:t>15-05-2025</a:t>
            </a:fld>
            <a:endParaRPr lang="da-DK" dirty="0"/>
          </a:p>
        </p:txBody>
      </p:sp>
      <p:sp>
        <p:nvSpPr>
          <p:cNvPr id="4" name="Pladsholder til sidefod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da-DK" dirty="0"/>
          </a:p>
        </p:txBody>
      </p:sp>
      <p:sp>
        <p:nvSpPr>
          <p:cNvPr id="5" name="Pladsholder til slidenumm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7DA371A3-64EC-4735-8565-D99D78279674}" type="slidenum">
              <a:rPr lang="da-DK" smtClean="0"/>
              <a:t>‹#›</a:t>
            </a:fld>
            <a:endParaRPr lang="da-DK" dirty="0"/>
          </a:p>
        </p:txBody>
      </p:sp>
    </p:spTree>
    <p:extLst>
      <p:ext uri="{BB962C8B-B14F-4D97-AF65-F5344CB8AC3E}">
        <p14:creationId xmlns:p14="http://schemas.microsoft.com/office/powerpoint/2010/main" val="3469271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CD72A38B-F9FA-4036-A084-652409E98F08}" type="datetimeFigureOut">
              <a:rPr lang="da-DK" smtClean="0"/>
              <a:t>15-05-2025</a:t>
            </a:fld>
            <a:endParaRPr lang="da-DK" dirty="0"/>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49436F85-577F-4A92-A47F-D540A2BCC821}" type="slidenum">
              <a:rPr lang="da-DK" smtClean="0"/>
              <a:t>‹#›</a:t>
            </a:fld>
            <a:endParaRPr lang="da-DK"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1</a:t>
            </a:fld>
            <a:endParaRPr lang="da-DK" dirty="0"/>
          </a:p>
        </p:txBody>
      </p:sp>
    </p:spTree>
    <p:extLst>
      <p:ext uri="{BB962C8B-B14F-4D97-AF65-F5344CB8AC3E}">
        <p14:creationId xmlns:p14="http://schemas.microsoft.com/office/powerpoint/2010/main" val="2455909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84CF1-89C6-741D-B0C0-F11E51AF4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11EEF7-B6EC-93C8-1D3E-40DCF2676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E8CA5D-D45F-C97C-C5C3-345FBE28FE0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BC3ECF6-C47A-74D6-233B-88E52ED4C906}"/>
              </a:ext>
            </a:extLst>
          </p:cNvPr>
          <p:cNvSpPr>
            <a:spLocks noGrp="1"/>
          </p:cNvSpPr>
          <p:nvPr>
            <p:ph type="sldNum" sz="quarter" idx="5"/>
          </p:nvPr>
        </p:nvSpPr>
        <p:spPr/>
        <p:txBody>
          <a:bodyPr/>
          <a:lstStyle/>
          <a:p>
            <a:fld id="{49436F85-577F-4A92-A47F-D540A2BCC821}" type="slidenum">
              <a:rPr lang="da-DK" smtClean="0"/>
              <a:t>10</a:t>
            </a:fld>
            <a:endParaRPr lang="da-DK" dirty="0"/>
          </a:p>
        </p:txBody>
      </p:sp>
    </p:spTree>
    <p:extLst>
      <p:ext uri="{BB962C8B-B14F-4D97-AF65-F5344CB8AC3E}">
        <p14:creationId xmlns:p14="http://schemas.microsoft.com/office/powerpoint/2010/main" val="939568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11</a:t>
            </a:fld>
            <a:endParaRPr lang="da-DK" dirty="0"/>
          </a:p>
        </p:txBody>
      </p:sp>
    </p:spTree>
    <p:extLst>
      <p:ext uri="{BB962C8B-B14F-4D97-AF65-F5344CB8AC3E}">
        <p14:creationId xmlns:p14="http://schemas.microsoft.com/office/powerpoint/2010/main" val="3840328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da-DK" smtClean="0"/>
              <a:t>12</a:t>
            </a:fld>
            <a:endParaRPr lang="da-DK" dirty="0"/>
          </a:p>
        </p:txBody>
      </p:sp>
    </p:spTree>
    <p:extLst>
      <p:ext uri="{BB962C8B-B14F-4D97-AF65-F5344CB8AC3E}">
        <p14:creationId xmlns:p14="http://schemas.microsoft.com/office/powerpoint/2010/main" val="2279375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da-DK" smtClean="0"/>
              <a:t>13</a:t>
            </a:fld>
            <a:endParaRPr lang="da-DK" dirty="0"/>
          </a:p>
        </p:txBody>
      </p:sp>
    </p:spTree>
    <p:extLst>
      <p:ext uri="{BB962C8B-B14F-4D97-AF65-F5344CB8AC3E}">
        <p14:creationId xmlns:p14="http://schemas.microsoft.com/office/powerpoint/2010/main" val="3032220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da-DK" smtClean="0"/>
              <a:t>14</a:t>
            </a:fld>
            <a:endParaRPr lang="da-DK" dirty="0"/>
          </a:p>
        </p:txBody>
      </p:sp>
    </p:spTree>
    <p:extLst>
      <p:ext uri="{BB962C8B-B14F-4D97-AF65-F5344CB8AC3E}">
        <p14:creationId xmlns:p14="http://schemas.microsoft.com/office/powerpoint/2010/main" val="1188484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da-DK" smtClean="0"/>
              <a:t>15</a:t>
            </a:fld>
            <a:endParaRPr lang="da-DK" dirty="0"/>
          </a:p>
        </p:txBody>
      </p:sp>
    </p:spTree>
    <p:extLst>
      <p:ext uri="{BB962C8B-B14F-4D97-AF65-F5344CB8AC3E}">
        <p14:creationId xmlns:p14="http://schemas.microsoft.com/office/powerpoint/2010/main" val="2392539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da-DK" smtClean="0"/>
              <a:t>16</a:t>
            </a:fld>
            <a:endParaRPr lang="da-DK" dirty="0"/>
          </a:p>
        </p:txBody>
      </p:sp>
    </p:spTree>
    <p:extLst>
      <p:ext uri="{BB962C8B-B14F-4D97-AF65-F5344CB8AC3E}">
        <p14:creationId xmlns:p14="http://schemas.microsoft.com/office/powerpoint/2010/main" val="2970854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BE064-E2CC-FAC0-12E1-A42A821107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175D1E-11EA-EF91-CA23-781299CA0A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E3E945-7BC0-CFA4-D01B-FBBBFCC66B3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BA6A70E-CE24-3DB6-0711-749726F4F85B}"/>
              </a:ext>
            </a:extLst>
          </p:cNvPr>
          <p:cNvSpPr>
            <a:spLocks noGrp="1"/>
          </p:cNvSpPr>
          <p:nvPr>
            <p:ph type="sldNum" sz="quarter" idx="10"/>
          </p:nvPr>
        </p:nvSpPr>
        <p:spPr/>
        <p:txBody>
          <a:bodyPr/>
          <a:lstStyle/>
          <a:p>
            <a:fld id="{49436F85-577F-4A92-A47F-D540A2BCC821}" type="slidenum">
              <a:rPr lang="da-DK" smtClean="0"/>
              <a:t>17</a:t>
            </a:fld>
            <a:endParaRPr lang="da-DK" dirty="0"/>
          </a:p>
        </p:txBody>
      </p:sp>
    </p:spTree>
    <p:extLst>
      <p:ext uri="{BB962C8B-B14F-4D97-AF65-F5344CB8AC3E}">
        <p14:creationId xmlns:p14="http://schemas.microsoft.com/office/powerpoint/2010/main" val="323952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da-DK" smtClean="0"/>
              <a:t>18</a:t>
            </a:fld>
            <a:endParaRPr lang="da-DK" dirty="0"/>
          </a:p>
        </p:txBody>
      </p:sp>
    </p:spTree>
    <p:extLst>
      <p:ext uri="{BB962C8B-B14F-4D97-AF65-F5344CB8AC3E}">
        <p14:creationId xmlns:p14="http://schemas.microsoft.com/office/powerpoint/2010/main" val="3080069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da-DK" smtClean="0"/>
              <a:t>19</a:t>
            </a:fld>
            <a:endParaRPr lang="da-DK" dirty="0"/>
          </a:p>
        </p:txBody>
      </p:sp>
    </p:spTree>
    <p:extLst>
      <p:ext uri="{BB962C8B-B14F-4D97-AF65-F5344CB8AC3E}">
        <p14:creationId xmlns:p14="http://schemas.microsoft.com/office/powerpoint/2010/main" val="33124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da-DK" smtClean="0"/>
              <a:t>2</a:t>
            </a:fld>
            <a:endParaRPr lang="da-DK" dirty="0"/>
          </a:p>
        </p:txBody>
      </p:sp>
    </p:spTree>
    <p:extLst>
      <p:ext uri="{BB962C8B-B14F-4D97-AF65-F5344CB8AC3E}">
        <p14:creationId xmlns:p14="http://schemas.microsoft.com/office/powerpoint/2010/main" val="441207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149F9-D6D5-09F7-B3E3-40335D35D9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2A3C39-48DE-3EE9-C5B9-5B82DBB634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3F8D65-B009-3801-682E-463F90F0EBA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F59B99D-3018-B555-64BA-9FB09FFCC7C5}"/>
              </a:ext>
            </a:extLst>
          </p:cNvPr>
          <p:cNvSpPr>
            <a:spLocks noGrp="1"/>
          </p:cNvSpPr>
          <p:nvPr>
            <p:ph type="sldNum" sz="quarter" idx="5"/>
          </p:nvPr>
        </p:nvSpPr>
        <p:spPr/>
        <p:txBody>
          <a:bodyPr/>
          <a:lstStyle/>
          <a:p>
            <a:fld id="{49436F85-577F-4A92-A47F-D540A2BCC821}" type="slidenum">
              <a:rPr lang="da-DK" smtClean="0"/>
              <a:t>20</a:t>
            </a:fld>
            <a:endParaRPr lang="da-DK" dirty="0"/>
          </a:p>
        </p:txBody>
      </p:sp>
    </p:spTree>
    <p:extLst>
      <p:ext uri="{BB962C8B-B14F-4D97-AF65-F5344CB8AC3E}">
        <p14:creationId xmlns:p14="http://schemas.microsoft.com/office/powerpoint/2010/main" val="1840192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da-DK" smtClean="0"/>
              <a:t>21</a:t>
            </a:fld>
            <a:endParaRPr lang="da-DK" dirty="0"/>
          </a:p>
        </p:txBody>
      </p:sp>
    </p:spTree>
    <p:extLst>
      <p:ext uri="{BB962C8B-B14F-4D97-AF65-F5344CB8AC3E}">
        <p14:creationId xmlns:p14="http://schemas.microsoft.com/office/powerpoint/2010/main" val="2422442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E0EF9-5867-09D2-965B-DCF6EF5A17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88D805-4332-11CA-1584-7CA4CC8551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6C590D-0845-4B9F-EC86-C8C80928FE2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38F0B77-273A-59E8-1F30-0FDC6E724DE0}"/>
              </a:ext>
            </a:extLst>
          </p:cNvPr>
          <p:cNvSpPr>
            <a:spLocks noGrp="1"/>
          </p:cNvSpPr>
          <p:nvPr>
            <p:ph type="sldNum" sz="quarter" idx="5"/>
          </p:nvPr>
        </p:nvSpPr>
        <p:spPr/>
        <p:txBody>
          <a:bodyPr/>
          <a:lstStyle/>
          <a:p>
            <a:fld id="{49436F85-577F-4A92-A47F-D540A2BCC821}" type="slidenum">
              <a:rPr lang="da-DK" smtClean="0"/>
              <a:t>22</a:t>
            </a:fld>
            <a:endParaRPr lang="da-DK" dirty="0"/>
          </a:p>
        </p:txBody>
      </p:sp>
    </p:spTree>
    <p:extLst>
      <p:ext uri="{BB962C8B-B14F-4D97-AF65-F5344CB8AC3E}">
        <p14:creationId xmlns:p14="http://schemas.microsoft.com/office/powerpoint/2010/main" val="4038058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da-DK" smtClean="0"/>
              <a:t>23</a:t>
            </a:fld>
            <a:endParaRPr lang="da-DK" dirty="0"/>
          </a:p>
        </p:txBody>
      </p:sp>
    </p:spTree>
    <p:extLst>
      <p:ext uri="{BB962C8B-B14F-4D97-AF65-F5344CB8AC3E}">
        <p14:creationId xmlns:p14="http://schemas.microsoft.com/office/powerpoint/2010/main" val="3480303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24</a:t>
            </a:fld>
            <a:endParaRPr lang="da-DK" dirty="0"/>
          </a:p>
        </p:txBody>
      </p:sp>
    </p:spTree>
    <p:extLst>
      <p:ext uri="{BB962C8B-B14F-4D97-AF65-F5344CB8AC3E}">
        <p14:creationId xmlns:p14="http://schemas.microsoft.com/office/powerpoint/2010/main" val="166812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25</a:t>
            </a:fld>
            <a:endParaRPr lang="da-DK" dirty="0"/>
          </a:p>
        </p:txBody>
      </p:sp>
    </p:spTree>
    <p:extLst>
      <p:ext uri="{BB962C8B-B14F-4D97-AF65-F5344CB8AC3E}">
        <p14:creationId xmlns:p14="http://schemas.microsoft.com/office/powerpoint/2010/main" val="4194309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F4E91-2E6D-9228-C685-071D588D43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6655C-7097-1815-860A-B990567D3F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06DB32-2E7D-13CE-BCEB-1AD0EC017CE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426582D-9363-0E36-3C32-8CD923421652}"/>
              </a:ext>
            </a:extLst>
          </p:cNvPr>
          <p:cNvSpPr>
            <a:spLocks noGrp="1"/>
          </p:cNvSpPr>
          <p:nvPr>
            <p:ph type="sldNum" sz="quarter" idx="10"/>
          </p:nvPr>
        </p:nvSpPr>
        <p:spPr/>
        <p:txBody>
          <a:bodyPr/>
          <a:lstStyle/>
          <a:p>
            <a:fld id="{49436F85-577F-4A92-A47F-D540A2BCC821}" type="slidenum">
              <a:rPr lang="da-DK" smtClean="0"/>
              <a:t>26</a:t>
            </a:fld>
            <a:endParaRPr lang="da-DK" dirty="0"/>
          </a:p>
        </p:txBody>
      </p:sp>
    </p:spTree>
    <p:extLst>
      <p:ext uri="{BB962C8B-B14F-4D97-AF65-F5344CB8AC3E}">
        <p14:creationId xmlns:p14="http://schemas.microsoft.com/office/powerpoint/2010/main" val="2964915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da-DK" smtClean="0"/>
              <a:t>27</a:t>
            </a:fld>
            <a:endParaRPr lang="da-DK" dirty="0"/>
          </a:p>
        </p:txBody>
      </p:sp>
    </p:spTree>
    <p:extLst>
      <p:ext uri="{BB962C8B-B14F-4D97-AF65-F5344CB8AC3E}">
        <p14:creationId xmlns:p14="http://schemas.microsoft.com/office/powerpoint/2010/main" val="3346411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da-DK" smtClean="0"/>
              <a:t>28</a:t>
            </a:fld>
            <a:endParaRPr lang="da-DK" dirty="0"/>
          </a:p>
        </p:txBody>
      </p:sp>
    </p:spTree>
    <p:extLst>
      <p:ext uri="{BB962C8B-B14F-4D97-AF65-F5344CB8AC3E}">
        <p14:creationId xmlns:p14="http://schemas.microsoft.com/office/powerpoint/2010/main" val="2276781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29</a:t>
            </a:fld>
            <a:endParaRPr lang="da-DK" dirty="0"/>
          </a:p>
        </p:txBody>
      </p:sp>
    </p:spTree>
    <p:extLst>
      <p:ext uri="{BB962C8B-B14F-4D97-AF65-F5344CB8AC3E}">
        <p14:creationId xmlns:p14="http://schemas.microsoft.com/office/powerpoint/2010/main" val="150202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3</a:t>
            </a:fld>
            <a:endParaRPr lang="da-DK" dirty="0"/>
          </a:p>
        </p:txBody>
      </p:sp>
    </p:spTree>
    <p:extLst>
      <p:ext uri="{BB962C8B-B14F-4D97-AF65-F5344CB8AC3E}">
        <p14:creationId xmlns:p14="http://schemas.microsoft.com/office/powerpoint/2010/main" val="2785249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da-DK" smtClean="0"/>
              <a:t>4</a:t>
            </a:fld>
            <a:endParaRPr lang="da-DK" dirty="0"/>
          </a:p>
        </p:txBody>
      </p:sp>
    </p:spTree>
    <p:extLst>
      <p:ext uri="{BB962C8B-B14F-4D97-AF65-F5344CB8AC3E}">
        <p14:creationId xmlns:p14="http://schemas.microsoft.com/office/powerpoint/2010/main" val="524254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5</a:t>
            </a:fld>
            <a:endParaRPr lang="da-DK" dirty="0"/>
          </a:p>
        </p:txBody>
      </p:sp>
    </p:spTree>
    <p:extLst>
      <p:ext uri="{BB962C8B-B14F-4D97-AF65-F5344CB8AC3E}">
        <p14:creationId xmlns:p14="http://schemas.microsoft.com/office/powerpoint/2010/main" val="3118004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da-DK" smtClean="0"/>
              <a:t>6</a:t>
            </a:fld>
            <a:endParaRPr lang="da-DK" dirty="0"/>
          </a:p>
        </p:txBody>
      </p:sp>
    </p:spTree>
    <p:extLst>
      <p:ext uri="{BB962C8B-B14F-4D97-AF65-F5344CB8AC3E}">
        <p14:creationId xmlns:p14="http://schemas.microsoft.com/office/powerpoint/2010/main" val="3497877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da-DK" smtClean="0"/>
              <a:t>7</a:t>
            </a:fld>
            <a:endParaRPr lang="da-DK" dirty="0"/>
          </a:p>
        </p:txBody>
      </p:sp>
    </p:spTree>
    <p:extLst>
      <p:ext uri="{BB962C8B-B14F-4D97-AF65-F5344CB8AC3E}">
        <p14:creationId xmlns:p14="http://schemas.microsoft.com/office/powerpoint/2010/main" val="4259266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da-DK" smtClean="0"/>
              <a:t>8</a:t>
            </a:fld>
            <a:endParaRPr lang="da-DK" dirty="0"/>
          </a:p>
        </p:txBody>
      </p:sp>
    </p:spTree>
    <p:extLst>
      <p:ext uri="{BB962C8B-B14F-4D97-AF65-F5344CB8AC3E}">
        <p14:creationId xmlns:p14="http://schemas.microsoft.com/office/powerpoint/2010/main" val="2010223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da-DK" smtClean="0"/>
              <a:t>9</a:t>
            </a:fld>
            <a:endParaRPr lang="da-DK" dirty="0"/>
          </a:p>
        </p:txBody>
      </p:sp>
    </p:spTree>
    <p:extLst>
      <p:ext uri="{BB962C8B-B14F-4D97-AF65-F5344CB8AC3E}">
        <p14:creationId xmlns:p14="http://schemas.microsoft.com/office/powerpoint/2010/main" val="31067895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hyperlink" Target="http://www.designguide.ku.dk/ku/skabeloner/powerpoint/praesentationer/" TargetMode="External"/><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image.ku.dk/lightbox/211/13407586855728741badb20/"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billede stor venstre">
    <p:spTree>
      <p:nvGrpSpPr>
        <p:cNvPr id="1" name=""/>
        <p:cNvGrpSpPr/>
        <p:nvPr/>
      </p:nvGrpSpPr>
      <p:grpSpPr>
        <a:xfrm>
          <a:off x="0" y="0"/>
          <a:ext cx="0" cy="0"/>
          <a:chOff x="0" y="0"/>
          <a:chExt cx="0" cy="0"/>
        </a:xfrm>
      </p:grpSpPr>
      <p:sp>
        <p:nvSpPr>
          <p:cNvPr id="10" name="Pladsholder til billede 9"/>
          <p:cNvSpPr>
            <a:spLocks noGrp="1"/>
          </p:cNvSpPr>
          <p:nvPr>
            <p:ph type="pic" sz="quarter" idx="14" hasCustomPrompt="1"/>
          </p:nvPr>
        </p:nvSpPr>
        <p:spPr>
          <a:xfrm>
            <a:off x="0" y="0"/>
            <a:ext cx="12192000" cy="6858000"/>
          </a:xfrm>
          <a:blipFill>
            <a:blip r:embed="rId2"/>
            <a:stretch>
              <a:fillRect/>
            </a:stretch>
          </a:blipFill>
        </p:spPr>
        <p:txBody>
          <a:bodyPr lIns="6408000" tIns="360000" anchor="ctr" anchorCtr="0"/>
          <a:lstStyle>
            <a:lvl1pPr marL="0" indent="0" algn="l">
              <a:buNone/>
              <a:defRPr sz="3200" baseline="0">
                <a:solidFill>
                  <a:schemeClr val="bg1"/>
                </a:solidFill>
                <a:sym typeface="Wingdings" panose="05000000000000000000" pitchFamily="2" charset="2"/>
              </a:defRPr>
            </a:lvl1pPr>
          </a:lstStyle>
          <a:p>
            <a:r>
              <a:rPr lang="da-DK" dirty="0"/>
              <a:t> Klik på ikonet, hvis du vil udskifte billedet</a:t>
            </a:r>
          </a:p>
        </p:txBody>
      </p:sp>
      <p:sp>
        <p:nvSpPr>
          <p:cNvPr id="2" name="Titel 2"/>
          <p:cNvSpPr>
            <a:spLocks noGrp="1"/>
          </p:cNvSpPr>
          <p:nvPr>
            <p:ph type="ctrTitle"/>
          </p:nvPr>
        </p:nvSpPr>
        <p:spPr>
          <a:xfrm>
            <a:off x="0" y="691815"/>
            <a:ext cx="5959476" cy="5474035"/>
          </a:xfrm>
          <a:blipFill>
            <a:blip r:embed="rId3"/>
            <a:stretch>
              <a:fillRect/>
            </a:stretch>
          </a:blipFill>
        </p:spPr>
        <p:txBody>
          <a:bodyPr lIns="540000" tIns="468000" rIns="360000" bIns="3384000" anchor="b" anchorCtr="0">
            <a:noAutofit/>
          </a:bodyPr>
          <a:lstStyle>
            <a:lvl1pPr algn="l">
              <a:lnSpc>
                <a:spcPts val="4000"/>
              </a:lnSpc>
              <a:defRPr sz="3600">
                <a:solidFill>
                  <a:schemeClr val="bg1"/>
                </a:solidFill>
              </a:defRPr>
            </a:lvl1pPr>
          </a:lstStyle>
          <a:p>
            <a:r>
              <a:rPr lang="en-US"/>
              <a:t>Click to edit Master title style</a:t>
            </a:r>
            <a:endParaRPr lang="da-DK" dirty="0"/>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9610733C-9034-4EF1-A134-C713BE098F55}" type="datetime1">
              <a:rPr lang="da-DK" smtClean="0"/>
              <a:t>15-05-2025</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11" name="Pladsholder til tekst 14"/>
          <p:cNvSpPr>
            <a:spLocks noGrp="1"/>
          </p:cNvSpPr>
          <p:nvPr>
            <p:ph type="body" sz="quarter" idx="13" hasCustomPrompt="1"/>
          </p:nvPr>
        </p:nvSpPr>
        <p:spPr>
          <a:xfrm>
            <a:off x="588962" y="4053600"/>
            <a:ext cx="4946650"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9" name="Undertitel 2"/>
          <p:cNvSpPr>
            <a:spLocks noGrp="1"/>
          </p:cNvSpPr>
          <p:nvPr>
            <p:ph type="subTitle" idx="1" hasCustomPrompt="1"/>
          </p:nvPr>
        </p:nvSpPr>
        <p:spPr>
          <a:xfrm>
            <a:off x="588962" y="3007285"/>
            <a:ext cx="4946649"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12" name="Titel 1"/>
          <p:cNvSpPr>
            <a:spLocks noGrp="1"/>
          </p:cNvSpPr>
          <p:nvPr>
            <p:ph type="body" sz="quarter" idx="15"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3829081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og billede ">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588963" y="1635125"/>
            <a:ext cx="11012487" cy="4675188"/>
          </a:xfrm>
          <a:blipFill>
            <a:blip r:embed="rId2"/>
            <a:stretch>
              <a:fillRect/>
            </a:stretch>
          </a:blipFill>
        </p:spPr>
        <p:txBody>
          <a:bodyPr lIns="0" tIns="2304000" rIns="0" anchor="t" anchorCtr="0"/>
          <a:lstStyle>
            <a:lvl1pPr marL="0" indent="0" algn="ctr">
              <a:buNone/>
              <a:defRPr sz="3200" baseline="0">
                <a:solidFill>
                  <a:schemeClr val="bg1"/>
                </a:solidFill>
                <a:sym typeface="Wingdings" panose="05000000000000000000" pitchFamily="2" charset="2"/>
              </a:defRPr>
            </a:lvl1pPr>
          </a:lstStyle>
          <a:p>
            <a:r>
              <a:rPr lang="da-DK" dirty="0"/>
              <a:t>Klik på ikonet, hvis du vil udskifte billedet </a:t>
            </a:r>
          </a:p>
        </p:txBody>
      </p:sp>
      <p:sp>
        <p:nvSpPr>
          <p:cNvPr id="2" name="Titel 1"/>
          <p:cNvSpPr>
            <a:spLocks noGrp="1"/>
          </p:cNvSpPr>
          <p:nvPr>
            <p:ph type="title" hasCustomPrompt="1"/>
          </p:nvPr>
        </p:nvSpPr>
        <p:spPr>
          <a:xfrm>
            <a:off x="588964" y="620712"/>
            <a:ext cx="11012486" cy="865187"/>
          </a:xfrm>
        </p:spPr>
        <p:txBody>
          <a:bodyPr/>
          <a:lstStyle/>
          <a:p>
            <a:r>
              <a:rPr lang="da-DK" dirty="0"/>
              <a:t>Klik for at tilføje overskrift</a:t>
            </a:r>
          </a:p>
        </p:txBody>
      </p:sp>
      <p:sp>
        <p:nvSpPr>
          <p:cNvPr id="5" name="Pladsholder til dato 4"/>
          <p:cNvSpPr>
            <a:spLocks noGrp="1"/>
          </p:cNvSpPr>
          <p:nvPr>
            <p:ph type="dt" sz="half" idx="10"/>
          </p:nvPr>
        </p:nvSpPr>
        <p:spPr/>
        <p:txBody>
          <a:bodyPr/>
          <a:lstStyle/>
          <a:p>
            <a:fld id="{B15854C8-09F9-49F3-9200-F6E55E50E9FD}" type="datetime1">
              <a:rPr lang="da-DK" smtClean="0"/>
              <a:t>15-05-2025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61916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lle tekstlabel højre og billed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olidFill>
                  <a:schemeClr val="tx1"/>
                </a:solidFill>
                <a:sym typeface="Wingdings" panose="05000000000000000000" pitchFamily="2" charset="2"/>
              </a:defRPr>
            </a:lvl1pPr>
          </a:lstStyle>
          <a:p>
            <a:r>
              <a:rPr lang="da-DK" dirty="0"/>
              <a:t>Klik på ikonet, hvis du vil udskifte billedet  </a:t>
            </a:r>
          </a:p>
        </p:txBody>
      </p:sp>
      <p:sp>
        <p:nvSpPr>
          <p:cNvPr id="2" name="Titel 1"/>
          <p:cNvSpPr>
            <a:spLocks noGrp="1"/>
          </p:cNvSpPr>
          <p:nvPr>
            <p:ph type="title" hasCustomPrompt="1"/>
          </p:nvPr>
        </p:nvSpPr>
        <p:spPr>
          <a:xfrm>
            <a:off x="6243638" y="4903567"/>
            <a:ext cx="5948362" cy="1398808"/>
          </a:xfrm>
          <a:solidFill>
            <a:srgbClr val="A31D20">
              <a:alpha val="95000"/>
            </a:srgbClr>
          </a:solidFill>
        </p:spPr>
        <p:txBody>
          <a:bodyPr lIns="252000" tIns="144000" rIns="540000" bIns="144000" anchor="t" anchorCtr="0"/>
          <a:lstStyle>
            <a:lvl1pPr marL="0" marR="0" indent="0" algn="l" defTabSz="914400" rtl="0" eaLnBrk="1" fontAlgn="auto" latinLnBrk="0" hangingPunct="1">
              <a:lnSpc>
                <a:spcPct val="100000"/>
              </a:lnSpc>
              <a:spcBef>
                <a:spcPct val="0"/>
              </a:spcBef>
              <a:spcAft>
                <a:spcPts val="0"/>
              </a:spcAft>
              <a:buClrTx/>
              <a:buSzTx/>
              <a:buFontTx/>
              <a:buNone/>
              <a:tabLst/>
              <a:defRPr sz="2400">
                <a:solidFill>
                  <a:schemeClr val="bg1"/>
                </a:solidFill>
              </a:defRPr>
            </a:lvl1pPr>
          </a:lstStyle>
          <a:p>
            <a:r>
              <a:rPr lang="da-DK" dirty="0"/>
              <a:t>Klik for at tilføje tekst </a:t>
            </a:r>
          </a:p>
        </p:txBody>
      </p:sp>
      <p:sp>
        <p:nvSpPr>
          <p:cNvPr id="4" name="Pladsholder til dato 3"/>
          <p:cNvSpPr>
            <a:spLocks noGrp="1"/>
          </p:cNvSpPr>
          <p:nvPr>
            <p:ph type="dt" sz="half" idx="10"/>
          </p:nvPr>
        </p:nvSpPr>
        <p:spPr/>
        <p:txBody>
          <a:bodyPr/>
          <a:lstStyle/>
          <a:p>
            <a:fld id="{68CF2C5F-F0E5-452B-A2F2-3EA33BA229B5}" type="datetime1">
              <a:rPr lang="da-DK" smtClean="0"/>
              <a:t>15-05-2025</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2560550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lle tekstlabel venstre og billede">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olidFill>
                  <a:schemeClr val="bg1"/>
                </a:solidFill>
                <a:sym typeface="Wingdings" panose="05000000000000000000" pitchFamily="2" charset="2"/>
              </a:defRPr>
            </a:lvl1pPr>
          </a:lstStyle>
          <a:p>
            <a:r>
              <a:rPr lang="da-DK" dirty="0"/>
              <a:t>Klik på ikonet, hvis du vil udskifte billedet  </a:t>
            </a:r>
          </a:p>
        </p:txBody>
      </p:sp>
      <p:sp>
        <p:nvSpPr>
          <p:cNvPr id="2" name="Titel 1"/>
          <p:cNvSpPr>
            <a:spLocks noGrp="1"/>
          </p:cNvSpPr>
          <p:nvPr>
            <p:ph type="title" hasCustomPrompt="1"/>
          </p:nvPr>
        </p:nvSpPr>
        <p:spPr>
          <a:xfrm>
            <a:off x="0" y="4903567"/>
            <a:ext cx="5948362" cy="1398808"/>
          </a:xfrm>
          <a:solidFill>
            <a:srgbClr val="A31D20">
              <a:alpha val="95000"/>
            </a:srgbClr>
          </a:solidFill>
        </p:spPr>
        <p:txBody>
          <a:bodyPr lIns="576000" tIns="144000" rIns="252000" bIns="144000" anchor="t" anchorCtr="0"/>
          <a:lstStyle>
            <a:lvl1pPr marL="0" marR="0" indent="0" algn="l" defTabSz="914400" rtl="0" eaLnBrk="1" fontAlgn="auto" latinLnBrk="0" hangingPunct="1">
              <a:lnSpc>
                <a:spcPct val="100000"/>
              </a:lnSpc>
              <a:spcBef>
                <a:spcPct val="0"/>
              </a:spcBef>
              <a:spcAft>
                <a:spcPts val="0"/>
              </a:spcAft>
              <a:buClrTx/>
              <a:buSzTx/>
              <a:buFontTx/>
              <a:buNone/>
              <a:tabLst/>
              <a:defRPr sz="2400">
                <a:solidFill>
                  <a:schemeClr val="bg1"/>
                </a:solidFill>
              </a:defRPr>
            </a:lvl1pPr>
          </a:lstStyle>
          <a:p>
            <a:r>
              <a:rPr lang="da-DK" dirty="0"/>
              <a:t>Klik for at tilføje tekst</a:t>
            </a:r>
            <a:br>
              <a:rPr lang="da-DK" sz="2400" spc="100" dirty="0">
                <a:solidFill>
                  <a:schemeClr val="bg1"/>
                </a:solidFill>
                <a:latin typeface="+mj-lt"/>
                <a:cs typeface="Microsoft New Tai Lue"/>
              </a:rPr>
            </a:br>
            <a:r>
              <a:rPr lang="da-DK" dirty="0"/>
              <a:t> </a:t>
            </a:r>
          </a:p>
        </p:txBody>
      </p:sp>
      <p:sp>
        <p:nvSpPr>
          <p:cNvPr id="4" name="Pladsholder til dato 3"/>
          <p:cNvSpPr>
            <a:spLocks noGrp="1"/>
          </p:cNvSpPr>
          <p:nvPr>
            <p:ph type="dt" sz="half" idx="10"/>
          </p:nvPr>
        </p:nvSpPr>
        <p:spPr/>
        <p:txBody>
          <a:bodyPr/>
          <a:lstStyle/>
          <a:p>
            <a:fld id="{27446445-93A7-4948-90C3-5E545867631D}" type="datetime1">
              <a:rPr lang="da-DK" smtClean="0"/>
              <a:t>15-05-2025</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1094560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or tekstlabel højre og billed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ym typeface="Wingdings" panose="05000000000000000000" pitchFamily="2" charset="2"/>
              </a:defRPr>
            </a:lvl1pPr>
          </a:lstStyle>
          <a:p>
            <a:r>
              <a:rPr lang="da-DK" dirty="0"/>
              <a:t>Klik på ikonet, hvis du vil udskifte billedet  </a:t>
            </a:r>
          </a:p>
        </p:txBody>
      </p:sp>
      <p:sp>
        <p:nvSpPr>
          <p:cNvPr id="4" name="Pladsholder til dato 3"/>
          <p:cNvSpPr>
            <a:spLocks noGrp="1"/>
          </p:cNvSpPr>
          <p:nvPr>
            <p:ph type="dt" sz="half" idx="10"/>
          </p:nvPr>
        </p:nvSpPr>
        <p:spPr/>
        <p:txBody>
          <a:bodyPr/>
          <a:lstStyle/>
          <a:p>
            <a:fld id="{024DFD51-CB30-4E30-94A9-3C7B4B0535D6}" type="datetime1">
              <a:rPr lang="da-DK" smtClean="0"/>
              <a:t>15-05-2025</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10" name="Pladsholder til tekst 9"/>
          <p:cNvSpPr>
            <a:spLocks noGrp="1"/>
          </p:cNvSpPr>
          <p:nvPr>
            <p:ph type="body" sz="quarter" idx="15" hasCustomPrompt="1"/>
          </p:nvPr>
        </p:nvSpPr>
        <p:spPr>
          <a:xfrm>
            <a:off x="6243638" y="2036763"/>
            <a:ext cx="5948362" cy="4265612"/>
          </a:xfrm>
          <a:solidFill>
            <a:schemeClr val="accent1">
              <a:alpha val="95000"/>
            </a:schemeClr>
          </a:solidFill>
        </p:spPr>
        <p:txBody>
          <a:bodyPr lIns="252000" tIns="144000" rIns="540000" bIns="144000"/>
          <a:lstStyle>
            <a:lvl1pPr marL="0" indent="0">
              <a:buNone/>
              <a:defRPr>
                <a:solidFill>
                  <a:schemeClr val="bg1"/>
                </a:solidFill>
              </a:defRPr>
            </a:lvl1pPr>
            <a:lvl2pPr marL="719138" indent="-357188">
              <a:defRPr>
                <a:solidFill>
                  <a:schemeClr val="bg1"/>
                </a:solidFill>
              </a:defRPr>
            </a:lvl2pPr>
            <a:lvl3pPr marL="719138" indent="-358775">
              <a:defRPr>
                <a:solidFill>
                  <a:schemeClr val="bg1"/>
                </a:solidFill>
              </a:defRPr>
            </a:lvl3pPr>
            <a:lvl4pPr marL="719138" indent="-358775">
              <a:defRPr>
                <a:solidFill>
                  <a:schemeClr val="bg1"/>
                </a:solidFill>
              </a:defRPr>
            </a:lvl4pPr>
            <a:lvl5pPr marL="719138" indent="-358775">
              <a:defRPr>
                <a:solidFill>
                  <a:schemeClr val="bg1"/>
                </a:solidFill>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758010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tekstlabel venstre og billed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6408000" tIns="360000" rIns="0" anchor="ctr" anchorCtr="0"/>
          <a:lstStyle>
            <a:lvl1pPr marL="0" indent="0" algn="l">
              <a:buNone/>
              <a:defRPr sz="3200" baseline="0">
                <a:solidFill>
                  <a:schemeClr val="bg1"/>
                </a:solidFill>
                <a:sym typeface="Wingdings" panose="05000000000000000000" pitchFamily="2" charset="2"/>
              </a:defRPr>
            </a:lvl1pPr>
          </a:lstStyle>
          <a:p>
            <a:r>
              <a:rPr lang="da-DK" dirty="0"/>
              <a:t> Klik på ikonet, hvis </a:t>
            </a:r>
            <a:br>
              <a:rPr lang="da-DK" dirty="0"/>
            </a:br>
            <a:r>
              <a:rPr lang="da-DK" dirty="0"/>
              <a:t>du vil udskifte billedet</a:t>
            </a:r>
          </a:p>
        </p:txBody>
      </p:sp>
      <p:sp>
        <p:nvSpPr>
          <p:cNvPr id="4" name="Pladsholder til dato 3"/>
          <p:cNvSpPr>
            <a:spLocks noGrp="1"/>
          </p:cNvSpPr>
          <p:nvPr>
            <p:ph type="dt" sz="half" idx="10"/>
          </p:nvPr>
        </p:nvSpPr>
        <p:spPr/>
        <p:txBody>
          <a:bodyPr/>
          <a:lstStyle/>
          <a:p>
            <a:fld id="{C8EE4329-2AA9-435B-BDB4-F4C3408B6DCE}" type="datetime1">
              <a:rPr lang="da-DK" smtClean="0"/>
              <a:t>15-05-2025</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8" name="Pladsholder til tekst 9"/>
          <p:cNvSpPr>
            <a:spLocks noGrp="1"/>
          </p:cNvSpPr>
          <p:nvPr>
            <p:ph type="body" sz="quarter" idx="15" hasCustomPrompt="1"/>
          </p:nvPr>
        </p:nvSpPr>
        <p:spPr>
          <a:xfrm>
            <a:off x="0" y="2036763"/>
            <a:ext cx="5948362" cy="4265612"/>
          </a:xfrm>
          <a:solidFill>
            <a:schemeClr val="accent1">
              <a:alpha val="95000"/>
            </a:schemeClr>
          </a:solidFill>
        </p:spPr>
        <p:txBody>
          <a:bodyPr lIns="576000" tIns="144000" rIns="252000" bIns="144000"/>
          <a:lstStyle>
            <a:lvl1pPr marL="0" indent="0">
              <a:buNone/>
              <a:defRPr>
                <a:solidFill>
                  <a:schemeClr val="bg1"/>
                </a:solidFill>
              </a:defRPr>
            </a:lvl1pPr>
            <a:lvl2pPr marL="719138" indent="-358775">
              <a:defRPr>
                <a:solidFill>
                  <a:schemeClr val="bg1"/>
                </a:solidFill>
              </a:defRPr>
            </a:lvl2pPr>
            <a:lvl3pPr marL="719138" indent="-358775">
              <a:defRPr>
                <a:solidFill>
                  <a:schemeClr val="bg1"/>
                </a:solidFill>
              </a:defRPr>
            </a:lvl3pPr>
            <a:lvl4pPr marL="719138" indent="-358775">
              <a:defRPr>
                <a:solidFill>
                  <a:schemeClr val="bg1"/>
                </a:solidFill>
              </a:defRPr>
            </a:lvl4pPr>
            <a:lvl5pPr marL="719138" indent="-358775">
              <a:defRPr>
                <a:solidFill>
                  <a:schemeClr val="bg1"/>
                </a:solidFill>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147276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sal-punktopstilling rød">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9E964807-3496-47E8-915B-96DB96A167BC}" type="datetime1">
              <a:rPr lang="da-DK" smtClean="0"/>
              <a:t>15-05-2025</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7" name="Pladsholder til tekst 9"/>
          <p:cNvSpPr>
            <a:spLocks noGrp="1"/>
          </p:cNvSpPr>
          <p:nvPr>
            <p:ph type="body" sz="quarter" idx="15" hasCustomPrompt="1"/>
          </p:nvPr>
        </p:nvSpPr>
        <p:spPr>
          <a:xfrm>
            <a:off x="588963" y="620713"/>
            <a:ext cx="11012487" cy="5682589"/>
          </a:xfrm>
          <a:noFill/>
        </p:spPr>
        <p:txBody>
          <a:bodyPr lIns="0" tIns="0" rIns="0" bIns="0"/>
          <a:lstStyle>
            <a:lvl1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1pPr>
            <a:lvl2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2pPr>
            <a:lvl3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3pPr>
            <a:lvl4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4pPr>
            <a:lvl5pPr marL="449263" indent="-449263" algn="l" defTabSz="914400" rtl="0" eaLnBrk="1" latinLnBrk="0" hangingPunct="1">
              <a:lnSpc>
                <a:spcPct val="90000"/>
              </a:lnSpc>
              <a:buFont typeface="Arial" panose="020B0604020202020204" pitchFamily="34" charset="0"/>
              <a:buChar char="•"/>
              <a:defRPr lang="da-DK" sz="4800" b="0" kern="1200" cap="all" spc="240" baseline="0" dirty="0">
                <a:solidFill>
                  <a:schemeClr val="bg1"/>
                </a:solidFill>
                <a:latin typeface="+mn-lt"/>
                <a:ea typeface="+mn-ea"/>
                <a:cs typeface="+mn-cs"/>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987839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 ">
    <p:bg>
      <p:bgPr>
        <a:solidFill>
          <a:schemeClr val="accent1"/>
        </a:solidFill>
        <a:effectLst/>
      </p:bgPr>
    </p:bg>
    <p:spTree>
      <p:nvGrpSpPr>
        <p:cNvPr id="1" name=""/>
        <p:cNvGrpSpPr/>
        <p:nvPr/>
      </p:nvGrpSpPr>
      <p:grpSpPr>
        <a:xfrm>
          <a:off x="0" y="0"/>
          <a:ext cx="0" cy="0"/>
          <a:chOff x="0" y="0"/>
          <a:chExt cx="0" cy="0"/>
        </a:xfrm>
      </p:grpSpPr>
      <p:sp>
        <p:nvSpPr>
          <p:cNvPr id="9" name="Tekstfelt 8"/>
          <p:cNvSpPr txBox="1"/>
          <p:nvPr userDrawn="1"/>
        </p:nvSpPr>
        <p:spPr>
          <a:xfrm>
            <a:off x="421280" y="612884"/>
            <a:ext cx="1167618" cy="2400657"/>
          </a:xfrm>
          <a:prstGeom prst="rect">
            <a:avLst/>
          </a:prstGeom>
          <a:noFill/>
        </p:spPr>
        <p:txBody>
          <a:bodyPr wrap="square" rtlCol="0">
            <a:spAutoFit/>
          </a:bodyPr>
          <a:lstStyle/>
          <a:p>
            <a:r>
              <a:rPr lang="da-DK" sz="15000" b="1" dirty="0">
                <a:solidFill>
                  <a:schemeClr val="bg1"/>
                </a:solidFill>
              </a:rPr>
              <a:t>”</a:t>
            </a:r>
          </a:p>
        </p:txBody>
      </p:sp>
      <p:sp>
        <p:nvSpPr>
          <p:cNvPr id="4" name="Pladsholder til dato 3"/>
          <p:cNvSpPr>
            <a:spLocks noGrp="1"/>
          </p:cNvSpPr>
          <p:nvPr>
            <p:ph type="dt" sz="half" idx="10"/>
          </p:nvPr>
        </p:nvSpPr>
        <p:spPr/>
        <p:txBody>
          <a:bodyPr/>
          <a:lstStyle/>
          <a:p>
            <a:fld id="{D8EEB03B-DE17-4D8C-BE2B-1AD42424342D}" type="datetime1">
              <a:rPr lang="da-DK" smtClean="0"/>
              <a:t>15-05-2025</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7" name="Pladsholder til tekst 9"/>
          <p:cNvSpPr>
            <a:spLocks noGrp="1"/>
          </p:cNvSpPr>
          <p:nvPr>
            <p:ph type="body" sz="quarter" idx="15" hasCustomPrompt="1"/>
          </p:nvPr>
        </p:nvSpPr>
        <p:spPr>
          <a:xfrm>
            <a:off x="588963" y="1628775"/>
            <a:ext cx="11012487" cy="4114799"/>
          </a:xfrm>
          <a:noFill/>
        </p:spPr>
        <p:txBody>
          <a:bodyPr lIns="0" tIns="0" rIns="0" bIns="0" anchor="t" anchorCtr="0"/>
          <a:lstStyle>
            <a:lvl1pPr marL="0" indent="0" algn="l" defTabSz="914400" rtl="0" eaLnBrk="1" latinLnBrk="0" hangingPunct="1">
              <a:lnSpc>
                <a:spcPct val="90000"/>
              </a:lnSpc>
              <a:buFont typeface="Arial" panose="020B0604020202020204" pitchFamily="34" charset="0"/>
              <a:buNone/>
              <a:defRPr lang="da-DK" sz="4800" b="0" kern="1200" cap="none" baseline="0" dirty="0" smtClean="0">
                <a:solidFill>
                  <a:schemeClr val="bg1"/>
                </a:solidFill>
                <a:latin typeface="+mn-lt"/>
                <a:ea typeface="+mn-ea"/>
                <a:cs typeface="+mn-cs"/>
              </a:defRPr>
            </a:lvl1pPr>
            <a:lvl2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2pPr>
            <a:lvl3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3pPr>
            <a:lvl4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4pPr>
            <a:lvl5pPr marL="0" indent="0" algn="l" defTabSz="914400" rtl="0" eaLnBrk="1" latinLnBrk="0" hangingPunct="1">
              <a:lnSpc>
                <a:spcPct val="90000"/>
              </a:lnSpc>
              <a:buFont typeface="Arial" panose="020B0604020202020204" pitchFamily="34" charset="0"/>
              <a:buNone/>
              <a:defRPr lang="da-DK" sz="4800" b="1" kern="1200" cap="all" baseline="0" dirty="0">
                <a:solidFill>
                  <a:schemeClr val="bg1"/>
                </a:solidFill>
                <a:latin typeface="+mn-lt"/>
                <a:ea typeface="+mn-ea"/>
                <a:cs typeface="+mn-cs"/>
              </a:defRPr>
            </a:lvl5pPr>
          </a:lstStyle>
          <a:p>
            <a:pPr lvl="0"/>
            <a:r>
              <a:rPr lang="da-DK" dirty="0"/>
              <a:t>Klik for at tilføje tekst</a:t>
            </a:r>
          </a:p>
        </p:txBody>
      </p:sp>
      <p:sp>
        <p:nvSpPr>
          <p:cNvPr id="8" name="Pladsholder til tekst 14"/>
          <p:cNvSpPr>
            <a:spLocks noGrp="1"/>
          </p:cNvSpPr>
          <p:nvPr>
            <p:ph type="body" sz="quarter" idx="13" hasCustomPrompt="1"/>
          </p:nvPr>
        </p:nvSpPr>
        <p:spPr>
          <a:xfrm>
            <a:off x="582712" y="5934971"/>
            <a:ext cx="11019496" cy="367404"/>
          </a:xfrm>
        </p:spPr>
        <p:txBody>
          <a:bodyPr>
            <a:normAutofit/>
          </a:bodyPr>
          <a:lstStyle>
            <a:lvl1pPr marL="0" indent="0">
              <a:buNone/>
              <a:defRPr sz="2400" b="0" baseline="0">
                <a:solidFill>
                  <a:schemeClr val="bg1"/>
                </a:solidFill>
              </a:defRPr>
            </a:lvl1pPr>
          </a:lstStyle>
          <a:p>
            <a:pPr lvl="0"/>
            <a:r>
              <a:rPr lang="da-DK" dirty="0"/>
              <a:t>Navn, kilde</a:t>
            </a:r>
          </a:p>
        </p:txBody>
      </p:sp>
    </p:spTree>
    <p:extLst>
      <p:ext uri="{BB962C8B-B14F-4D97-AF65-F5344CB8AC3E}">
        <p14:creationId xmlns:p14="http://schemas.microsoft.com/office/powerpoint/2010/main" val="414296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spejlede tekster">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66554F7B-C476-4203-AE9B-5470D905B3E4}" type="datetime1">
              <a:rPr lang="da-DK" smtClean="0"/>
              <a:t>15-05-2025</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9" name="Pladsholder til tekst 9"/>
          <p:cNvSpPr>
            <a:spLocks noGrp="1"/>
          </p:cNvSpPr>
          <p:nvPr>
            <p:ph type="body" sz="quarter" idx="15" hasCustomPrompt="1"/>
          </p:nvPr>
        </p:nvSpPr>
        <p:spPr>
          <a:xfrm>
            <a:off x="588964" y="1628775"/>
            <a:ext cx="5358535" cy="4674527"/>
          </a:xfrm>
          <a:noFill/>
        </p:spPr>
        <p:txBody>
          <a:bodyPr lIns="0" tIns="0" rIns="0" bIns="0"/>
          <a:lstStyle>
            <a:lvl1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1pPr>
            <a:lvl2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2pPr>
            <a:lvl3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3pPr>
            <a:lvl4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4pPr>
            <a:lvl5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a:solidFill>
                  <a:schemeClr val="bg1"/>
                </a:solidFill>
                <a:latin typeface="+mn-lt"/>
                <a:ea typeface="+mn-ea"/>
                <a:cs typeface="+mn-cs"/>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tekst 9"/>
          <p:cNvSpPr>
            <a:spLocks noGrp="1"/>
          </p:cNvSpPr>
          <p:nvPr>
            <p:ph type="body" sz="quarter" idx="16" hasCustomPrompt="1"/>
          </p:nvPr>
        </p:nvSpPr>
        <p:spPr>
          <a:xfrm>
            <a:off x="6244503" y="1628775"/>
            <a:ext cx="5356948" cy="4674527"/>
          </a:xfrm>
          <a:noFill/>
        </p:spPr>
        <p:txBody>
          <a:bodyPr lIns="0" tIns="0" rIns="0" bIns="0"/>
          <a:lstStyle>
            <a:lvl1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1pPr>
            <a:lvl2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2pPr>
            <a:lvl3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3pPr>
            <a:lvl4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4pPr>
            <a:lvl5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a:solidFill>
                  <a:schemeClr val="bg1"/>
                </a:solidFill>
                <a:latin typeface="+mn-lt"/>
                <a:ea typeface="+mn-ea"/>
                <a:cs typeface="+mn-cs"/>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 </a:t>
            </a:r>
          </a:p>
        </p:txBody>
      </p:sp>
      <p:sp>
        <p:nvSpPr>
          <p:cNvPr id="7" name="Titel 1"/>
          <p:cNvSpPr>
            <a:spLocks noGrp="1"/>
          </p:cNvSpPr>
          <p:nvPr>
            <p:ph type="title" hasCustomPrompt="1"/>
          </p:nvPr>
        </p:nvSpPr>
        <p:spPr>
          <a:xfrm>
            <a:off x="588964" y="620714"/>
            <a:ext cx="11012486" cy="863599"/>
          </a:xfrm>
        </p:spPr>
        <p:txBody>
          <a:bodyPr/>
          <a:lstStyle>
            <a:lvl1pPr>
              <a:defRPr>
                <a:solidFill>
                  <a:schemeClr val="bg1"/>
                </a:solidFill>
              </a:defRPr>
            </a:lvl1pPr>
          </a:lstStyle>
          <a:p>
            <a:pPr lvl="0"/>
            <a:r>
              <a:rPr lang="da-DK" dirty="0"/>
              <a:t>Klik for at tilføje overskrift</a:t>
            </a:r>
          </a:p>
        </p:txBody>
      </p:sp>
    </p:spTree>
    <p:extLst>
      <p:ext uri="{BB962C8B-B14F-4D97-AF65-F5344CB8AC3E}">
        <p14:creationId xmlns:p14="http://schemas.microsoft.com/office/powerpoint/2010/main" val="2627308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snitsoverskrift">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7E84363C-5D45-41B3-8FA7-E4A3C28213BA}" type="datetime1">
              <a:rPr lang="da-DK" smtClean="0"/>
              <a:t>15-05-2025</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7" name="Titel 1"/>
          <p:cNvSpPr>
            <a:spLocks noGrp="1"/>
          </p:cNvSpPr>
          <p:nvPr>
            <p:ph type="title" hasCustomPrompt="1"/>
          </p:nvPr>
        </p:nvSpPr>
        <p:spPr>
          <a:xfrm>
            <a:off x="588963" y="1628775"/>
            <a:ext cx="11012487" cy="4673600"/>
          </a:xfrm>
        </p:spPr>
        <p:txBody>
          <a:bodyPr anchor="t" anchorCtr="0"/>
          <a:lstStyle>
            <a:lvl1pPr>
              <a:defRPr sz="6400" b="0" baseline="0">
                <a:solidFill>
                  <a:schemeClr val="bg1"/>
                </a:solidFill>
              </a:defRPr>
            </a:lvl1pPr>
          </a:lstStyle>
          <a:p>
            <a:pPr lvl="0"/>
            <a:r>
              <a:rPr lang="da-DK" dirty="0"/>
              <a:t>Klik for at tilføje tekst</a:t>
            </a:r>
          </a:p>
        </p:txBody>
      </p:sp>
    </p:spTree>
    <p:extLst>
      <p:ext uri="{BB962C8B-B14F-4D97-AF65-F5344CB8AC3E}">
        <p14:creationId xmlns:p14="http://schemas.microsoft.com/office/powerpoint/2010/main" val="3543884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tilføje overskrift</a:t>
            </a:r>
          </a:p>
        </p:txBody>
      </p:sp>
      <p:sp>
        <p:nvSpPr>
          <p:cNvPr id="3" name="Pladsholder til dato 2"/>
          <p:cNvSpPr>
            <a:spLocks noGrp="1"/>
          </p:cNvSpPr>
          <p:nvPr>
            <p:ph type="dt" sz="half" idx="10"/>
          </p:nvPr>
        </p:nvSpPr>
        <p:spPr/>
        <p:txBody>
          <a:bodyPr/>
          <a:lstStyle/>
          <a:p>
            <a:fld id="{2F197C15-2114-4FA8-A531-51E467CB49E5}" type="datetime1">
              <a:rPr lang="da-DK" smtClean="0"/>
              <a:t>15-05-2025</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176093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billede lille venstre ">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6408000" tIns="360000" anchor="ctr" anchorCtr="0"/>
          <a:lstStyle>
            <a:lvl1pPr marL="0" indent="0" algn="l" defTabSz="914400" rtl="0" eaLnBrk="1" latinLnBrk="0" hangingPunct="1">
              <a:lnSpc>
                <a:spcPct val="90000"/>
              </a:lnSpc>
              <a:spcBef>
                <a:spcPts val="1000"/>
              </a:spcBef>
              <a:buFont typeface="Arial" panose="020B0604020202020204" pitchFamily="34" charset="0"/>
              <a:buNone/>
              <a:defRPr lang="da-DK" sz="3200" kern="1200" baseline="0" dirty="0">
                <a:solidFill>
                  <a:schemeClr val="bg1"/>
                </a:solidFill>
                <a:latin typeface="+mn-lt"/>
                <a:ea typeface="+mn-ea"/>
                <a:cs typeface="+mn-cs"/>
                <a:sym typeface="Wingdings" panose="05000000000000000000" pitchFamily="2" charset="2"/>
              </a:defRPr>
            </a:lvl1pPr>
          </a:lstStyle>
          <a:p>
            <a:r>
              <a:rPr lang="da-DK" dirty="0"/>
              <a:t> Klik på ikonet, hvis du vil udskifte billedet</a:t>
            </a:r>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C64773BD-B564-4031-8BC1-8FE44AEFACDB}" type="datetime1">
              <a:rPr lang="da-DK" smtClean="0"/>
              <a:t>15-05-2025</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p:nvPr>
        </p:nvSpPr>
        <p:spPr>
          <a:xfrm>
            <a:off x="0" y="2271092"/>
            <a:ext cx="5959476" cy="3895200"/>
          </a:xfrm>
          <a:blipFill>
            <a:blip r:embed="rId3"/>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US"/>
              <a:t>Click to edit Master title style</a:t>
            </a:r>
            <a:endParaRPr lang="da-DK" dirty="0"/>
          </a:p>
        </p:txBody>
      </p:sp>
      <p:sp>
        <p:nvSpPr>
          <p:cNvPr id="26" name="Pladsholder til tekst 14"/>
          <p:cNvSpPr>
            <a:spLocks noGrp="1"/>
          </p:cNvSpPr>
          <p:nvPr>
            <p:ph type="body" sz="quarter" idx="13" hasCustomPrompt="1"/>
          </p:nvPr>
        </p:nvSpPr>
        <p:spPr>
          <a:xfrm>
            <a:off x="588963" y="4042705"/>
            <a:ext cx="4983162" cy="899766"/>
          </a:xfrm>
        </p:spPr>
        <p:txBody>
          <a:bodyPr rIns="0">
            <a:noAutofit/>
          </a:bodyPr>
          <a:lstStyle>
            <a:lvl1pPr marL="0" indent="0">
              <a:spcBef>
                <a:spcPts val="0"/>
              </a:spcBef>
              <a:buNone/>
              <a:defRPr sz="1800" baseline="0"/>
            </a:lvl1pPr>
          </a:lstStyle>
          <a:p>
            <a:pPr lvl="0"/>
            <a:r>
              <a:rPr lang="da-DK" dirty="0"/>
              <a:t>Navn på oplægsholder, KU-enhed, sted og dato</a:t>
            </a:r>
          </a:p>
        </p:txBody>
      </p:sp>
      <p:sp>
        <p:nvSpPr>
          <p:cNvPr id="9" name="Titel 1"/>
          <p:cNvSpPr>
            <a:spLocks noGrp="1"/>
          </p:cNvSpPr>
          <p:nvPr>
            <p:ph type="body" sz="quarter" idx="15"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2967803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3F47E5B2-C656-407A-ACD0-1DF350477539}" type="datetime1">
              <a:rPr lang="da-DK" smtClean="0"/>
              <a:t>15-05-2025</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slidenummer 3"/>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631545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4267575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8" name="Title 1"/>
          <p:cNvSpPr txBox="1">
            <a:spLocks/>
          </p:cNvSpPr>
          <p:nvPr userDrawn="1"/>
        </p:nvSpPr>
        <p:spPr>
          <a:xfrm>
            <a:off x="588964" y="613649"/>
            <a:ext cx="11012486" cy="879921"/>
          </a:xfrm>
          <a:prstGeom prst="rect">
            <a:avLst/>
          </a:prstGeom>
        </p:spPr>
        <p:txBody>
          <a:bodyPr vert="horz" lIns="0" tIns="0" rIns="0" bIns="0" rtlCol="0" anchor="t" anchorCtr="0">
            <a:noAutofit/>
          </a:bodyPr>
          <a:lstStyle>
            <a:lvl1pPr>
              <a:lnSpc>
                <a:spcPct val="100000"/>
              </a:lnSpc>
              <a:spcBef>
                <a:spcPct val="0"/>
              </a:spcBef>
              <a:buNone/>
              <a:defRPr sz="3200">
                <a:solidFill>
                  <a:schemeClr val="bg1"/>
                </a:solidFill>
                <a:latin typeface="+mj-lt"/>
                <a:ea typeface="+mj-ea"/>
                <a:cs typeface="+mj-cs"/>
              </a:defRPr>
            </a:lvl1pPr>
          </a:lstStyle>
          <a:p>
            <a:pPr lvl="0"/>
            <a:r>
              <a:rPr lang="da-DK" sz="3000" dirty="0">
                <a:solidFill>
                  <a:schemeClr val="tx1"/>
                </a:solidFill>
              </a:rPr>
              <a:t>Brugerguide</a:t>
            </a:r>
            <a:r>
              <a:rPr lang="da-DK" baseline="0" dirty="0">
                <a:solidFill>
                  <a:schemeClr val="tx1"/>
                </a:solidFill>
              </a:rPr>
              <a:t> </a:t>
            </a:r>
            <a:r>
              <a:rPr lang="da-DK" sz="1800" baseline="0" dirty="0">
                <a:solidFill>
                  <a:schemeClr val="tx1"/>
                </a:solidFill>
              </a:rPr>
              <a:t>– </a:t>
            </a:r>
            <a:r>
              <a:rPr lang="da-DK" sz="1800" dirty="0">
                <a:solidFill>
                  <a:schemeClr val="tx1"/>
                </a:solidFill>
              </a:rPr>
              <a:t>Slet, før du færdiggør din</a:t>
            </a:r>
            <a:r>
              <a:rPr lang="da-DK" sz="1800" baseline="0" dirty="0">
                <a:solidFill>
                  <a:schemeClr val="tx1"/>
                </a:solidFill>
              </a:rPr>
              <a:t> </a:t>
            </a:r>
            <a:r>
              <a:rPr lang="da-DK" sz="1800" dirty="0">
                <a:solidFill>
                  <a:schemeClr val="tx1"/>
                </a:solidFill>
              </a:rPr>
              <a:t>præsentation</a:t>
            </a:r>
          </a:p>
        </p:txBody>
      </p:sp>
      <p:sp>
        <p:nvSpPr>
          <p:cNvPr id="48" name="Text Box 48"/>
          <p:cNvSpPr txBox="1">
            <a:spLocks noChangeArrowheads="1"/>
          </p:cNvSpPr>
          <p:nvPr userDrawn="1"/>
        </p:nvSpPr>
        <p:spPr bwMode="auto">
          <a:xfrm>
            <a:off x="587376" y="1640495"/>
            <a:ext cx="1750290" cy="384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KU-skabeloner til PowerPoint</a:t>
            </a:r>
            <a:br>
              <a:rPr lang="da-DK" sz="1000" b="1" noProof="1">
                <a:solidFill>
                  <a:schemeClr val="tx1"/>
                </a:solidFill>
                <a:latin typeface="+mn-lt"/>
                <a:cs typeface="Arial" panose="020B0604020202020204" pitchFamily="34" charset="0"/>
              </a:rPr>
            </a:br>
            <a:r>
              <a:rPr lang="da-DK" sz="800" dirty="0">
                <a:effectLst/>
                <a:latin typeface="+mj-lt"/>
                <a:ea typeface="Calibri" panose="020F0502020204030204" pitchFamily="34" charset="0"/>
                <a:cs typeface="Times New Roman" panose="02020603050405020304" pitchFamily="18" charset="0"/>
              </a:rPr>
              <a:t>Når du åbner PowerPoint på din KU-pc, åbner en skabelon i 4:3-format og med dansk KU-logo.</a:t>
            </a:r>
          </a:p>
          <a:p>
            <a:pPr>
              <a:lnSpc>
                <a:spcPct val="115000"/>
              </a:lnSpc>
              <a:spcAft>
                <a:spcPts val="1000"/>
              </a:spcAft>
            </a:pPr>
            <a:r>
              <a:rPr lang="da-DK" sz="800" dirty="0">
                <a:effectLst/>
                <a:latin typeface="+mj-lt"/>
                <a:ea typeface="Calibri" panose="020F0502020204030204" pitchFamily="34" charset="0"/>
                <a:cs typeface="Times New Roman" panose="02020603050405020304" pitchFamily="18" charset="0"/>
              </a:rPr>
              <a:t>Når du klikker på KU-fanen i værktøjslinjen, kan du via knappen ”Vælg Skabelon” vælge mellem skabeloner</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på henholdsvis dansk og engelsk </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i formaterne 4:3 og 16:9</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i ”fuld” eller ”tom” version (i den fulde version ser du et eksempel på hver diastype i venstrespalten)</a:t>
            </a:r>
          </a:p>
          <a:p>
            <a:pPr marL="88900" lvl="0" indent="-88900">
              <a:lnSpc>
                <a:spcPct val="115000"/>
              </a:lnSpc>
              <a:spcAft>
                <a:spcPts val="100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samt en demopræsentation med indsat tekst på engelsk</a:t>
            </a:r>
          </a:p>
          <a:p>
            <a:pPr>
              <a:lnSpc>
                <a:spcPct val="115000"/>
              </a:lnSpc>
              <a:spcAft>
                <a:spcPts val="1000"/>
              </a:spcAft>
            </a:pPr>
            <a:r>
              <a:rPr lang="da-DK" sz="800" dirty="0">
                <a:effectLst/>
                <a:latin typeface="+mj-lt"/>
                <a:ea typeface="Calibri" panose="020F0502020204030204" pitchFamily="34" charset="0"/>
                <a:cs typeface="Times New Roman" panose="02020603050405020304" pitchFamily="18" charset="0"/>
              </a:rPr>
              <a:t>Hvis du bruger en ”fuld” version, skal du slette de dias, du ikke vil bruge.</a:t>
            </a:r>
            <a:br>
              <a:rPr lang="da-DK" sz="800" dirty="0">
                <a:effectLst/>
                <a:latin typeface="+mj-lt"/>
                <a:ea typeface="Calibri" panose="020F0502020204030204" pitchFamily="34" charset="0"/>
                <a:cs typeface="Times New Roman" panose="02020603050405020304" pitchFamily="18" charset="0"/>
              </a:rPr>
            </a:br>
            <a:br>
              <a:rPr lang="da-DK" sz="800" dirty="0">
                <a:effectLst/>
                <a:latin typeface="+mj-lt"/>
                <a:ea typeface="Calibri" panose="020F0502020204030204" pitchFamily="34" charset="0"/>
                <a:cs typeface="Times New Roman" panose="02020603050405020304" pitchFamily="18" charset="0"/>
              </a:rPr>
            </a:br>
            <a:r>
              <a:rPr lang="da-DK" sz="800" dirty="0">
                <a:effectLst/>
                <a:latin typeface="+mj-lt"/>
                <a:ea typeface="Calibri" panose="020F0502020204030204" pitchFamily="34" charset="0"/>
                <a:cs typeface="Times New Roman" panose="02020603050405020304" pitchFamily="18" charset="0"/>
              </a:rPr>
              <a:t>Mac-brugere m.fl. kan hente PowerPoint-skabelonerne på</a:t>
            </a:r>
            <a:r>
              <a:rPr lang="da-DK" sz="800" baseline="0" dirty="0">
                <a:effectLst/>
                <a:latin typeface="+mj-lt"/>
                <a:ea typeface="Calibri" panose="020F0502020204030204" pitchFamily="34" charset="0"/>
                <a:cs typeface="Times New Roman" panose="02020603050405020304" pitchFamily="18" charset="0"/>
              </a:rPr>
              <a:t> </a:t>
            </a: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www.designguide.ku.dk/ku/</a:t>
            </a:r>
            <a:br>
              <a:rPr lang="da-DK" sz="800" dirty="0">
                <a:solidFill>
                  <a:schemeClr val="accent4"/>
                </a:solidFill>
                <a:effectLst/>
                <a:latin typeface="+mj-lt"/>
                <a:ea typeface="Calibri" panose="020F0502020204030204" pitchFamily="34" charset="0"/>
                <a:cs typeface="Times New Roman" panose="02020603050405020304" pitchFamily="18" charset="0"/>
                <a:hlinkClick r:id="rId2"/>
              </a:rPr>
            </a:b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skabeloner/powerpoint/</a:t>
            </a:r>
            <a:br>
              <a:rPr lang="da-DK" sz="800" dirty="0">
                <a:solidFill>
                  <a:schemeClr val="accent4"/>
                </a:solidFill>
                <a:effectLst/>
                <a:latin typeface="+mj-lt"/>
                <a:ea typeface="Calibri" panose="020F0502020204030204" pitchFamily="34" charset="0"/>
                <a:cs typeface="Times New Roman" panose="02020603050405020304" pitchFamily="18" charset="0"/>
                <a:hlinkClick r:id="rId2"/>
              </a:rPr>
            </a:b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praesentationer/</a:t>
            </a:r>
            <a:endParaRPr lang="da-DK" sz="800" dirty="0">
              <a:solidFill>
                <a:schemeClr val="accent4"/>
              </a:solidFill>
              <a:effectLst/>
              <a:latin typeface="+mj-lt"/>
              <a:ea typeface="Calibri" panose="020F0502020204030204" pitchFamily="34" charset="0"/>
              <a:cs typeface="Times New Roman" panose="02020603050405020304" pitchFamily="18" charset="0"/>
            </a:endParaRPr>
          </a:p>
        </p:txBody>
      </p:sp>
      <p:sp>
        <p:nvSpPr>
          <p:cNvPr id="49" name="Text Box 48"/>
          <p:cNvSpPr txBox="1">
            <a:spLocks noChangeArrowheads="1"/>
          </p:cNvSpPr>
          <p:nvPr userDrawn="1"/>
        </p:nvSpPr>
        <p:spPr bwMode="auto">
          <a:xfrm>
            <a:off x="2576655" y="4237555"/>
            <a:ext cx="1755548" cy="17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Indsæt  din enheds navn (fx institut), sidenummer og dato</a:t>
            </a:r>
            <a:br>
              <a:rPr lang="da-DK" sz="1000" b="1" noProof="1">
                <a:solidFill>
                  <a:schemeClr val="tx1"/>
                </a:solidFill>
                <a:latin typeface="+mj-lt"/>
                <a:cs typeface="Arial" panose="020B0604020202020204" pitchFamily="34" charset="0"/>
              </a:rPr>
            </a:br>
            <a:r>
              <a:rPr lang="da-DK" sz="800" b="1" dirty="0">
                <a:effectLst/>
                <a:latin typeface="+mj-lt"/>
                <a:ea typeface="Calibri" panose="020F0502020204030204" pitchFamily="34" charset="0"/>
                <a:cs typeface="Times New Roman" panose="02020603050405020304" pitchFamily="18" charset="0"/>
              </a:rPr>
              <a:t>1. </a:t>
            </a:r>
            <a:r>
              <a:rPr lang="da-DK" sz="800" dirty="0">
                <a:effectLst/>
                <a:latin typeface="+mj-lt"/>
                <a:ea typeface="Calibri" panose="020F0502020204030204" pitchFamily="34" charset="0"/>
                <a:cs typeface="Times New Roman" panose="02020603050405020304" pitchFamily="18" charset="0"/>
              </a:rPr>
              <a:t>Vælg </a:t>
            </a:r>
            <a:r>
              <a:rPr lang="da-DK" sz="800" b="1" dirty="0">
                <a:effectLst/>
                <a:latin typeface="+mj-lt"/>
                <a:ea typeface="Calibri" panose="020F0502020204030204" pitchFamily="34" charset="0"/>
                <a:cs typeface="Times New Roman" panose="02020603050405020304" pitchFamily="18" charset="0"/>
              </a:rPr>
              <a:t>Indsæt </a:t>
            </a:r>
            <a:r>
              <a:rPr lang="da-DK" sz="800" dirty="0">
                <a:effectLst/>
                <a:latin typeface="+mj-lt"/>
                <a:ea typeface="Calibri" panose="020F0502020204030204" pitchFamily="34" charset="0"/>
                <a:cs typeface="Times New Roman" panose="02020603050405020304" pitchFamily="18" charset="0"/>
              </a:rPr>
              <a:t>i topmenuen </a:t>
            </a:r>
          </a:p>
          <a:p>
            <a:pPr>
              <a:lnSpc>
                <a:spcPct val="90000"/>
              </a:lnSpc>
              <a:spcAft>
                <a:spcPts val="1000"/>
              </a:spcAft>
            </a:pPr>
            <a:r>
              <a:rPr lang="da-DK" sz="800" b="1" dirty="0">
                <a:effectLst/>
                <a:latin typeface="+mj-lt"/>
                <a:ea typeface="Calibri" panose="020F0502020204030204" pitchFamily="34" charset="0"/>
                <a:cs typeface="Times New Roman" panose="02020603050405020304" pitchFamily="18" charset="0"/>
              </a:rPr>
              <a:t>2. </a:t>
            </a:r>
            <a:r>
              <a:rPr lang="da-DK" sz="800" dirty="0">
                <a:effectLst/>
                <a:latin typeface="+mj-lt"/>
                <a:ea typeface="Calibri" panose="020F0502020204030204" pitchFamily="34" charset="0"/>
                <a:cs typeface="Times New Roman" panose="02020603050405020304" pitchFamily="18" charset="0"/>
              </a:rPr>
              <a:t>Vælg </a:t>
            </a:r>
            <a:r>
              <a:rPr lang="da-DK" sz="800" b="1" dirty="0">
                <a:effectLst/>
                <a:latin typeface="+mj-lt"/>
                <a:ea typeface="Calibri" panose="020F0502020204030204" pitchFamily="34" charset="0"/>
                <a:cs typeface="Times New Roman" panose="02020603050405020304" pitchFamily="18" charset="0"/>
              </a:rPr>
              <a:t>Sidehoved og Sidefod</a:t>
            </a:r>
          </a:p>
          <a:p>
            <a:pPr>
              <a:lnSpc>
                <a:spcPct val="90000"/>
              </a:lnSpc>
              <a:spcAft>
                <a:spcPts val="1000"/>
              </a:spcAft>
            </a:pPr>
            <a:r>
              <a:rPr lang="da-DK" sz="800" b="1" dirty="0">
                <a:effectLst/>
                <a:latin typeface="+mj-lt"/>
                <a:ea typeface="Calibri" panose="020F0502020204030204" pitchFamily="34" charset="0"/>
                <a:cs typeface="Times New Roman" panose="02020603050405020304" pitchFamily="18" charset="0"/>
              </a:rPr>
              <a:t>3. </a:t>
            </a:r>
            <a:r>
              <a:rPr lang="da-DK" sz="800" dirty="0">
                <a:effectLst/>
                <a:latin typeface="+mj-lt"/>
                <a:ea typeface="Calibri" panose="020F0502020204030204" pitchFamily="34" charset="0"/>
                <a:cs typeface="Times New Roman" panose="02020603050405020304" pitchFamily="18" charset="0"/>
              </a:rPr>
              <a:t>Udfyld felterne</a:t>
            </a:r>
          </a:p>
          <a:p>
            <a:pPr>
              <a:lnSpc>
                <a:spcPct val="90000"/>
              </a:lnSpc>
              <a:spcAft>
                <a:spcPts val="1000"/>
              </a:spcAft>
            </a:pPr>
            <a:r>
              <a:rPr lang="da-DK" sz="800" dirty="0">
                <a:effectLst/>
                <a:latin typeface="+mj-lt"/>
                <a:ea typeface="Calibri" panose="020F0502020204030204" pitchFamily="34" charset="0"/>
                <a:cs typeface="Times New Roman" panose="02020603050405020304" pitchFamily="18" charset="0"/>
              </a:rPr>
              <a:t>4. Vælg </a:t>
            </a:r>
            <a:r>
              <a:rPr lang="da-DK" sz="800" b="1" dirty="0">
                <a:effectLst/>
                <a:latin typeface="+mj-lt"/>
                <a:ea typeface="Calibri" panose="020F0502020204030204" pitchFamily="34" charset="0"/>
                <a:cs typeface="Times New Roman" panose="02020603050405020304" pitchFamily="18" charset="0"/>
              </a:rPr>
              <a:t>Anvend på alle </a:t>
            </a:r>
            <a:r>
              <a:rPr lang="da-DK" sz="800" dirty="0">
                <a:effectLst/>
                <a:latin typeface="+mj-lt"/>
                <a:ea typeface="Calibri" panose="020F0502020204030204" pitchFamily="34" charset="0"/>
                <a:cs typeface="Times New Roman" panose="02020603050405020304" pitchFamily="18" charset="0"/>
              </a:rPr>
              <a:t>- eller </a:t>
            </a:r>
            <a:r>
              <a:rPr lang="da-DK" sz="800" b="1" dirty="0">
                <a:effectLst/>
                <a:latin typeface="+mj-lt"/>
                <a:ea typeface="Calibri" panose="020F0502020204030204" pitchFamily="34" charset="0"/>
                <a:cs typeface="Times New Roman" panose="02020603050405020304" pitchFamily="18" charset="0"/>
              </a:rPr>
              <a:t>Anvend</a:t>
            </a:r>
            <a:r>
              <a:rPr lang="da-DK" sz="800" dirty="0">
                <a:effectLst/>
                <a:latin typeface="+mj-lt"/>
                <a:ea typeface="Calibri" panose="020F0502020204030204" pitchFamily="34" charset="0"/>
                <a:cs typeface="Times New Roman" panose="02020603050405020304" pitchFamily="18" charset="0"/>
              </a:rPr>
              <a:t>, hvis det kun skal være på et enkelt dias/slide</a:t>
            </a:r>
          </a:p>
          <a:p>
            <a:pPr>
              <a:lnSpc>
                <a:spcPct val="90000"/>
              </a:lnSpc>
              <a:spcAft>
                <a:spcPts val="1000"/>
              </a:spcAft>
            </a:pPr>
            <a:r>
              <a:rPr lang="da-DK" sz="800" dirty="0">
                <a:effectLst/>
                <a:latin typeface="+mj-lt"/>
                <a:ea typeface="Calibri" panose="020F0502020204030204" pitchFamily="34" charset="0"/>
                <a:cs typeface="Times New Roman" panose="02020603050405020304" pitchFamily="18" charset="0"/>
              </a:rPr>
              <a:t>Oplysningerne placeres i højre side af den grå topbjælke.</a:t>
            </a:r>
          </a:p>
        </p:txBody>
      </p:sp>
      <p:sp>
        <p:nvSpPr>
          <p:cNvPr id="50" name="Text Box 48"/>
          <p:cNvSpPr txBox="1">
            <a:spLocks noChangeArrowheads="1"/>
          </p:cNvSpPr>
          <p:nvPr userDrawn="1"/>
        </p:nvSpPr>
        <p:spPr bwMode="auto">
          <a:xfrm>
            <a:off x="587375" y="5678667"/>
            <a:ext cx="18995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0"/>
              </a:spcAft>
              <a:defRPr/>
            </a:pPr>
            <a:r>
              <a:rPr lang="da-DK" sz="1000" b="1" noProof="1">
                <a:solidFill>
                  <a:schemeClr val="tx1"/>
                </a:solidFill>
                <a:latin typeface="+mn-lt"/>
                <a:cs typeface="Arial" panose="020B0604020202020204" pitchFamily="34" charset="0"/>
              </a:rPr>
              <a:t>Lav nyt dias/slide (hhv. 2010- + 2013- og 2016-version) </a:t>
            </a:r>
            <a:br>
              <a:rPr lang="da-DK" sz="1000" b="1" noProof="1">
                <a:solidFill>
                  <a:schemeClr val="tx1"/>
                </a:solidFill>
                <a:latin typeface="+mn-lt"/>
                <a:cs typeface="Arial" panose="020B0604020202020204" pitchFamily="34" charset="0"/>
              </a:rPr>
            </a:br>
            <a:r>
              <a:rPr lang="da-DK" altLang="da-DK" sz="800" b="1" noProof="1">
                <a:solidFill>
                  <a:schemeClr val="tx1"/>
                </a:solidFill>
                <a:latin typeface="+mn-lt"/>
                <a:cs typeface="Arial" panose="020B0604020202020204" pitchFamily="34" charset="0"/>
              </a:rPr>
              <a:t>1. </a:t>
            </a:r>
            <a:r>
              <a:rPr lang="da-DK" altLang="da-DK" sz="800" noProof="1">
                <a:solidFill>
                  <a:schemeClr val="tx1"/>
                </a:solidFill>
                <a:latin typeface="+mn-lt"/>
                <a:cs typeface="Arial" panose="020B0604020202020204" pitchFamily="34" charset="0"/>
              </a:rPr>
              <a:t>Klik på </a:t>
            </a:r>
            <a:r>
              <a:rPr lang="da-DK" altLang="da-DK" sz="800" b="1" noProof="1">
                <a:solidFill>
                  <a:schemeClr val="tx1"/>
                </a:solidFill>
                <a:latin typeface="+mn-lt"/>
                <a:cs typeface="Arial" panose="020B0604020202020204" pitchFamily="34" charset="0"/>
              </a:rPr>
              <a:t>Startside/Hjem</a:t>
            </a:r>
          </a:p>
        </p:txBody>
      </p:sp>
      <p:pic>
        <p:nvPicPr>
          <p:cNvPr id="51" name="Billede 40"/>
          <p:cNvPicPr>
            <a:picLocks noChangeAspect="1"/>
          </p:cNvPicPr>
          <p:nvPr userDrawn="1"/>
        </p:nvPicPr>
        <p:blipFill rotWithShape="1">
          <a:blip r:embed="rId3"/>
          <a:srcRect l="36944" r="2272" b="69429"/>
          <a:stretch/>
        </p:blipFill>
        <p:spPr>
          <a:xfrm>
            <a:off x="4157637" y="2940574"/>
            <a:ext cx="395416" cy="126627"/>
          </a:xfrm>
          <a:prstGeom prst="rect">
            <a:avLst/>
          </a:prstGeom>
        </p:spPr>
      </p:pic>
      <p:sp>
        <p:nvSpPr>
          <p:cNvPr id="52" name="Text Box 48"/>
          <p:cNvSpPr txBox="1">
            <a:spLocks noChangeArrowheads="1"/>
          </p:cNvSpPr>
          <p:nvPr userDrawn="1"/>
        </p:nvSpPr>
        <p:spPr bwMode="auto">
          <a:xfrm>
            <a:off x="2587038" y="2582327"/>
            <a:ext cx="1624241"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Diastype</a:t>
            </a:r>
            <a:br>
              <a:rPr lang="da-DK" sz="1000" b="1" noProof="1">
                <a:solidFill>
                  <a:schemeClr val="tx1"/>
                </a:solidFill>
                <a:latin typeface="+mn-lt"/>
                <a:cs typeface="Arial" panose="020B0604020202020204" pitchFamily="34" charset="0"/>
              </a:rPr>
            </a:br>
            <a:r>
              <a:rPr lang="da-DK" altLang="da-DK" sz="800" b="1" noProof="1">
                <a:solidFill>
                  <a:schemeClr val="tx1"/>
                </a:solidFill>
                <a:latin typeface="+mn-lt"/>
                <a:cs typeface="Arial" panose="020B0604020202020204" pitchFamily="34" charset="0"/>
              </a:rPr>
              <a:t>1. </a:t>
            </a:r>
            <a:r>
              <a:rPr lang="da-DK" altLang="da-DK" sz="800" noProof="1">
                <a:solidFill>
                  <a:schemeClr val="tx1"/>
                </a:solidFill>
                <a:latin typeface="+mn-lt"/>
                <a:cs typeface="Arial" panose="020B0604020202020204" pitchFamily="34" charset="0"/>
              </a:rPr>
              <a:t>Klik på </a:t>
            </a:r>
            <a:r>
              <a:rPr lang="da-DK" altLang="da-DK" sz="800" b="1" noProof="1">
                <a:solidFill>
                  <a:schemeClr val="tx1"/>
                </a:solidFill>
                <a:latin typeface="+mn-lt"/>
                <a:cs typeface="Arial" panose="020B0604020202020204" pitchFamily="34" charset="0"/>
              </a:rPr>
              <a:t>Startside/Hjem</a:t>
            </a:r>
          </a:p>
          <a:p>
            <a:pPr eaLnBrk="1" hangingPunct="1">
              <a:spcAft>
                <a:spcPts val="600"/>
              </a:spcAf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da-DK" altLang="da-DK" sz="800" baseline="0" noProof="1">
                <a:solidFill>
                  <a:schemeClr val="tx1"/>
                </a:solidFill>
                <a:latin typeface="+mn-lt"/>
                <a:cs typeface="Arial" panose="020B0604020202020204" pitchFamily="34" charset="0"/>
              </a:rPr>
              <a:t>Vælg </a:t>
            </a:r>
            <a:r>
              <a:rPr lang="da-DK" altLang="da-DK" sz="800" b="1" baseline="0" noProof="1">
                <a:solidFill>
                  <a:schemeClr val="tx1"/>
                </a:solidFill>
                <a:latin typeface="+mn-lt"/>
                <a:cs typeface="Arial" panose="020B0604020202020204" pitchFamily="34" charset="0"/>
              </a:rPr>
              <a:t>Layout</a:t>
            </a:r>
            <a:r>
              <a:rPr lang="da-DK" altLang="da-DK" sz="800" baseline="0" noProof="1">
                <a:solidFill>
                  <a:schemeClr val="tx1"/>
                </a:solidFill>
                <a:latin typeface="+mn-lt"/>
                <a:cs typeface="Arial" panose="020B0604020202020204" pitchFamily="34" charset="0"/>
              </a:rPr>
              <a:t> for at ændre dit nuværende dias/slide til et alternativt layout</a:t>
            </a:r>
          </a:p>
        </p:txBody>
      </p:sp>
      <p:sp>
        <p:nvSpPr>
          <p:cNvPr id="53" name="Text Box 48"/>
          <p:cNvSpPr txBox="1">
            <a:spLocks noChangeArrowheads="1"/>
          </p:cNvSpPr>
          <p:nvPr userDrawn="1"/>
        </p:nvSpPr>
        <p:spPr bwMode="auto">
          <a:xfrm>
            <a:off x="2576655" y="3571524"/>
            <a:ext cx="16346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Skrift</a:t>
            </a:r>
            <a:br>
              <a:rPr lang="da-DK" sz="1000" b="1"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KU Anvender skriften Microsoft New Tai Lue i PowerPoint.</a:t>
            </a:r>
            <a:endParaRPr lang="da-DK" altLang="da-DK" sz="800" b="0" baseline="0" noProof="1">
              <a:solidFill>
                <a:schemeClr val="tx1"/>
              </a:solidFill>
              <a:latin typeface="+mn-lt"/>
              <a:cs typeface="Arial" panose="020B0604020202020204" pitchFamily="34" charset="0"/>
            </a:endParaRPr>
          </a:p>
        </p:txBody>
      </p:sp>
      <p:sp>
        <p:nvSpPr>
          <p:cNvPr id="54" name="Text Box 48"/>
          <p:cNvSpPr txBox="1">
            <a:spLocks noChangeArrowheads="1"/>
          </p:cNvSpPr>
          <p:nvPr userDrawn="1"/>
        </p:nvSpPr>
        <p:spPr bwMode="auto">
          <a:xfrm>
            <a:off x="4739114" y="1627125"/>
            <a:ext cx="1634624"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0"/>
              </a:spcAft>
              <a:defRPr/>
            </a:pPr>
            <a:r>
              <a:rPr lang="da-DK" sz="1000" b="1" noProof="1">
                <a:solidFill>
                  <a:schemeClr val="tx1"/>
                </a:solidFill>
                <a:latin typeface="+mj-lt"/>
                <a:cs typeface="Arial" panose="020B0604020202020204" pitchFamily="34" charset="0"/>
              </a:rPr>
              <a:t>Gitter- og hjælpelinjer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For at se gitter- og hjælpelinjer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1. </a:t>
            </a:r>
            <a:r>
              <a:rPr lang="da-DK" sz="800" b="0" noProof="1">
                <a:solidFill>
                  <a:schemeClr val="tx1"/>
                </a:solidFill>
                <a:latin typeface="+mj-lt"/>
                <a:cs typeface="Arial" panose="020B0604020202020204" pitchFamily="34" charset="0"/>
              </a:rPr>
              <a:t>Klik på </a:t>
            </a:r>
            <a:r>
              <a:rPr lang="da-DK" sz="800" b="1" noProof="1">
                <a:solidFill>
                  <a:schemeClr val="tx1"/>
                </a:solidFill>
                <a:latin typeface="+mj-lt"/>
                <a:cs typeface="Arial" panose="020B0604020202020204" pitchFamily="34" charset="0"/>
              </a:rPr>
              <a:t>Vis</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Vælg </a:t>
            </a:r>
            <a:r>
              <a:rPr lang="da-DK" sz="800" b="1" noProof="1">
                <a:solidFill>
                  <a:schemeClr val="tx1"/>
                </a:solidFill>
                <a:latin typeface="+mj-lt"/>
                <a:cs typeface="Arial" panose="020B0604020202020204" pitchFamily="34" charset="0"/>
              </a:rPr>
              <a:t>Gitterlinjer</a:t>
            </a:r>
            <a:r>
              <a:rPr lang="da-DK" sz="800" b="0" noProof="1">
                <a:solidFill>
                  <a:schemeClr val="tx1"/>
                </a:solidFill>
                <a:latin typeface="+mj-lt"/>
                <a:cs typeface="Arial" panose="020B0604020202020204" pitchFamily="34" charset="0"/>
              </a:rPr>
              <a:t> og/eller </a:t>
            </a:r>
            <a:r>
              <a:rPr lang="da-DK" sz="800" b="1" noProof="1">
                <a:solidFill>
                  <a:schemeClr val="tx1"/>
                </a:solidFill>
                <a:latin typeface="+mj-lt"/>
                <a:cs typeface="Arial" panose="020B0604020202020204" pitchFamily="34" charset="0"/>
              </a:rPr>
              <a:t>Hjælpelinjer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For at etablere flere gitter- og hjælpelinjer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1. </a:t>
            </a:r>
            <a:r>
              <a:rPr lang="da-DK" sz="800" b="0" noProof="1">
                <a:solidFill>
                  <a:schemeClr val="tx1"/>
                </a:solidFill>
                <a:latin typeface="+mj-lt"/>
                <a:cs typeface="Arial" panose="020B0604020202020204" pitchFamily="34" charset="0"/>
              </a:rPr>
              <a:t>Før musen over en eksisterende hjælpelinje og klik på linjen (koordinater på linjen vises)</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Hold </a:t>
            </a:r>
            <a:r>
              <a:rPr lang="da-DK" sz="800" b="1" noProof="1">
                <a:solidFill>
                  <a:schemeClr val="tx1"/>
                </a:solidFill>
                <a:latin typeface="+mj-lt"/>
                <a:cs typeface="Arial" panose="020B0604020202020204" pitchFamily="34" charset="0"/>
              </a:rPr>
              <a:t>CTRL</a:t>
            </a:r>
            <a:r>
              <a:rPr lang="da-DK" sz="800" b="0" noProof="1">
                <a:solidFill>
                  <a:schemeClr val="tx1"/>
                </a:solidFill>
                <a:latin typeface="+mj-lt"/>
                <a:cs typeface="Arial" panose="020B0604020202020204" pitchFamily="34" charset="0"/>
              </a:rPr>
              <a:t> nede, mens du flytter placeringen af den eksisterende linje (tilføjer en ny)</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Tip: </a:t>
            </a:r>
            <a:r>
              <a:rPr lang="da-DK" sz="800" b="0" noProof="1">
                <a:solidFill>
                  <a:schemeClr val="tx1"/>
                </a:solidFill>
                <a:latin typeface="+mj-lt"/>
                <a:cs typeface="Arial" panose="020B0604020202020204" pitchFamily="34" charset="0"/>
              </a:rPr>
              <a:t>Tryk </a:t>
            </a:r>
            <a:r>
              <a:rPr lang="da-DK" sz="800" b="1" noProof="1">
                <a:solidFill>
                  <a:schemeClr val="tx1"/>
                </a:solidFill>
                <a:latin typeface="+mj-lt"/>
                <a:cs typeface="Arial" panose="020B0604020202020204" pitchFamily="34" charset="0"/>
              </a:rPr>
              <a:t>Alt + F9</a:t>
            </a:r>
            <a:r>
              <a:rPr lang="da-DK" sz="800" b="0" noProof="1">
                <a:solidFill>
                  <a:schemeClr val="tx1"/>
                </a:solidFill>
                <a:latin typeface="+mj-lt"/>
                <a:cs typeface="Arial" panose="020B0604020202020204" pitchFamily="34" charset="0"/>
              </a:rPr>
              <a:t> for hurtig visning af hjælpelinjer</a:t>
            </a:r>
          </a:p>
        </p:txBody>
      </p:sp>
      <p:sp>
        <p:nvSpPr>
          <p:cNvPr id="55" name="Text Box 48"/>
          <p:cNvSpPr txBox="1">
            <a:spLocks noChangeArrowheads="1"/>
          </p:cNvSpPr>
          <p:nvPr userDrawn="1"/>
        </p:nvSpPr>
        <p:spPr bwMode="auto">
          <a:xfrm>
            <a:off x="4728822" y="4141417"/>
            <a:ext cx="1634624"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Indsæt billede</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På layouts med billedholder: Klik på ikon og vælg </a:t>
            </a:r>
            <a:r>
              <a:rPr lang="da-DK" sz="800" b="1" noProof="1">
                <a:solidFill>
                  <a:schemeClr val="tx1"/>
                </a:solidFill>
                <a:latin typeface="+mj-lt"/>
                <a:cs typeface="Arial" panose="020B0604020202020204" pitchFamily="34" charset="0"/>
              </a:rPr>
              <a:t>Indsæt</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Teksten ”Klik her, hvis du vil udskifte billedet” bliver ikke vist i din præsentation.  </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Du kan hente KU-billeder, som er tilpasset og minimeret til henholdsvis 4:3- og 16:9-format via dette link:</a:t>
            </a:r>
            <a:br>
              <a:rPr lang="da-DK" sz="800" b="0"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 </a:t>
            </a:r>
            <a:r>
              <a:rPr lang="da-DK" sz="800" b="0" noProof="1">
                <a:solidFill>
                  <a:schemeClr val="accent4"/>
                </a:solidFill>
                <a:latin typeface="+mj-lt"/>
                <a:cs typeface="Arial" panose="020B0604020202020204" pitchFamily="34" charset="0"/>
                <a:hlinkClick r:id="rId4"/>
              </a:rPr>
              <a:t>http://image.ku.dk/lightbox/211/13407586855728741badb20/</a:t>
            </a:r>
            <a:r>
              <a:rPr lang="da-DK" sz="800" b="0" baseline="0" noProof="1">
                <a:solidFill>
                  <a:schemeClr val="accent4"/>
                </a:solidFill>
                <a:latin typeface="+mj-lt"/>
                <a:cs typeface="Arial" panose="020B0604020202020204" pitchFamily="34" charset="0"/>
                <a:hlinkClick r:id="rId4"/>
              </a:rPr>
              <a:t> </a:t>
            </a:r>
            <a:endParaRPr lang="da-DK" sz="800" b="0" noProof="1">
              <a:solidFill>
                <a:schemeClr val="accent4"/>
              </a:solidFill>
              <a:latin typeface="+mj-lt"/>
              <a:cs typeface="Arial" panose="020B0604020202020204" pitchFamily="34" charset="0"/>
            </a:endParaRP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Vælg slideshow-visning for at gøre linket aktivt.</a:t>
            </a:r>
          </a:p>
        </p:txBody>
      </p:sp>
      <p:sp>
        <p:nvSpPr>
          <p:cNvPr id="56" name="Text Box 48"/>
          <p:cNvSpPr txBox="1">
            <a:spLocks noChangeArrowheads="1"/>
          </p:cNvSpPr>
          <p:nvPr userDrawn="1"/>
        </p:nvSpPr>
        <p:spPr bwMode="auto">
          <a:xfrm>
            <a:off x="6691561" y="1640495"/>
            <a:ext cx="16346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Billedstørrelser</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De optimale billedstørrelser 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4:3-format: 1.500 x 1.073 pixels</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16:9-format: 1.500 x 818 pixels</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Gem billederne i 72 dpi og i ”jpg-medium-kvalitet”</a:t>
            </a:r>
          </a:p>
        </p:txBody>
      </p:sp>
      <p:sp>
        <p:nvSpPr>
          <p:cNvPr id="57" name="Text Box 48"/>
          <p:cNvSpPr txBox="1">
            <a:spLocks noChangeArrowheads="1"/>
          </p:cNvSpPr>
          <p:nvPr userDrawn="1"/>
        </p:nvSpPr>
        <p:spPr bwMode="auto">
          <a:xfrm>
            <a:off x="6691561" y="2720006"/>
            <a:ext cx="1634624"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Beskær billede</a:t>
            </a:r>
            <a:br>
              <a:rPr lang="da-DK" sz="1000" b="1" noProof="1">
                <a:solidFill>
                  <a:schemeClr val="tx1"/>
                </a:solidFill>
                <a:latin typeface="+mj-lt"/>
                <a:cs typeface="Arial" panose="020B0604020202020204" pitchFamily="34" charset="0"/>
              </a:rPr>
            </a:br>
            <a:r>
              <a:rPr lang="da-DK" sz="800" b="1" noProof="1">
                <a:solidFill>
                  <a:schemeClr val="tx1"/>
                </a:solidFill>
                <a:latin typeface="+mj-lt"/>
                <a:cs typeface="Arial" panose="020B0604020202020204" pitchFamily="34" charset="0"/>
              </a:rPr>
              <a:t>1</a:t>
            </a:r>
            <a:r>
              <a:rPr lang="da-DK" sz="800" b="0" noProof="1">
                <a:solidFill>
                  <a:schemeClr val="tx1"/>
                </a:solidFill>
                <a:latin typeface="+mj-lt"/>
                <a:cs typeface="Arial" panose="020B0604020202020204" pitchFamily="34" charset="0"/>
              </a:rPr>
              <a:t>. Klik </a:t>
            </a:r>
            <a:r>
              <a:rPr lang="da-DK" sz="800" b="1" noProof="1">
                <a:solidFill>
                  <a:schemeClr val="tx1"/>
                </a:solidFill>
                <a:latin typeface="+mj-lt"/>
                <a:cs typeface="Arial" panose="020B0604020202020204" pitchFamily="34" charset="0"/>
              </a:rPr>
              <a:t>Beskær</a:t>
            </a:r>
            <a:r>
              <a:rPr lang="da-DK" sz="800" b="0" noProof="1">
                <a:solidFill>
                  <a:schemeClr val="tx1"/>
                </a:solidFill>
                <a:latin typeface="+mj-lt"/>
                <a:cs typeface="Arial" panose="020B0604020202020204" pitchFamily="34" charset="0"/>
              </a:rPr>
              <a:t> for at ændre billedets fokus/størrelse</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Ønsker du at skalere billedet, så hold </a:t>
            </a:r>
            <a:r>
              <a:rPr lang="da-DK" sz="800" b="1" noProof="1">
                <a:solidFill>
                  <a:schemeClr val="tx1"/>
                </a:solidFill>
                <a:latin typeface="+mj-lt"/>
                <a:cs typeface="Arial" panose="020B0604020202020204" pitchFamily="34" charset="0"/>
              </a:rPr>
              <a:t>SHIFT</a:t>
            </a:r>
            <a:r>
              <a:rPr lang="da-DK" sz="800" b="0" noProof="1">
                <a:solidFill>
                  <a:schemeClr val="tx1"/>
                </a:solidFill>
                <a:latin typeface="+mj-lt"/>
                <a:cs typeface="Arial" panose="020B0604020202020204" pitchFamily="34" charset="0"/>
              </a:rPr>
              <a:t>-knappen nede, mens du trækker i billedets hjørner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3. </a:t>
            </a:r>
            <a:r>
              <a:rPr lang="da-DK" sz="800" b="0" noProof="1">
                <a:solidFill>
                  <a:schemeClr val="tx1"/>
                </a:solidFill>
                <a:latin typeface="+mj-lt"/>
                <a:cs typeface="Arial" panose="020B0604020202020204" pitchFamily="34" charset="0"/>
              </a:rPr>
              <a:t>Højreklik på billedet og vælg </a:t>
            </a:r>
            <a:r>
              <a:rPr lang="da-DK" sz="800" b="1" noProof="1">
                <a:solidFill>
                  <a:schemeClr val="tx1"/>
                </a:solidFill>
                <a:latin typeface="+mj-lt"/>
                <a:cs typeface="Arial" panose="020B0604020202020204" pitchFamily="34" charset="0"/>
              </a:rPr>
              <a:t>Placer bagerst</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Tip: </a:t>
            </a:r>
            <a:r>
              <a:rPr lang="da-DK" sz="800" b="0" noProof="1">
                <a:solidFill>
                  <a:schemeClr val="tx1"/>
                </a:solidFill>
                <a:latin typeface="+mj-lt"/>
                <a:cs typeface="Arial" panose="020B0604020202020204" pitchFamily="34" charset="0"/>
              </a:rPr>
              <a:t>Hvis du sletter billedet og indsætter et nyt, kan billedet lægge sig foran tekst og grafik. Hvis dette sker, skal du vælge billedet, højreklikke og vælge </a:t>
            </a:r>
            <a:r>
              <a:rPr lang="da-DK" sz="800" b="1" noProof="1">
                <a:solidFill>
                  <a:schemeClr val="tx1"/>
                </a:solidFill>
                <a:latin typeface="+mj-lt"/>
                <a:cs typeface="Arial" panose="020B0604020202020204" pitchFamily="34" charset="0"/>
              </a:rPr>
              <a:t>Placer bagerst</a:t>
            </a:r>
          </a:p>
        </p:txBody>
      </p:sp>
      <p:sp>
        <p:nvSpPr>
          <p:cNvPr id="58" name="Text Box 48"/>
          <p:cNvSpPr txBox="1">
            <a:spLocks noChangeArrowheads="1"/>
          </p:cNvSpPr>
          <p:nvPr userDrawn="1"/>
        </p:nvSpPr>
        <p:spPr bwMode="auto">
          <a:xfrm>
            <a:off x="6691561" y="4765322"/>
            <a:ext cx="1634624" cy="88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Skabelonens farver</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Du kan vælge mellem en række farver til baggrunde og grafer.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Højreklik på den flade, du vil skifte farve på, og derefter malerbøtte-ikonet (Fyldfarve til figur)</a:t>
            </a:r>
          </a:p>
        </p:txBody>
      </p:sp>
      <p:sp>
        <p:nvSpPr>
          <p:cNvPr id="59" name="Text Box 48"/>
          <p:cNvSpPr txBox="1">
            <a:spLocks noChangeArrowheads="1"/>
          </p:cNvSpPr>
          <p:nvPr userDrawn="1"/>
        </p:nvSpPr>
        <p:spPr bwMode="auto">
          <a:xfrm>
            <a:off x="6691561" y="5815137"/>
            <a:ext cx="16346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Mere information</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Se</a:t>
            </a:r>
            <a:r>
              <a:rPr lang="da-DK" sz="800" b="0" baseline="0" noProof="1">
                <a:solidFill>
                  <a:schemeClr val="tx1"/>
                </a:solidFill>
                <a:latin typeface="+mj-lt"/>
                <a:cs typeface="Arial" panose="020B0604020202020204" pitchFamily="34" charset="0"/>
              </a:rPr>
              <a:t> designguiden</a:t>
            </a:r>
            <a:r>
              <a:rPr lang="da-DK" sz="800" b="0" noProof="1">
                <a:solidFill>
                  <a:schemeClr val="tx1"/>
                </a:solidFill>
                <a:latin typeface="+mj-lt"/>
                <a:cs typeface="Arial" panose="020B0604020202020204" pitchFamily="34" charset="0"/>
              </a:rPr>
              <a:t> på</a:t>
            </a:r>
            <a:br>
              <a:rPr lang="da-DK" sz="800" b="0" baseline="0" noProof="1">
                <a:solidFill>
                  <a:schemeClr val="tx1"/>
                </a:solidFill>
                <a:latin typeface="+mj-lt"/>
                <a:cs typeface="Arial" panose="020B0604020202020204" pitchFamily="34" charset="0"/>
              </a:rPr>
            </a:br>
            <a:r>
              <a:rPr lang="da-DK" sz="800" b="0" noProof="1">
                <a:solidFill>
                  <a:schemeClr val="accent4"/>
                </a:solidFill>
                <a:latin typeface="+mj-lt"/>
                <a:cs typeface="Arial" panose="020B0604020202020204" pitchFamily="34" charset="0"/>
                <a:hlinkClick r:id="rId2"/>
              </a:rPr>
              <a:t>www.designguide.ku.dk/ku/</a:t>
            </a:r>
            <a:br>
              <a:rPr lang="da-DK" sz="800" b="0" noProof="1">
                <a:solidFill>
                  <a:schemeClr val="accent4"/>
                </a:solidFill>
                <a:latin typeface="+mj-lt"/>
                <a:cs typeface="Arial" panose="020B0604020202020204" pitchFamily="34" charset="0"/>
                <a:hlinkClick r:id="rId2"/>
              </a:rPr>
            </a:br>
            <a:r>
              <a:rPr lang="da-DK" sz="800" b="0" noProof="1">
                <a:solidFill>
                  <a:schemeClr val="accent4"/>
                </a:solidFill>
                <a:latin typeface="+mj-lt"/>
                <a:cs typeface="Arial" panose="020B0604020202020204" pitchFamily="34" charset="0"/>
                <a:hlinkClick r:id="rId2"/>
              </a:rPr>
              <a:t>skabeloner/powerpoint/</a:t>
            </a:r>
            <a:br>
              <a:rPr lang="da-DK" sz="800" b="0" noProof="1">
                <a:solidFill>
                  <a:schemeClr val="accent4"/>
                </a:solidFill>
                <a:latin typeface="+mj-lt"/>
                <a:cs typeface="Arial" panose="020B0604020202020204" pitchFamily="34" charset="0"/>
                <a:hlinkClick r:id="rId2"/>
              </a:rPr>
            </a:br>
            <a:r>
              <a:rPr lang="da-DK" sz="800" b="0" noProof="1">
                <a:solidFill>
                  <a:schemeClr val="accent4"/>
                </a:solidFill>
                <a:latin typeface="+mj-lt"/>
                <a:cs typeface="Arial" panose="020B0604020202020204" pitchFamily="34" charset="0"/>
                <a:hlinkClick r:id="rId2"/>
              </a:rPr>
              <a:t>praesentationer/</a:t>
            </a:r>
            <a:endParaRPr lang="da-DK" sz="800" b="0" noProof="1">
              <a:solidFill>
                <a:schemeClr val="accent4"/>
              </a:solidFill>
              <a:latin typeface="+mj-lt"/>
              <a:cs typeface="Arial" panose="020B0604020202020204" pitchFamily="34" charset="0"/>
            </a:endParaRPr>
          </a:p>
        </p:txBody>
      </p:sp>
      <p:pic>
        <p:nvPicPr>
          <p:cNvPr id="60" name="Billede 25"/>
          <p:cNvPicPr>
            <a:picLocks noChangeAspect="1"/>
          </p:cNvPicPr>
          <p:nvPr userDrawn="1"/>
        </p:nvPicPr>
        <p:blipFill>
          <a:blip r:embed="rId5"/>
          <a:stretch>
            <a:fillRect/>
          </a:stretch>
        </p:blipFill>
        <p:spPr>
          <a:xfrm>
            <a:off x="6268044" y="4201412"/>
            <a:ext cx="257327" cy="275280"/>
          </a:xfrm>
          <a:prstGeom prst="rect">
            <a:avLst/>
          </a:prstGeom>
        </p:spPr>
      </p:pic>
      <p:pic>
        <p:nvPicPr>
          <p:cNvPr id="61" name="Billede 36"/>
          <p:cNvPicPr>
            <a:picLocks noChangeAspect="1"/>
          </p:cNvPicPr>
          <p:nvPr userDrawn="1"/>
        </p:nvPicPr>
        <p:blipFill>
          <a:blip r:embed="rId6"/>
          <a:stretch>
            <a:fillRect/>
          </a:stretch>
        </p:blipFill>
        <p:spPr>
          <a:xfrm>
            <a:off x="8223538" y="2795378"/>
            <a:ext cx="288708" cy="275280"/>
          </a:xfrm>
          <a:prstGeom prst="rect">
            <a:avLst/>
          </a:prstGeom>
        </p:spPr>
      </p:pic>
      <p:pic>
        <p:nvPicPr>
          <p:cNvPr id="62" name="Billede 37"/>
          <p:cNvPicPr>
            <a:picLocks noChangeAspect="1"/>
          </p:cNvPicPr>
          <p:nvPr userDrawn="1"/>
        </p:nvPicPr>
        <p:blipFill>
          <a:blip r:embed="rId7"/>
          <a:stretch>
            <a:fillRect/>
          </a:stretch>
        </p:blipFill>
        <p:spPr>
          <a:xfrm>
            <a:off x="8241826" y="3187789"/>
            <a:ext cx="223122" cy="228843"/>
          </a:xfrm>
          <a:prstGeom prst="rect">
            <a:avLst/>
          </a:prstGeom>
        </p:spPr>
      </p:pic>
      <p:sp>
        <p:nvSpPr>
          <p:cNvPr id="63" name="Text Box 48"/>
          <p:cNvSpPr txBox="1">
            <a:spLocks noChangeArrowheads="1"/>
          </p:cNvSpPr>
          <p:nvPr userDrawn="1"/>
        </p:nvSpPr>
        <p:spPr bwMode="auto">
          <a:xfrm>
            <a:off x="2564067" y="1666128"/>
            <a:ext cx="1768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da-DK" altLang="da-DK" sz="800" baseline="0" noProof="1">
                <a:solidFill>
                  <a:schemeClr val="tx1"/>
                </a:solidFill>
                <a:latin typeface="+mn-lt"/>
                <a:cs typeface="Arial" panose="020B0604020202020204" pitchFamily="34" charset="0"/>
              </a:rPr>
              <a:t>Under knappen </a:t>
            </a:r>
            <a:r>
              <a:rPr lang="da-DK" altLang="da-DK" sz="800" b="1" baseline="0" noProof="1">
                <a:solidFill>
                  <a:schemeClr val="tx1"/>
                </a:solidFill>
                <a:latin typeface="+mn-lt"/>
                <a:cs typeface="Arial" panose="020B0604020202020204" pitchFamily="34" charset="0"/>
              </a:rPr>
              <a:t>Nyt dias/Nyt slide</a:t>
            </a:r>
            <a:r>
              <a:rPr lang="da-DK" altLang="da-DK" sz="8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a:t>
            </a:r>
            <a:endParaRPr lang="da-DK" altLang="da-DK" sz="800" noProof="1">
              <a:solidFill>
                <a:schemeClr val="tx1"/>
              </a:solidFill>
              <a:latin typeface="+mn-lt"/>
              <a:cs typeface="Arial" panose="020B0604020202020204" pitchFamily="34" charset="0"/>
            </a:endParaRPr>
          </a:p>
        </p:txBody>
      </p:sp>
      <p:pic>
        <p:nvPicPr>
          <p:cNvPr id="64" name="Billede 39"/>
          <p:cNvPicPr>
            <a:picLocks noChangeAspect="1"/>
          </p:cNvPicPr>
          <p:nvPr userDrawn="1"/>
        </p:nvPicPr>
        <p:blipFill rotWithShape="1">
          <a:blip r:embed="rId3"/>
          <a:srcRect l="2931" r="60888"/>
          <a:stretch/>
        </p:blipFill>
        <p:spPr>
          <a:xfrm>
            <a:off x="4231619" y="1844048"/>
            <a:ext cx="235367" cy="418987"/>
          </a:xfrm>
          <a:prstGeom prst="rect">
            <a:avLst/>
          </a:prstGeom>
        </p:spPr>
      </p:pic>
      <p:sp>
        <p:nvSpPr>
          <p:cNvPr id="65" name="Freeform 10"/>
          <p:cNvSpPr>
            <a:spLocks noChangeAspect="1"/>
          </p:cNvSpPr>
          <p:nvPr userDrawn="1"/>
        </p:nvSpPr>
        <p:spPr>
          <a:xfrm rot="19800000">
            <a:off x="4404080" y="1900198"/>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66" name="Freeform 10"/>
          <p:cNvSpPr>
            <a:spLocks noChangeAspect="1"/>
          </p:cNvSpPr>
          <p:nvPr userDrawn="1"/>
        </p:nvSpPr>
        <p:spPr>
          <a:xfrm rot="19800000">
            <a:off x="4416414" y="2138150"/>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Tree>
    <p:extLst>
      <p:ext uri="{BB962C8B-B14F-4D97-AF65-F5344CB8AC3E}">
        <p14:creationId xmlns:p14="http://schemas.microsoft.com/office/powerpoint/2010/main" val="274027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billede stor højre ">
    <p:spTree>
      <p:nvGrpSpPr>
        <p:cNvPr id="1" name=""/>
        <p:cNvGrpSpPr/>
        <p:nvPr/>
      </p:nvGrpSpPr>
      <p:grpSpPr>
        <a:xfrm>
          <a:off x="0" y="0"/>
          <a:ext cx="0" cy="0"/>
          <a:chOff x="0" y="0"/>
          <a:chExt cx="0" cy="0"/>
        </a:xfrm>
      </p:grpSpPr>
      <p:sp>
        <p:nvSpPr>
          <p:cNvPr id="12" name="Pladsholder til billede 9"/>
          <p:cNvSpPr>
            <a:spLocks noGrp="1"/>
          </p:cNvSpPr>
          <p:nvPr>
            <p:ph type="pic" sz="quarter" idx="14" hasCustomPrompt="1"/>
          </p:nvPr>
        </p:nvSpPr>
        <p:spPr>
          <a:xfrm>
            <a:off x="8804" y="0"/>
            <a:ext cx="12192000" cy="6858000"/>
          </a:xfrm>
          <a:blipFill>
            <a:blip r:embed="rId2"/>
            <a:stretch>
              <a:fillRect/>
            </a:stretch>
          </a:blipFill>
        </p:spPr>
        <p:txBody>
          <a:bodyPr lIns="0" tIns="360000" rIns="6408000" anchor="ctr" anchorCtr="0"/>
          <a:lstStyle>
            <a:lvl1pPr marL="0" indent="0" algn="r">
              <a:buNone/>
              <a:defRPr sz="3200" baseline="0">
                <a:sym typeface="Wingdings" panose="05000000000000000000" pitchFamily="2" charset="2"/>
              </a:defRPr>
            </a:lvl1pPr>
          </a:lstStyle>
          <a:p>
            <a:r>
              <a:rPr lang="da-DK" dirty="0"/>
              <a:t>Klik på ikonet, hvis du vil udskifte billedet  </a:t>
            </a:r>
            <a:br>
              <a:rPr lang="da-DK" dirty="0"/>
            </a:br>
            <a:r>
              <a:rPr lang="da-DK" dirty="0"/>
              <a:t> </a:t>
            </a:r>
          </a:p>
        </p:txBody>
      </p:sp>
      <p:sp>
        <p:nvSpPr>
          <p:cNvPr id="2" name="Titel 2"/>
          <p:cNvSpPr>
            <a:spLocks noGrp="1"/>
          </p:cNvSpPr>
          <p:nvPr>
            <p:ph type="ctrTitle"/>
          </p:nvPr>
        </p:nvSpPr>
        <p:spPr>
          <a:xfrm>
            <a:off x="6243638" y="691815"/>
            <a:ext cx="5948362" cy="5474035"/>
          </a:xfrm>
          <a:blipFill>
            <a:blip r:embed="rId3"/>
            <a:stretch>
              <a:fillRect/>
            </a:stretch>
          </a:blipFill>
        </p:spPr>
        <p:txBody>
          <a:bodyPr lIns="360000" tIns="468000" rIns="540000" bIns="3384000" anchor="b" anchorCtr="0">
            <a:noAutofit/>
          </a:bodyPr>
          <a:lstStyle>
            <a:lvl1pPr algn="l">
              <a:lnSpc>
                <a:spcPts val="4000"/>
              </a:lnSpc>
              <a:defRPr sz="3600">
                <a:solidFill>
                  <a:schemeClr val="bg1"/>
                </a:solidFill>
              </a:defRPr>
            </a:lvl1pPr>
          </a:lstStyle>
          <a:p>
            <a:r>
              <a:rPr lang="en-US"/>
              <a:t>Click to edit Master title style</a:t>
            </a:r>
            <a:endParaRPr lang="da-DK" dirty="0"/>
          </a:p>
        </p:txBody>
      </p:sp>
      <p:sp>
        <p:nvSpPr>
          <p:cNvPr id="4" name="Pladsholder til dato 3"/>
          <p:cNvSpPr>
            <a:spLocks noGrp="1"/>
          </p:cNvSpPr>
          <p:nvPr>
            <p:ph type="dt" sz="half" idx="10"/>
          </p:nvPr>
        </p:nvSpPr>
        <p:spPr>
          <a:xfrm>
            <a:off x="10329111" y="-385164"/>
            <a:ext cx="814976" cy="176797"/>
          </a:xfrm>
        </p:spPr>
        <p:txBody>
          <a:bodyPr/>
          <a:lstStyle>
            <a:lvl1pPr>
              <a:defRPr sz="100">
                <a:solidFill>
                  <a:schemeClr val="bg1"/>
                </a:solidFill>
              </a:defRPr>
            </a:lvl1pPr>
          </a:lstStyle>
          <a:p>
            <a:fld id="{C333159E-FBB4-453B-BB73-EC3ABA0B9EC3}" type="datetime1">
              <a:rPr lang="da-DK" smtClean="0"/>
              <a:t>15-05-2025</a:t>
            </a:fld>
            <a:endParaRPr lang="da-DK" dirty="0"/>
          </a:p>
        </p:txBody>
      </p:sp>
      <p:sp>
        <p:nvSpPr>
          <p:cNvPr id="5" name="Pladsholder til sidefod 4"/>
          <p:cNvSpPr>
            <a:spLocks noGrp="1"/>
          </p:cNvSpPr>
          <p:nvPr>
            <p:ph type="ftr" sz="quarter" idx="11"/>
          </p:nvPr>
        </p:nvSpPr>
        <p:spPr>
          <a:xfrm>
            <a:off x="3236495" y="-385164"/>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164"/>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15" name="Pladsholder til tekst 14"/>
          <p:cNvSpPr>
            <a:spLocks noGrp="1"/>
          </p:cNvSpPr>
          <p:nvPr>
            <p:ph type="body" sz="quarter" idx="13" hasCustomPrompt="1"/>
          </p:nvPr>
        </p:nvSpPr>
        <p:spPr>
          <a:xfrm>
            <a:off x="6622257" y="4053600"/>
            <a:ext cx="4979193" cy="899766"/>
          </a:xfrm>
        </p:spPr>
        <p:txBody>
          <a:bodyPr rIns="0">
            <a:noAutofit/>
          </a:bodyPr>
          <a:lstStyle>
            <a:lvl1pPr marL="0" indent="0">
              <a:spcBef>
                <a:spcPts val="0"/>
              </a:spcBef>
              <a:buNone/>
              <a:defRPr sz="1800" baseline="0"/>
            </a:lvl1pPr>
          </a:lstStyle>
          <a:p>
            <a:pPr lvl="0"/>
            <a:r>
              <a:rPr lang="da-DK" dirty="0"/>
              <a:t>Navn på oplægsholder, KU-enhed, sted og dato</a:t>
            </a:r>
          </a:p>
        </p:txBody>
      </p:sp>
      <p:sp>
        <p:nvSpPr>
          <p:cNvPr id="9" name="Undertitel 2"/>
          <p:cNvSpPr>
            <a:spLocks noGrp="1"/>
          </p:cNvSpPr>
          <p:nvPr>
            <p:ph type="subTitle" idx="1" hasCustomPrompt="1"/>
          </p:nvPr>
        </p:nvSpPr>
        <p:spPr>
          <a:xfrm>
            <a:off x="6622257" y="3007285"/>
            <a:ext cx="4979193" cy="726435"/>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10" name="Titel 1"/>
          <p:cNvSpPr>
            <a:spLocks noGrp="1"/>
          </p:cNvSpPr>
          <p:nvPr>
            <p:ph type="body" sz="quarter" idx="15" hasCustomPrompt="1"/>
          </p:nvPr>
        </p:nvSpPr>
        <p:spPr>
          <a:xfrm>
            <a:off x="6622257" y="1020200"/>
            <a:ext cx="4977606"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2903454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billede lille højre">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0" tIns="360000" rIns="6408000" anchor="ctr" anchorCtr="0"/>
          <a:lstStyle>
            <a:lvl1pPr marL="0" indent="0" algn="r">
              <a:buNone/>
              <a:defRPr sz="3200" baseline="0">
                <a:solidFill>
                  <a:schemeClr val="bg1"/>
                </a:solidFill>
                <a:sym typeface="Wingdings" panose="05000000000000000000" pitchFamily="2" charset="2"/>
              </a:defRPr>
            </a:lvl1pPr>
          </a:lstStyle>
          <a:p>
            <a:r>
              <a:rPr lang="da-DK" dirty="0"/>
              <a:t>Klik på ikonet, hvis du vil udskifte billedet  </a:t>
            </a:r>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72EBC29C-0917-4C4D-9E80-3B6188930562}" type="datetime1">
              <a:rPr lang="da-DK" smtClean="0"/>
              <a:t>15-05-2025</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p:nvPr>
        </p:nvSpPr>
        <p:spPr>
          <a:xfrm>
            <a:off x="6243638" y="2271092"/>
            <a:ext cx="5948362" cy="3895200"/>
          </a:xfrm>
          <a:blipFill>
            <a:blip r:embed="rId3"/>
            <a:stretch>
              <a:fillRect/>
            </a:stretch>
          </a:blipFill>
        </p:spPr>
        <p:txBody>
          <a:bodyPr lIns="360000" tIns="468000" rIns="540000" bIns="2448000" anchor="b" anchorCtr="0">
            <a:noAutofit/>
          </a:bodyPr>
          <a:lstStyle>
            <a:lvl1pPr algn="l">
              <a:lnSpc>
                <a:spcPts val="4000"/>
              </a:lnSpc>
              <a:defRPr sz="3600">
                <a:solidFill>
                  <a:schemeClr val="bg1"/>
                </a:solidFill>
              </a:defRPr>
            </a:lvl1pPr>
          </a:lstStyle>
          <a:p>
            <a:r>
              <a:rPr lang="en-US"/>
              <a:t>Click to edit Master title style</a:t>
            </a:r>
            <a:endParaRPr lang="da-DK" dirty="0"/>
          </a:p>
        </p:txBody>
      </p:sp>
      <p:sp>
        <p:nvSpPr>
          <p:cNvPr id="9" name="Pladsholder til tekst 14"/>
          <p:cNvSpPr>
            <a:spLocks noGrp="1"/>
          </p:cNvSpPr>
          <p:nvPr>
            <p:ph type="body" sz="quarter" idx="13" hasCustomPrompt="1"/>
          </p:nvPr>
        </p:nvSpPr>
        <p:spPr>
          <a:xfrm>
            <a:off x="6622257" y="4053600"/>
            <a:ext cx="4979193" cy="899766"/>
          </a:xfrm>
        </p:spPr>
        <p:txBody>
          <a:bodyPr r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aseline="0"/>
            </a:lvl1pPr>
          </a:lstStyle>
          <a:p>
            <a:pPr lvl="0"/>
            <a:r>
              <a:rPr lang="da-DK" dirty="0"/>
              <a:t>Navn på oplægsholder, KU-enhed, sted og dato</a:t>
            </a:r>
          </a:p>
        </p:txBody>
      </p:sp>
      <p:sp>
        <p:nvSpPr>
          <p:cNvPr id="10" name="Titel 1"/>
          <p:cNvSpPr>
            <a:spLocks noGrp="1"/>
          </p:cNvSpPr>
          <p:nvPr>
            <p:ph type="body" sz="quarter" idx="15" hasCustomPrompt="1"/>
          </p:nvPr>
        </p:nvSpPr>
        <p:spPr>
          <a:xfrm>
            <a:off x="6622258" y="2610941"/>
            <a:ext cx="4962920"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62967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segl stor ">
    <p:spTree>
      <p:nvGrpSpPr>
        <p:cNvPr id="1" name=""/>
        <p:cNvGrpSpPr/>
        <p:nvPr/>
      </p:nvGrpSpPr>
      <p:grpSpPr>
        <a:xfrm>
          <a:off x="0" y="0"/>
          <a:ext cx="0" cy="0"/>
          <a:chOff x="0" y="0"/>
          <a:chExt cx="0" cy="0"/>
        </a:xfrm>
      </p:grpSpPr>
      <p:sp>
        <p:nvSpPr>
          <p:cNvPr id="8"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7"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34" r="10628" b="7654"/>
          <a:stretch/>
        </p:blipFill>
        <p:spPr>
          <a:xfrm>
            <a:off x="1733575" y="-6016"/>
            <a:ext cx="10465859" cy="6858000"/>
          </a:xfrm>
          <a:prstGeom prst="rect">
            <a:avLst/>
          </a:prstGeom>
        </p:spPr>
      </p:pic>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8880D59A-D7B0-4B9B-8B78-E4C3DDBABBD4}" type="datetime1">
              <a:rPr lang="da-DK" smtClean="0"/>
              <a:t>15-05-2025</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hasCustomPrompt="1"/>
          </p:nvPr>
        </p:nvSpPr>
        <p:spPr>
          <a:xfrm>
            <a:off x="0" y="691815"/>
            <a:ext cx="5959476" cy="5474035"/>
          </a:xfrm>
          <a:blipFill>
            <a:blip r:embed="rId3"/>
            <a:stretch>
              <a:fillRect/>
            </a:stretch>
          </a:blipFill>
        </p:spPr>
        <p:txBody>
          <a:bodyPr lIns="540000" tIns="468000" rIns="360000" bIns="3384000" anchor="b" anchorCtr="0">
            <a:noAutofit/>
          </a:bodyPr>
          <a:lstStyle>
            <a:lvl1pPr algn="l">
              <a:lnSpc>
                <a:spcPct val="900000"/>
              </a:lnSpc>
              <a:defRPr sz="3600">
                <a:solidFill>
                  <a:schemeClr val="bg1"/>
                </a:solidFill>
              </a:defRPr>
            </a:lvl1pPr>
          </a:lstStyle>
          <a:p>
            <a:r>
              <a:rPr lang="da-DK" dirty="0"/>
              <a:t>master</a:t>
            </a:r>
          </a:p>
        </p:txBody>
      </p:sp>
      <p:sp>
        <p:nvSpPr>
          <p:cNvPr id="37" name="Undertitel 2"/>
          <p:cNvSpPr>
            <a:spLocks noGrp="1"/>
          </p:cNvSpPr>
          <p:nvPr>
            <p:ph type="subTitle" idx="1" hasCustomPrompt="1"/>
          </p:nvPr>
        </p:nvSpPr>
        <p:spPr>
          <a:xfrm>
            <a:off x="588964" y="3007285"/>
            <a:ext cx="4946648"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38"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12" name="Titel 1"/>
          <p:cNvSpPr>
            <a:spLocks noGrp="1"/>
          </p:cNvSpPr>
          <p:nvPr>
            <p:ph type="body" sz="quarter" idx="14"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428179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segl lille ">
    <p:spTree>
      <p:nvGrpSpPr>
        <p:cNvPr id="1" name=""/>
        <p:cNvGrpSpPr/>
        <p:nvPr/>
      </p:nvGrpSpPr>
      <p:grpSpPr>
        <a:xfrm>
          <a:off x="0" y="0"/>
          <a:ext cx="0" cy="0"/>
          <a:chOff x="0" y="0"/>
          <a:chExt cx="0" cy="0"/>
        </a:xfrm>
      </p:grpSpPr>
      <p:sp>
        <p:nvSpPr>
          <p:cNvPr id="11"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34" r="10628" b="7654"/>
          <a:stretch/>
        </p:blipFill>
        <p:spPr>
          <a:xfrm>
            <a:off x="1733575" y="-6016"/>
            <a:ext cx="10465859" cy="6858000"/>
          </a:xfrm>
          <a:prstGeom prst="rect">
            <a:avLst/>
          </a:prstGeom>
        </p:spPr>
      </p:pic>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DACD5312-4BB5-4AD3-ABB6-C66798F20444}" type="datetime1">
              <a:rPr lang="da-DK" smtClean="0"/>
              <a:t>15-05-2025</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p:nvPr>
        </p:nvSpPr>
        <p:spPr>
          <a:xfrm>
            <a:off x="0" y="2271092"/>
            <a:ext cx="5959476" cy="3895200"/>
          </a:xfrm>
          <a:blipFill>
            <a:blip r:embed="rId3"/>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US"/>
              <a:t>Click to edit Master title style</a:t>
            </a:r>
            <a:endParaRPr lang="da-DK" dirty="0"/>
          </a:p>
        </p:txBody>
      </p:sp>
      <p:sp>
        <p:nvSpPr>
          <p:cNvPr id="15"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10" name="Titel 1"/>
          <p:cNvSpPr>
            <a:spLocks noGrp="1"/>
          </p:cNvSpPr>
          <p:nvPr>
            <p:ph type="body" sz="quarter" idx="14"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169068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3" y="620714"/>
            <a:ext cx="11012488" cy="865186"/>
          </a:xfrm>
        </p:spPr>
        <p:txBody>
          <a:bodyPr/>
          <a:lstStyle/>
          <a:p>
            <a:pPr lvl="0"/>
            <a:r>
              <a:rPr lang="da-DK" dirty="0"/>
              <a:t>Klik for at tilføje overskrift</a:t>
            </a:r>
          </a:p>
        </p:txBody>
      </p:sp>
      <p:sp>
        <p:nvSpPr>
          <p:cNvPr id="3" name="Pladsholder til indhold 2"/>
          <p:cNvSpPr>
            <a:spLocks noGrp="1"/>
          </p:cNvSpPr>
          <p:nvPr>
            <p:ph idx="1" hasCustomPrompt="1"/>
          </p:nvPr>
        </p:nvSpPr>
        <p:spPr>
          <a:xfrm>
            <a:off x="588963" y="1635125"/>
            <a:ext cx="11012488" cy="4675188"/>
          </a:xfrm>
        </p:spPr>
        <p:txBody>
          <a:bodyPr vert="horz" lIns="0" tIns="0" rIns="0" bIns="0" rtlCol="0">
            <a:noAutofit/>
          </a:bodyPr>
          <a:lstStyle>
            <a:lvl1pPr>
              <a:defRPr lang="da-DK" dirty="0" smtClean="0"/>
            </a:lvl1pPr>
            <a:lvl2pPr>
              <a:defRPr lang="da-DK" dirty="0" smtClean="0"/>
            </a:lvl2pPr>
            <a:lvl3pPr>
              <a:defRPr lang="da-DK" dirty="0" smtClean="0"/>
            </a:lvl3pPr>
            <a:lvl4pPr marL="719138" indent="0">
              <a:buNone/>
              <a:defRPr/>
            </a:lvl4pPr>
          </a:lstStyle>
          <a:p>
            <a:pPr lvl="0"/>
            <a:r>
              <a:rPr lang="da-DK" dirty="0"/>
              <a:t>Klik for at indsætte tekst</a:t>
            </a:r>
          </a:p>
          <a:p>
            <a:pPr lvl="1"/>
            <a:r>
              <a:rPr lang="da-DK" dirty="0"/>
              <a:t>Andet niveau</a:t>
            </a:r>
          </a:p>
          <a:p>
            <a:pPr lvl="2"/>
            <a:r>
              <a:rPr lang="da-DK" dirty="0"/>
              <a:t>Tredje niveau</a:t>
            </a:r>
          </a:p>
        </p:txBody>
      </p:sp>
      <p:sp>
        <p:nvSpPr>
          <p:cNvPr id="4" name="Pladsholder til dato 3"/>
          <p:cNvSpPr>
            <a:spLocks noGrp="1"/>
          </p:cNvSpPr>
          <p:nvPr>
            <p:ph type="dt" sz="half" idx="10"/>
          </p:nvPr>
        </p:nvSpPr>
        <p:spPr/>
        <p:txBody>
          <a:bodyPr/>
          <a:lstStyle/>
          <a:p>
            <a:fld id="{3C829339-1C74-4825-ADEB-BCD7E13EFC81}" type="datetime1">
              <a:rPr lang="da-DK" smtClean="0"/>
              <a:t>15-05-2025</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279685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el og to indholdsobjekter ">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4" y="620714"/>
            <a:ext cx="11012486" cy="865186"/>
          </a:xfrm>
        </p:spPr>
        <p:txBody>
          <a:bodyPr/>
          <a:lstStyle/>
          <a:p>
            <a:pPr lvl="0"/>
            <a:r>
              <a:rPr lang="da-DK" dirty="0"/>
              <a:t>Klik for at tilføje overskrift</a:t>
            </a:r>
          </a:p>
        </p:txBody>
      </p:sp>
      <p:sp>
        <p:nvSpPr>
          <p:cNvPr id="3" name="Pladsholder til indhold 2"/>
          <p:cNvSpPr>
            <a:spLocks noGrp="1"/>
          </p:cNvSpPr>
          <p:nvPr>
            <p:ph sz="half" idx="1" hasCustomPrompt="1"/>
          </p:nvPr>
        </p:nvSpPr>
        <p:spPr>
          <a:xfrm>
            <a:off x="588964" y="1635125"/>
            <a:ext cx="5358535" cy="4675187"/>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stStyle>
          <a:p>
            <a:pPr lvl="0"/>
            <a:r>
              <a:rPr lang="da-DK" dirty="0"/>
              <a:t>Klik for at indsætte tekst</a:t>
            </a:r>
          </a:p>
          <a:p>
            <a:pPr lvl="1"/>
            <a:r>
              <a:rPr lang="da-DK" dirty="0"/>
              <a:t>Andet niveau</a:t>
            </a:r>
          </a:p>
          <a:p>
            <a:pPr lvl="2"/>
            <a:r>
              <a:rPr lang="da-DK" dirty="0"/>
              <a:t>Tredje niveau</a:t>
            </a:r>
          </a:p>
          <a:p>
            <a:pPr lvl="3"/>
            <a:endParaRPr lang="da-DK" dirty="0"/>
          </a:p>
        </p:txBody>
      </p:sp>
      <p:sp>
        <p:nvSpPr>
          <p:cNvPr id="4" name="Pladsholder til indhold 3"/>
          <p:cNvSpPr>
            <a:spLocks noGrp="1"/>
          </p:cNvSpPr>
          <p:nvPr>
            <p:ph sz="half" idx="2" hasCustomPrompt="1"/>
          </p:nvPr>
        </p:nvSpPr>
        <p:spPr>
          <a:xfrm>
            <a:off x="6244502" y="1635125"/>
            <a:ext cx="5356948" cy="4675187"/>
          </a:xfrm>
        </p:spPr>
        <p:txBody>
          <a:bodyPr vert="horz" lIns="0" tIns="0" rIns="0" bIns="0" rtlCol="0">
            <a:noAutofit/>
          </a:bodyPr>
          <a:lstStyle>
            <a:lvl1pPr>
              <a:defRPr lang="da-DK" dirty="0" smtClean="0"/>
            </a:lvl1pPr>
            <a:lvl2pPr>
              <a:defRPr lang="da-DK" dirty="0" smtClean="0"/>
            </a:lvl2pPr>
            <a:lvl3pPr>
              <a:defRPr lang="da-DK" dirty="0" smtClean="0"/>
            </a:lvl3pPr>
            <a:lvl4pPr marL="719138" indent="0">
              <a:buNone/>
              <a:defRPr lang="da-DK" dirty="0" smtClean="0"/>
            </a:lvl4pPr>
            <a:lvl5pPr>
              <a:defRPr lang="da-DK" dirty="0"/>
            </a:lvl5pPr>
            <a:lvl8pPr marL="719138" indent="0">
              <a:buNone/>
              <a:defRPr/>
            </a:lvl8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EE4FFEAA-BA47-4F55-BB2A-ABDD4DBF5CDE}" type="datetime1">
              <a:rPr lang="da-DK" smtClean="0"/>
              <a:t>15-05-2025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754967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indhold og billede">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6243639" y="1635125"/>
            <a:ext cx="5357812" cy="4675187"/>
          </a:xfrm>
          <a:blipFill>
            <a:blip r:embed="rId2"/>
            <a:stretch>
              <a:fillRect/>
            </a:stretch>
          </a:blipFill>
        </p:spPr>
        <p:txBody>
          <a:bodyPr lIns="0" tIns="2304000" rIns="0" anchor="t" anchorCtr="0"/>
          <a:lstStyle>
            <a:lvl1pPr marL="0" indent="0" algn="ctr">
              <a:buNone/>
              <a:defRPr sz="3200" baseline="0">
                <a:solidFill>
                  <a:schemeClr val="bg1"/>
                </a:solidFill>
                <a:sym typeface="Wingdings" panose="05000000000000000000" pitchFamily="2" charset="2"/>
              </a:defRPr>
            </a:lvl1pPr>
          </a:lstStyle>
          <a:p>
            <a:r>
              <a:rPr lang="da-DK" dirty="0"/>
              <a:t>Klik på ikonet, hvis du vil udskifte billedet </a:t>
            </a:r>
          </a:p>
        </p:txBody>
      </p:sp>
      <p:sp>
        <p:nvSpPr>
          <p:cNvPr id="2" name="Titel 1"/>
          <p:cNvSpPr>
            <a:spLocks noGrp="1"/>
          </p:cNvSpPr>
          <p:nvPr>
            <p:ph type="title" hasCustomPrompt="1"/>
          </p:nvPr>
        </p:nvSpPr>
        <p:spPr>
          <a:xfrm>
            <a:off x="588965" y="620712"/>
            <a:ext cx="11012486" cy="865187"/>
          </a:xfrm>
        </p:spPr>
        <p:txBody>
          <a:bodyPr/>
          <a:lstStyle/>
          <a:p>
            <a:pPr lvl="0"/>
            <a:r>
              <a:rPr lang="da-DK" dirty="0"/>
              <a:t>Klik for at tilføje overskrift</a:t>
            </a:r>
          </a:p>
        </p:txBody>
      </p:sp>
      <p:sp>
        <p:nvSpPr>
          <p:cNvPr id="3" name="Pladsholder til indhold 2"/>
          <p:cNvSpPr>
            <a:spLocks noGrp="1"/>
          </p:cNvSpPr>
          <p:nvPr>
            <p:ph sz="half" idx="1" hasCustomPrompt="1"/>
          </p:nvPr>
        </p:nvSpPr>
        <p:spPr>
          <a:xfrm>
            <a:off x="588964" y="1635125"/>
            <a:ext cx="5359398" cy="4675188"/>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7822542C-E4D2-4366-8573-42718107279F}" type="datetime1">
              <a:rPr lang="da-DK" smtClean="0"/>
              <a:t>15-05-2025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101778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88965" y="620714"/>
            <a:ext cx="11012486" cy="865186"/>
          </a:xfrm>
          <a:prstGeom prst="rect">
            <a:avLst/>
          </a:prstGeom>
        </p:spPr>
        <p:txBody>
          <a:bodyPr vert="horz" lIns="0" tIns="0" rIns="0" bIns="0" rtlCol="0" anchor="t" anchorCtr="0">
            <a:noAutofit/>
          </a:bodyPr>
          <a:lstStyle/>
          <a:p>
            <a:r>
              <a:rPr lang="da-DK" dirty="0"/>
              <a:t>Klik for at redigere i master</a:t>
            </a:r>
          </a:p>
        </p:txBody>
      </p:sp>
      <p:sp>
        <p:nvSpPr>
          <p:cNvPr id="3" name="Pladsholder til tekst 2"/>
          <p:cNvSpPr>
            <a:spLocks noGrp="1"/>
          </p:cNvSpPr>
          <p:nvPr>
            <p:ph type="body" idx="1"/>
          </p:nvPr>
        </p:nvSpPr>
        <p:spPr>
          <a:xfrm>
            <a:off x="588964" y="1635125"/>
            <a:ext cx="11012487" cy="4675188"/>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7" name="Rectangle 19"/>
          <p:cNvSpPr/>
          <p:nvPr userDrawn="1"/>
        </p:nvSpPr>
        <p:spPr>
          <a:xfrm>
            <a:off x="0" y="2"/>
            <a:ext cx="12192000" cy="332655"/>
          </a:xfrm>
          <a:prstGeom prst="rect">
            <a:avLst/>
          </a:prstGeom>
          <a:gradFill flip="none" rotWithShape="1">
            <a:gsLst>
              <a:gs pos="0">
                <a:schemeClr val="bg1"/>
              </a:gs>
              <a:gs pos="100000">
                <a:srgbClr val="EEEFEE">
                  <a:alpha val="93000"/>
                </a:srgbClr>
              </a:gs>
            </a:gsLst>
            <a:lin ang="5400000" scaled="0"/>
            <a:tileRect/>
          </a:gradFill>
          <a:ln w="381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8" name="Picture 7"/>
          <p:cNvPicPr>
            <a:picLocks noChangeAspect="1"/>
          </p:cNvPicPr>
          <p:nvPr userDrawn="1"/>
        </p:nvPicPr>
        <p:blipFill rotWithShape="1">
          <a:blip r:embed="rId24"/>
          <a:srcRect l="12043" t="11448" r="17199" b="13844"/>
          <a:stretch/>
        </p:blipFill>
        <p:spPr>
          <a:xfrm>
            <a:off x="335534" y="63578"/>
            <a:ext cx="166516" cy="211296"/>
          </a:xfrm>
          <a:prstGeom prst="rect">
            <a:avLst/>
          </a:prstGeom>
        </p:spPr>
      </p:pic>
      <p:pic>
        <p:nvPicPr>
          <p:cNvPr id="9" name="Picture 27"/>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554698" y="96467"/>
            <a:ext cx="2346641" cy="159521"/>
          </a:xfrm>
          <a:prstGeom prst="rect">
            <a:avLst/>
          </a:prstGeom>
        </p:spPr>
      </p:pic>
      <p:sp>
        <p:nvSpPr>
          <p:cNvPr id="5" name="Pladsholder til sidefod 4"/>
          <p:cNvSpPr>
            <a:spLocks noGrp="1"/>
          </p:cNvSpPr>
          <p:nvPr>
            <p:ph type="ftr" sz="quarter" idx="3"/>
          </p:nvPr>
        </p:nvSpPr>
        <p:spPr>
          <a:xfrm>
            <a:off x="3236495" y="85745"/>
            <a:ext cx="6981162" cy="176797"/>
          </a:xfrm>
          <a:prstGeom prst="rect">
            <a:avLst/>
          </a:prstGeom>
        </p:spPr>
        <p:txBody>
          <a:bodyPr vert="horz" lIns="0" tIns="0" rIns="0" bIns="0" rtlCol="0" anchor="b" anchorCtr="0"/>
          <a:lstStyle>
            <a:lvl1pPr algn="r">
              <a:defRPr sz="1000">
                <a:solidFill>
                  <a:srgbClr val="333333"/>
                </a:solidFill>
              </a:defRPr>
            </a:lvl1pPr>
          </a:lstStyle>
          <a:p>
            <a:endParaRPr lang="da-DK" dirty="0"/>
          </a:p>
        </p:txBody>
      </p:sp>
      <p:sp>
        <p:nvSpPr>
          <p:cNvPr id="6" name="Pladsholder til slidenummer 5"/>
          <p:cNvSpPr>
            <a:spLocks noGrp="1"/>
          </p:cNvSpPr>
          <p:nvPr>
            <p:ph type="sldNum" sz="quarter" idx="4"/>
          </p:nvPr>
        </p:nvSpPr>
        <p:spPr>
          <a:xfrm>
            <a:off x="11219691" y="85745"/>
            <a:ext cx="381759" cy="176797"/>
          </a:xfrm>
          <a:prstGeom prst="rect">
            <a:avLst/>
          </a:prstGeom>
        </p:spPr>
        <p:txBody>
          <a:bodyPr vert="horz" lIns="0" tIns="0" rIns="0" bIns="0" rtlCol="0" anchor="b" anchorCtr="0"/>
          <a:lstStyle>
            <a:lvl1pPr algn="r">
              <a:defRPr sz="1000">
                <a:solidFill>
                  <a:srgbClr val="333333"/>
                </a:solidFill>
              </a:defRPr>
            </a:lvl1pPr>
          </a:lstStyle>
          <a:p>
            <a:fld id="{091A926C-488A-4E3E-9C21-57CAA120E114}" type="slidenum">
              <a:rPr lang="da-DK" smtClean="0"/>
              <a:pPr/>
              <a:t>‹#›</a:t>
            </a:fld>
            <a:endParaRPr lang="da-DK" dirty="0"/>
          </a:p>
        </p:txBody>
      </p:sp>
      <p:sp>
        <p:nvSpPr>
          <p:cNvPr id="4" name="Pladsholder til dato 3"/>
          <p:cNvSpPr>
            <a:spLocks noGrp="1"/>
          </p:cNvSpPr>
          <p:nvPr>
            <p:ph type="dt" sz="half" idx="2"/>
          </p:nvPr>
        </p:nvSpPr>
        <p:spPr>
          <a:xfrm>
            <a:off x="10329111" y="85745"/>
            <a:ext cx="814976" cy="176797"/>
          </a:xfrm>
          <a:prstGeom prst="rect">
            <a:avLst/>
          </a:prstGeom>
        </p:spPr>
        <p:txBody>
          <a:bodyPr vert="horz" lIns="0" tIns="0" rIns="0" bIns="0" rtlCol="0" anchor="b" anchorCtr="0"/>
          <a:lstStyle>
            <a:lvl1pPr algn="r">
              <a:defRPr sz="1000">
                <a:solidFill>
                  <a:srgbClr val="333333"/>
                </a:solidFill>
              </a:defRPr>
            </a:lvl1pPr>
          </a:lstStyle>
          <a:p>
            <a:fld id="{4276E65D-4FB3-40ED-B65A-20F69F4A226A}" type="datetime1">
              <a:rPr lang="da-DK" smtClean="0"/>
              <a:t>15-05-2025</a:t>
            </a:fld>
            <a:endParaRPr lang="da-DK" dirty="0"/>
          </a:p>
        </p:txBody>
      </p:sp>
    </p:spTree>
    <p:extLst>
      <p:ext uri="{BB962C8B-B14F-4D97-AF65-F5344CB8AC3E}">
        <p14:creationId xmlns:p14="http://schemas.microsoft.com/office/powerpoint/2010/main" val="1203620196"/>
      </p:ext>
    </p:extLst>
  </p:cSld>
  <p:clrMap bg1="lt1" tx1="dk1" bg2="lt2" tx2="dk2" accent1="accent1" accent2="accent2" accent3="accent3" accent4="accent4" accent5="accent5" accent6="accent6" hlink="hlink" folHlink="folHlink"/>
  <p:sldLayoutIdLst>
    <p:sldLayoutId id="2147483670" r:id="rId1"/>
    <p:sldLayoutId id="2147483674" r:id="rId2"/>
    <p:sldLayoutId id="2147483673" r:id="rId3"/>
    <p:sldLayoutId id="2147483671" r:id="rId4"/>
    <p:sldLayoutId id="2147483659" r:id="rId5"/>
    <p:sldLayoutId id="2147483672" r:id="rId6"/>
    <p:sldLayoutId id="2147483660" r:id="rId7"/>
    <p:sldLayoutId id="2147483662" r:id="rId8"/>
    <p:sldLayoutId id="2147483684" r:id="rId9"/>
    <p:sldLayoutId id="2147483685" r:id="rId10"/>
    <p:sldLayoutId id="2147483677" r:id="rId11"/>
    <p:sldLayoutId id="2147483675" r:id="rId12"/>
    <p:sldLayoutId id="2147483676" r:id="rId13"/>
    <p:sldLayoutId id="2147483678" r:id="rId14"/>
    <p:sldLayoutId id="2147483681" r:id="rId15"/>
    <p:sldLayoutId id="2147483682" r:id="rId16"/>
    <p:sldLayoutId id="2147483683" r:id="rId17"/>
    <p:sldLayoutId id="2147483687" r:id="rId18"/>
    <p:sldLayoutId id="2147483664" r:id="rId19"/>
    <p:sldLayoutId id="2147483665" r:id="rId20"/>
    <p:sldLayoutId id="2147483689" r:id="rId21"/>
    <p:sldLayoutId id="2147483688" r:id="rId22"/>
  </p:sldLayoutIdLst>
  <p:hf hdr="0" ftr="0"/>
  <p:txStyles>
    <p:titleStyle>
      <a:lvl1pPr algn="l" defTabSz="914400" rtl="0" eaLnBrk="1" latinLnBrk="0" hangingPunct="1">
        <a:lnSpc>
          <a:spcPct val="100000"/>
        </a:lnSpc>
        <a:spcBef>
          <a:spcPct val="0"/>
        </a:spcBef>
        <a:buNone/>
        <a:defRPr sz="3000" kern="1200" spc="60" baseline="0">
          <a:solidFill>
            <a:schemeClr val="accent1"/>
          </a:solidFill>
          <a:latin typeface="+mj-lt"/>
          <a:ea typeface="+mj-ea"/>
          <a:cs typeface="+mj-cs"/>
        </a:defRPr>
      </a:lvl1pPr>
    </p:titleStyle>
    <p:bodyStyle>
      <a:lvl1pPr marL="361950" indent="-361950" algn="l" defTabSz="914400" rtl="0" eaLnBrk="1" latinLnBrk="0" hangingPunct="1">
        <a:lnSpc>
          <a:spcPct val="100000"/>
        </a:lnSpc>
        <a:spcBef>
          <a:spcPts val="1000"/>
        </a:spcBef>
        <a:buFont typeface="Arial" panose="020B0604020202020204" pitchFamily="34" charset="0"/>
        <a:buChar char="•"/>
        <a:defRPr lang="da-DK" sz="2400" kern="1200" spc="60" baseline="0" dirty="0" smtClean="0">
          <a:solidFill>
            <a:schemeClr val="tx1"/>
          </a:solidFill>
          <a:latin typeface="+mn-lt"/>
          <a:ea typeface="+mn-ea"/>
          <a:cs typeface="+mn-cs"/>
        </a:defRPr>
      </a:lvl1pPr>
      <a:lvl2pPr marL="719138" marR="0" indent="-35877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lang="da-DK" sz="2000" kern="1200" spc="60" baseline="0" dirty="0" smtClean="0">
          <a:solidFill>
            <a:schemeClr val="tx1"/>
          </a:solidFill>
          <a:latin typeface="+mn-lt"/>
          <a:ea typeface="+mn-ea"/>
          <a:cs typeface="+mn-cs"/>
        </a:defRPr>
      </a:lvl2pPr>
      <a:lvl3pPr marL="1073150" indent="-354013" algn="l" defTabSz="914400" rtl="0" eaLnBrk="1" latinLnBrk="0" hangingPunct="1">
        <a:lnSpc>
          <a:spcPct val="90000"/>
        </a:lnSpc>
        <a:spcBef>
          <a:spcPts val="500"/>
        </a:spcBef>
        <a:buFont typeface="Arial" panose="020B0604020202020204" pitchFamily="34" charset="0"/>
        <a:buChar char="•"/>
        <a:defRPr lang="da-DK" sz="1800" kern="1200" baseline="0" dirty="0" smtClean="0">
          <a:solidFill>
            <a:schemeClr val="tx1"/>
          </a:solidFill>
          <a:latin typeface="+mn-lt"/>
          <a:ea typeface="+mn-ea"/>
          <a:cs typeface="+mn-cs"/>
        </a:defRPr>
      </a:lvl3pPr>
      <a:lvl4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4pPr>
      <a:lvl5pPr marL="719138" indent="354013" algn="l" defTabSz="914400" rtl="0" eaLnBrk="1" latinLnBrk="0" hangingPunct="1">
        <a:lnSpc>
          <a:spcPct val="100000"/>
        </a:lnSpc>
        <a:spcBef>
          <a:spcPts val="500"/>
        </a:spcBef>
        <a:buFont typeface="Arial" panose="020B0604020202020204" pitchFamily="34" charset="0"/>
        <a:buChar char="•"/>
        <a:defRPr lang="da-DK" sz="1800" kern="1200" spc="60" baseline="0" dirty="0" smtClean="0">
          <a:solidFill>
            <a:schemeClr val="tx1"/>
          </a:solidFill>
          <a:latin typeface="+mn-lt"/>
          <a:ea typeface="+mn-ea"/>
          <a:cs typeface="+mn-cs"/>
        </a:defRPr>
      </a:lvl5pPr>
      <a:lvl6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6pPr>
      <a:lvl7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7pPr>
      <a:lvl8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8pPr>
      <a:lvl9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pos="7307" userDrawn="1">
          <p15:clr>
            <a:srgbClr val="F26B43"/>
          </p15:clr>
        </p15:guide>
        <p15:guide id="3" orient="horz" pos="391" userDrawn="1">
          <p15:clr>
            <a:srgbClr val="F26B43"/>
          </p15:clr>
        </p15:guide>
        <p15:guide id="4" orient="horz" pos="935" userDrawn="1">
          <p15:clr>
            <a:srgbClr val="F26B43"/>
          </p15:clr>
        </p15:guide>
        <p15:guide id="5" pos="371" userDrawn="1">
          <p15:clr>
            <a:srgbClr val="F26B43"/>
          </p15:clr>
        </p15:guide>
        <p15:guide id="6" pos="7308" userDrawn="1">
          <p15:clr>
            <a:srgbClr val="F26B43"/>
          </p15:clr>
        </p15:guide>
        <p15:guide id="7" orient="horz" pos="1026" userDrawn="1">
          <p15:clr>
            <a:srgbClr val="F26B43"/>
          </p15:clr>
        </p15:guide>
        <p15:guide id="8" orient="horz" pos="397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txBody>
          <a:bodyPr/>
          <a:lstStyle/>
          <a:p>
            <a:endParaRPr lang="en-GB"/>
          </a:p>
        </p:txBody>
      </p:sp>
      <p:sp>
        <p:nvSpPr>
          <p:cNvPr id="3" name="Date Placeholder 2"/>
          <p:cNvSpPr>
            <a:spLocks noGrp="1"/>
          </p:cNvSpPr>
          <p:nvPr>
            <p:ph type="dt" sz="half" idx="10"/>
          </p:nvPr>
        </p:nvSpPr>
        <p:spPr/>
        <p:txBody>
          <a:bodyPr/>
          <a:lstStyle/>
          <a:p>
            <a:fld id="{72EBC29C-0917-4C4D-9E80-3B6188930562}" type="datetime1">
              <a:rPr lang="da-DK" smtClean="0"/>
              <a:t>15-05-2025</a:t>
            </a:fld>
            <a:endParaRPr lang="da-DK" dirty="0"/>
          </a:p>
        </p:txBody>
      </p:sp>
      <p:sp>
        <p:nvSpPr>
          <p:cNvPr id="4" name="Slide Number Placeholder 3"/>
          <p:cNvSpPr>
            <a:spLocks noGrp="1"/>
          </p:cNvSpPr>
          <p:nvPr>
            <p:ph type="sldNum" sz="quarter" idx="12"/>
          </p:nvPr>
        </p:nvSpPr>
        <p:spPr/>
        <p:txBody>
          <a:bodyPr/>
          <a:lstStyle/>
          <a:p>
            <a:fld id="{091A926C-488A-4E3E-9C21-57CAA120E114}" type="slidenum">
              <a:rPr lang="da-DK" smtClean="0"/>
              <a:pPr/>
              <a:t>1</a:t>
            </a:fld>
            <a:endParaRPr lang="da-DK" dirty="0"/>
          </a:p>
        </p:txBody>
      </p:sp>
      <p:sp>
        <p:nvSpPr>
          <p:cNvPr id="5" name="Title 4"/>
          <p:cNvSpPr>
            <a:spLocks noGrp="1"/>
          </p:cNvSpPr>
          <p:nvPr>
            <p:ph type="ctrTitle"/>
          </p:nvPr>
        </p:nvSpPr>
        <p:spPr/>
        <p:txBody>
          <a:bodyPr/>
          <a:lstStyle/>
          <a:p>
            <a:endParaRPr lang="en-GB" dirty="0"/>
          </a:p>
        </p:txBody>
      </p:sp>
      <p:sp>
        <p:nvSpPr>
          <p:cNvPr id="6" name="Text Placeholder 5"/>
          <p:cNvSpPr>
            <a:spLocks noGrp="1"/>
          </p:cNvSpPr>
          <p:nvPr>
            <p:ph type="body" sz="quarter" idx="13"/>
          </p:nvPr>
        </p:nvSpPr>
        <p:spPr/>
        <p:txBody>
          <a:bodyPr/>
          <a:lstStyle/>
          <a:p>
            <a:pPr algn="ctr"/>
            <a:r>
              <a:rPr lang="en-GB" dirty="0"/>
              <a:t>14. </a:t>
            </a:r>
            <a:r>
              <a:rPr lang="en-GB" dirty="0" err="1"/>
              <a:t>maj</a:t>
            </a:r>
            <a:r>
              <a:rPr lang="en-GB" dirty="0"/>
              <a:t> 2025</a:t>
            </a:r>
          </a:p>
          <a:p>
            <a:pPr algn="ctr"/>
            <a:r>
              <a:rPr lang="en-GB" dirty="0"/>
              <a:t>Dansk </a:t>
            </a:r>
            <a:r>
              <a:rPr lang="en-GB" dirty="0" err="1"/>
              <a:t>Forening</a:t>
            </a:r>
            <a:r>
              <a:rPr lang="en-GB" dirty="0"/>
              <a:t> for </a:t>
            </a:r>
            <a:r>
              <a:rPr lang="en-GB" dirty="0" err="1"/>
              <a:t>Arbejdsret</a:t>
            </a:r>
            <a:endParaRPr lang="en-GB" dirty="0"/>
          </a:p>
          <a:p>
            <a:pPr algn="ctr"/>
            <a:r>
              <a:rPr lang="en-GB" dirty="0"/>
              <a:t> professor, </a:t>
            </a:r>
            <a:r>
              <a:rPr lang="en-GB" dirty="0" err="1"/>
              <a:t>dr.</a:t>
            </a:r>
            <a:r>
              <a:rPr lang="en-GB" dirty="0"/>
              <a:t> </a:t>
            </a:r>
            <a:r>
              <a:rPr lang="en-GB" dirty="0" err="1"/>
              <a:t>jur</a:t>
            </a:r>
            <a:r>
              <a:rPr lang="en-GB" dirty="0"/>
              <a:t>. Jens Kristiansen</a:t>
            </a:r>
          </a:p>
        </p:txBody>
      </p:sp>
      <p:sp>
        <p:nvSpPr>
          <p:cNvPr id="7" name="Text Placeholder 6"/>
          <p:cNvSpPr>
            <a:spLocks noGrp="1"/>
          </p:cNvSpPr>
          <p:nvPr>
            <p:ph type="body" sz="quarter" idx="15"/>
          </p:nvPr>
        </p:nvSpPr>
        <p:spPr/>
        <p:txBody>
          <a:bodyPr/>
          <a:lstStyle/>
          <a:p>
            <a:pPr algn="ctr"/>
            <a:endParaRPr lang="da-DK" sz="2000" b="1" dirty="0"/>
          </a:p>
          <a:p>
            <a:pPr algn="ctr"/>
            <a:r>
              <a:rPr lang="da-DK" sz="2400" b="1" dirty="0"/>
              <a:t>Nyt fra EU  </a:t>
            </a:r>
            <a:endParaRPr lang="en-GB" sz="2400" b="1" dirty="0"/>
          </a:p>
        </p:txBody>
      </p:sp>
    </p:spTree>
    <p:extLst>
      <p:ext uri="{BB962C8B-B14F-4D97-AF65-F5344CB8AC3E}">
        <p14:creationId xmlns:p14="http://schemas.microsoft.com/office/powerpoint/2010/main" val="2242828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A81F2-E446-8B39-5368-2459DC2B47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781584-FB71-B957-ECF2-12653B6C5657}"/>
              </a:ext>
            </a:extLst>
          </p:cNvPr>
          <p:cNvSpPr>
            <a:spLocks noGrp="1"/>
          </p:cNvSpPr>
          <p:nvPr>
            <p:ph type="title"/>
          </p:nvPr>
        </p:nvSpPr>
        <p:spPr/>
        <p:txBody>
          <a:bodyPr/>
          <a:lstStyle/>
          <a:p>
            <a:r>
              <a:rPr lang="en-GB" sz="2800" dirty="0"/>
              <a:t>Den nye </a:t>
            </a:r>
            <a:r>
              <a:rPr lang="en-GB" sz="2800" dirty="0" err="1"/>
              <a:t>Kommissions</a:t>
            </a:r>
            <a:r>
              <a:rPr lang="en-GB" sz="2800" dirty="0"/>
              <a:t> </a:t>
            </a:r>
            <a:r>
              <a:rPr lang="en-GB" sz="2800" dirty="0" err="1"/>
              <a:t>arbejdsprogram</a:t>
            </a:r>
            <a:endParaRPr lang="en-GB" sz="2800" dirty="0"/>
          </a:p>
        </p:txBody>
      </p:sp>
      <p:sp>
        <p:nvSpPr>
          <p:cNvPr id="3" name="Content Placeholder 2">
            <a:extLst>
              <a:ext uri="{FF2B5EF4-FFF2-40B4-BE49-F238E27FC236}">
                <a16:creationId xmlns:a16="http://schemas.microsoft.com/office/drawing/2014/main" id="{78B31ADD-969B-3387-A368-44A85ED92EB1}"/>
              </a:ext>
            </a:extLst>
          </p:cNvPr>
          <p:cNvSpPr>
            <a:spLocks noGrp="1"/>
          </p:cNvSpPr>
          <p:nvPr>
            <p:ph idx="1"/>
          </p:nvPr>
        </p:nvSpPr>
        <p:spPr/>
        <p:txBody>
          <a:bodyPr/>
          <a:lstStyle/>
          <a:p>
            <a:r>
              <a:rPr lang="en-GB" sz="2000" dirty="0"/>
              <a:t>Den </a:t>
            </a:r>
            <a:r>
              <a:rPr lang="en-GB" sz="2000" dirty="0" err="1"/>
              <a:t>nytiltrådte</a:t>
            </a:r>
            <a:r>
              <a:rPr lang="en-GB" sz="2000" dirty="0"/>
              <a:t> </a:t>
            </a:r>
            <a:r>
              <a:rPr lang="en-GB" sz="2000" dirty="0" err="1"/>
              <a:t>Kommission</a:t>
            </a:r>
            <a:r>
              <a:rPr lang="en-GB" sz="2000" dirty="0"/>
              <a:t> </a:t>
            </a:r>
            <a:r>
              <a:rPr lang="en-GB" sz="2000" dirty="0" err="1"/>
              <a:t>lægger</a:t>
            </a:r>
            <a:r>
              <a:rPr lang="en-GB" sz="2000" dirty="0"/>
              <a:t> </a:t>
            </a:r>
            <a:r>
              <a:rPr lang="en-GB" sz="2000" dirty="0" err="1"/>
              <a:t>ikke</a:t>
            </a:r>
            <a:r>
              <a:rPr lang="en-GB" sz="2000" dirty="0"/>
              <a:t> op </a:t>
            </a:r>
            <a:r>
              <a:rPr lang="en-GB" sz="2000" dirty="0" err="1"/>
              <a:t>til</a:t>
            </a:r>
            <a:r>
              <a:rPr lang="en-GB" sz="2000" dirty="0"/>
              <a:t> nye </a:t>
            </a:r>
            <a:r>
              <a:rPr lang="en-GB" sz="2000" dirty="0" err="1"/>
              <a:t>direktivforslag</a:t>
            </a:r>
            <a:r>
              <a:rPr lang="en-GB" sz="2000" dirty="0"/>
              <a:t> </a:t>
            </a:r>
            <a:r>
              <a:rPr lang="en-GB" sz="2000" dirty="0" err="1"/>
              <a:t>på</a:t>
            </a:r>
            <a:r>
              <a:rPr lang="en-GB" sz="2000" dirty="0"/>
              <a:t> det </a:t>
            </a:r>
            <a:r>
              <a:rPr lang="en-GB" sz="2000" dirty="0" err="1"/>
              <a:t>arbejdsretlige</a:t>
            </a:r>
            <a:r>
              <a:rPr lang="en-GB" sz="2000" dirty="0"/>
              <a:t> </a:t>
            </a:r>
            <a:r>
              <a:rPr lang="en-GB" sz="2000" dirty="0" err="1"/>
              <a:t>område</a:t>
            </a:r>
            <a:r>
              <a:rPr lang="en-GB" sz="2000" dirty="0"/>
              <a:t> </a:t>
            </a:r>
            <a:r>
              <a:rPr lang="en-GB" sz="2000" dirty="0" err="1"/>
              <a:t>i</a:t>
            </a:r>
            <a:r>
              <a:rPr lang="en-GB" sz="2000" dirty="0"/>
              <a:t> sit  </a:t>
            </a:r>
            <a:r>
              <a:rPr lang="en-GB" sz="2000" dirty="0" err="1"/>
              <a:t>arbejdsprogram</a:t>
            </a:r>
            <a:r>
              <a:rPr lang="en-GB" sz="2000" dirty="0"/>
              <a:t> for 2025 (KOM (2025) 45)</a:t>
            </a:r>
          </a:p>
          <a:p>
            <a:pPr marL="0" indent="0">
              <a:buNone/>
            </a:pPr>
            <a:endParaRPr lang="en-GB" sz="800" dirty="0"/>
          </a:p>
          <a:p>
            <a:r>
              <a:rPr lang="en-GB" sz="2000" dirty="0" err="1"/>
              <a:t>Kommissionen</a:t>
            </a:r>
            <a:r>
              <a:rPr lang="en-GB" sz="2000" dirty="0"/>
              <a:t> </a:t>
            </a:r>
            <a:r>
              <a:rPr lang="en-GB" sz="2000" dirty="0" err="1"/>
              <a:t>synes</a:t>
            </a:r>
            <a:r>
              <a:rPr lang="en-GB" sz="2000" dirty="0"/>
              <a:t> </a:t>
            </a:r>
            <a:r>
              <a:rPr lang="en-GB" sz="2000" dirty="0" err="1"/>
              <a:t>generelt</a:t>
            </a:r>
            <a:r>
              <a:rPr lang="en-GB" sz="2000" dirty="0"/>
              <a:t> at </a:t>
            </a:r>
            <a:r>
              <a:rPr lang="en-GB" sz="2000" dirty="0" err="1"/>
              <a:t>prioritere</a:t>
            </a:r>
            <a:r>
              <a:rPr lang="en-GB" sz="2000" dirty="0"/>
              <a:t> </a:t>
            </a:r>
            <a:r>
              <a:rPr lang="en-GB" sz="2000" dirty="0" err="1"/>
              <a:t>regelforenklinger</a:t>
            </a:r>
            <a:r>
              <a:rPr lang="en-GB" sz="2000" dirty="0"/>
              <a:t>, men der er </a:t>
            </a:r>
            <a:r>
              <a:rPr lang="en-GB" sz="2000" dirty="0" err="1"/>
              <a:t>ikke</a:t>
            </a:r>
            <a:r>
              <a:rPr lang="en-GB" sz="2000" dirty="0"/>
              <a:t> </a:t>
            </a:r>
            <a:r>
              <a:rPr lang="en-GB" sz="2000" dirty="0" err="1"/>
              <a:t>umiddelbart</a:t>
            </a:r>
            <a:r>
              <a:rPr lang="en-GB" sz="2000" dirty="0"/>
              <a:t> </a:t>
            </a:r>
            <a:r>
              <a:rPr lang="en-GB" sz="2000" dirty="0" err="1"/>
              <a:t>lagt</a:t>
            </a:r>
            <a:r>
              <a:rPr lang="en-GB" sz="2000" dirty="0"/>
              <a:t> op </a:t>
            </a:r>
            <a:r>
              <a:rPr lang="en-GB" sz="2000" dirty="0" err="1"/>
              <a:t>til</a:t>
            </a:r>
            <a:r>
              <a:rPr lang="en-GB" sz="2000" dirty="0"/>
              <a:t> </a:t>
            </a:r>
            <a:r>
              <a:rPr lang="en-GB" sz="2000" dirty="0" err="1"/>
              <a:t>regelforenklinger</a:t>
            </a:r>
            <a:r>
              <a:rPr lang="en-GB" sz="2000" dirty="0"/>
              <a:t> </a:t>
            </a:r>
            <a:r>
              <a:rPr lang="en-GB" sz="2000" dirty="0" err="1"/>
              <a:t>af</a:t>
            </a:r>
            <a:r>
              <a:rPr lang="en-GB" sz="2000" dirty="0"/>
              <a:t> </a:t>
            </a:r>
            <a:r>
              <a:rPr lang="en-GB" sz="2000" dirty="0" err="1"/>
              <a:t>arbejdsretlige</a:t>
            </a:r>
            <a:r>
              <a:rPr lang="en-GB" sz="2000" dirty="0"/>
              <a:t> </a:t>
            </a:r>
            <a:r>
              <a:rPr lang="en-GB" sz="2000" dirty="0" err="1"/>
              <a:t>direktiver</a:t>
            </a:r>
            <a:endParaRPr lang="en-GB" sz="2000" dirty="0"/>
          </a:p>
          <a:p>
            <a:pPr marL="0" indent="0">
              <a:buNone/>
            </a:pPr>
            <a:r>
              <a:rPr lang="en-GB" sz="2000" dirty="0"/>
              <a:t>     - og det er </a:t>
            </a:r>
            <a:r>
              <a:rPr lang="en-GB" sz="2000" dirty="0" err="1"/>
              <a:t>også</a:t>
            </a:r>
            <a:r>
              <a:rPr lang="en-GB" sz="2000" dirty="0"/>
              <a:t> </a:t>
            </a:r>
            <a:r>
              <a:rPr lang="en-GB" sz="2000" dirty="0" err="1"/>
              <a:t>usikkert</a:t>
            </a:r>
            <a:r>
              <a:rPr lang="en-GB" sz="2000" dirty="0"/>
              <a:t>, om det </a:t>
            </a:r>
            <a:r>
              <a:rPr lang="en-GB" sz="2000" dirty="0" err="1"/>
              <a:t>i</a:t>
            </a:r>
            <a:r>
              <a:rPr lang="en-GB" sz="2000" dirty="0"/>
              <a:t> </a:t>
            </a:r>
            <a:r>
              <a:rPr lang="en-GB" sz="2000" dirty="0" err="1"/>
              <a:t>givet</a:t>
            </a:r>
            <a:r>
              <a:rPr lang="en-GB" sz="2000" dirty="0"/>
              <a:t> </a:t>
            </a:r>
            <a:r>
              <a:rPr lang="en-GB" sz="2000" dirty="0" err="1"/>
              <a:t>fald</a:t>
            </a:r>
            <a:r>
              <a:rPr lang="en-GB" sz="2000" dirty="0"/>
              <a:t> </a:t>
            </a:r>
            <a:r>
              <a:rPr lang="en-GB" sz="2000" dirty="0" err="1"/>
              <a:t>vil</a:t>
            </a:r>
            <a:r>
              <a:rPr lang="en-GB" sz="2000" dirty="0"/>
              <a:t> </a:t>
            </a:r>
            <a:r>
              <a:rPr lang="en-GB" sz="2000" dirty="0" err="1"/>
              <a:t>kunne</a:t>
            </a:r>
            <a:r>
              <a:rPr lang="en-GB" sz="2000" dirty="0"/>
              <a:t> </a:t>
            </a:r>
            <a:r>
              <a:rPr lang="en-GB" sz="2000" dirty="0" err="1"/>
              <a:t>opnå</a:t>
            </a:r>
            <a:r>
              <a:rPr lang="en-GB" sz="2000" dirty="0"/>
              <a:t> </a:t>
            </a:r>
            <a:r>
              <a:rPr lang="en-GB" sz="2000" dirty="0" err="1"/>
              <a:t>støtte</a:t>
            </a:r>
            <a:r>
              <a:rPr lang="en-GB" sz="2000" dirty="0"/>
              <a:t> </a:t>
            </a:r>
            <a:r>
              <a:rPr lang="en-GB" sz="2000" dirty="0" err="1"/>
              <a:t>i</a:t>
            </a:r>
            <a:r>
              <a:rPr lang="en-GB" sz="2000" dirty="0"/>
              <a:t> </a:t>
            </a:r>
            <a:r>
              <a:rPr lang="en-GB" sz="2000" dirty="0" err="1"/>
              <a:t>Parlamentet</a:t>
            </a:r>
            <a:endParaRPr lang="en-GB" sz="2000" dirty="0"/>
          </a:p>
          <a:p>
            <a:pPr marL="0" indent="0">
              <a:buNone/>
            </a:pPr>
            <a:endParaRPr lang="en-GB" sz="800" dirty="0"/>
          </a:p>
          <a:p>
            <a:r>
              <a:rPr lang="da-DK" sz="2000" dirty="0"/>
              <a:t>Det primære ”sociale” punkt i arbejdsgrammet er udarbejdelse af en ny handlingsplan for gennemførelsen af den europæiske søjle for sociale rettigheder (4. </a:t>
            </a:r>
            <a:r>
              <a:rPr lang="da-DK" sz="2000" dirty="0" err="1"/>
              <a:t>kvt</a:t>
            </a:r>
            <a:r>
              <a:rPr lang="da-DK" sz="2000" dirty="0"/>
              <a:t>. 2025)</a:t>
            </a:r>
            <a:endParaRPr lang="en-GB" sz="2000" dirty="0"/>
          </a:p>
        </p:txBody>
      </p:sp>
      <p:sp>
        <p:nvSpPr>
          <p:cNvPr id="4" name="Date Placeholder 3">
            <a:extLst>
              <a:ext uri="{FF2B5EF4-FFF2-40B4-BE49-F238E27FC236}">
                <a16:creationId xmlns:a16="http://schemas.microsoft.com/office/drawing/2014/main" id="{22CE71F2-8178-7482-E3A4-F837BE1402BE}"/>
              </a:ext>
            </a:extLst>
          </p:cNvPr>
          <p:cNvSpPr>
            <a:spLocks noGrp="1"/>
          </p:cNvSpPr>
          <p:nvPr>
            <p:ph type="dt" sz="half" idx="10"/>
          </p:nvPr>
        </p:nvSpPr>
        <p:spPr/>
        <p:txBody>
          <a:bodyPr/>
          <a:lstStyle/>
          <a:p>
            <a:fld id="{3C829339-1C74-4825-ADEB-BCD7E13EFC81}" type="datetime1">
              <a:rPr lang="da-DK" smtClean="0"/>
              <a:t>15-05-2025</a:t>
            </a:fld>
            <a:endParaRPr lang="da-DK" dirty="0"/>
          </a:p>
        </p:txBody>
      </p:sp>
      <p:sp>
        <p:nvSpPr>
          <p:cNvPr id="5" name="Slide Number Placeholder 4">
            <a:extLst>
              <a:ext uri="{FF2B5EF4-FFF2-40B4-BE49-F238E27FC236}">
                <a16:creationId xmlns:a16="http://schemas.microsoft.com/office/drawing/2014/main" id="{C8D3DD94-63E4-96A8-3A1A-51C5B81B379B}"/>
              </a:ext>
            </a:extLst>
          </p:cNvPr>
          <p:cNvSpPr>
            <a:spLocks noGrp="1"/>
          </p:cNvSpPr>
          <p:nvPr>
            <p:ph type="sldNum" sz="quarter" idx="12"/>
          </p:nvPr>
        </p:nvSpPr>
        <p:spPr/>
        <p:txBody>
          <a:bodyPr/>
          <a:lstStyle/>
          <a:p>
            <a:fld id="{091A926C-488A-4E3E-9C21-57CAA120E114}" type="slidenum">
              <a:rPr lang="da-DK" smtClean="0"/>
              <a:t>10</a:t>
            </a:fld>
            <a:endParaRPr lang="da-DK" dirty="0"/>
          </a:p>
        </p:txBody>
      </p:sp>
    </p:spTree>
    <p:extLst>
      <p:ext uri="{BB962C8B-B14F-4D97-AF65-F5344CB8AC3E}">
        <p14:creationId xmlns:p14="http://schemas.microsoft.com/office/powerpoint/2010/main" val="598800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a:p>
            <a:pPr marL="0" indent="0" algn="ctr">
              <a:buNone/>
            </a:pPr>
            <a:r>
              <a:rPr lang="en-GB" sz="2800" b="1" dirty="0" err="1"/>
              <a:t>Udvalgte</a:t>
            </a:r>
            <a:r>
              <a:rPr lang="en-GB" sz="2800" b="1" dirty="0"/>
              <a:t> </a:t>
            </a:r>
            <a:r>
              <a:rPr lang="en-GB" sz="2800" b="1" dirty="0" err="1"/>
              <a:t>domme</a:t>
            </a:r>
            <a:r>
              <a:rPr lang="en-GB" sz="2800" b="1" dirty="0"/>
              <a:t> </a:t>
            </a:r>
            <a:r>
              <a:rPr lang="en-GB" sz="2800" b="1" dirty="0" err="1"/>
              <a:t>siden</a:t>
            </a:r>
            <a:r>
              <a:rPr lang="en-GB" sz="2800" b="1" dirty="0"/>
              <a:t> </a:t>
            </a:r>
            <a:r>
              <a:rPr lang="en-GB" sz="2800" b="1" dirty="0" err="1"/>
              <a:t>juni</a:t>
            </a:r>
            <a:r>
              <a:rPr lang="en-GB" sz="2800" b="1" dirty="0"/>
              <a:t> 2024</a:t>
            </a:r>
          </a:p>
        </p:txBody>
      </p:sp>
      <p:sp>
        <p:nvSpPr>
          <p:cNvPr id="4" name="Date Placeholder 3"/>
          <p:cNvSpPr>
            <a:spLocks noGrp="1"/>
          </p:cNvSpPr>
          <p:nvPr>
            <p:ph type="dt" sz="half" idx="10"/>
          </p:nvPr>
        </p:nvSpPr>
        <p:spPr/>
        <p:txBody>
          <a:bodyPr/>
          <a:lstStyle/>
          <a:p>
            <a:fld id="{3C829339-1C74-4825-ADEB-BCD7E13EFC81}" type="datetime1">
              <a:rPr lang="da-DK" smtClean="0"/>
              <a:t>15-05-2025</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11</a:t>
            </a:fld>
            <a:endParaRPr lang="da-DK" dirty="0"/>
          </a:p>
        </p:txBody>
      </p:sp>
    </p:spTree>
    <p:extLst>
      <p:ext uri="{BB962C8B-B14F-4D97-AF65-F5344CB8AC3E}">
        <p14:creationId xmlns:p14="http://schemas.microsoft.com/office/powerpoint/2010/main" val="1375424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3D1C5-04EF-4410-0B90-92D2B4BA5CED}"/>
              </a:ext>
            </a:extLst>
          </p:cNvPr>
          <p:cNvSpPr>
            <a:spLocks noGrp="1"/>
          </p:cNvSpPr>
          <p:nvPr>
            <p:ph type="title"/>
          </p:nvPr>
        </p:nvSpPr>
        <p:spPr/>
        <p:txBody>
          <a:bodyPr/>
          <a:lstStyle/>
          <a:p>
            <a:r>
              <a:rPr lang="en-GB" sz="2800" dirty="0"/>
              <a:t>Dom </a:t>
            </a:r>
            <a:r>
              <a:rPr lang="en-GB" sz="2800" dirty="0" err="1"/>
              <a:t>af</a:t>
            </a:r>
            <a:r>
              <a:rPr lang="en-GB" sz="2800" dirty="0"/>
              <a:t> 24.10.2024 </a:t>
            </a:r>
            <a:r>
              <a:rPr lang="en-GB" sz="2800" dirty="0" err="1"/>
              <a:t>i</a:t>
            </a:r>
            <a:r>
              <a:rPr lang="en-GB" sz="2800" dirty="0"/>
              <a:t> C-314/23, </a:t>
            </a:r>
            <a:r>
              <a:rPr lang="en-GB" sz="2800" i="1" dirty="0"/>
              <a:t>Air Nostrum</a:t>
            </a:r>
          </a:p>
        </p:txBody>
      </p:sp>
      <p:sp>
        <p:nvSpPr>
          <p:cNvPr id="3" name="Content Placeholder 2">
            <a:extLst>
              <a:ext uri="{FF2B5EF4-FFF2-40B4-BE49-F238E27FC236}">
                <a16:creationId xmlns:a16="http://schemas.microsoft.com/office/drawing/2014/main" id="{974949D8-F5DE-759B-9171-14D3EB8DB293}"/>
              </a:ext>
            </a:extLst>
          </p:cNvPr>
          <p:cNvSpPr>
            <a:spLocks noGrp="1"/>
          </p:cNvSpPr>
          <p:nvPr>
            <p:ph idx="1"/>
          </p:nvPr>
        </p:nvSpPr>
        <p:spPr/>
        <p:txBody>
          <a:bodyPr/>
          <a:lstStyle/>
          <a:p>
            <a:pPr marL="0" indent="0">
              <a:buNone/>
            </a:pPr>
            <a:r>
              <a:rPr lang="en-GB" sz="2000" dirty="0"/>
              <a:t>Er </a:t>
            </a:r>
            <a:r>
              <a:rPr lang="en-GB" sz="2000" dirty="0" err="1"/>
              <a:t>udbetaling</a:t>
            </a:r>
            <a:r>
              <a:rPr lang="en-GB" sz="2000" dirty="0"/>
              <a:t> </a:t>
            </a:r>
            <a:r>
              <a:rPr lang="en-GB" sz="2000" dirty="0" err="1"/>
              <a:t>af</a:t>
            </a:r>
            <a:r>
              <a:rPr lang="en-GB" sz="2000" dirty="0"/>
              <a:t> </a:t>
            </a:r>
            <a:r>
              <a:rPr lang="en-GB" sz="2000" dirty="0" err="1"/>
              <a:t>lavere</a:t>
            </a:r>
            <a:r>
              <a:rPr lang="en-GB" sz="2000" dirty="0"/>
              <a:t> </a:t>
            </a:r>
            <a:r>
              <a:rPr lang="en-GB" sz="2000" dirty="0" err="1"/>
              <a:t>diæter</a:t>
            </a:r>
            <a:r>
              <a:rPr lang="en-GB" sz="2000" dirty="0"/>
              <a:t> </a:t>
            </a:r>
            <a:r>
              <a:rPr lang="en-GB" sz="2000" dirty="0" err="1"/>
              <a:t>til</a:t>
            </a:r>
            <a:r>
              <a:rPr lang="en-GB" sz="2000" dirty="0"/>
              <a:t> </a:t>
            </a:r>
            <a:r>
              <a:rPr lang="en-GB" sz="2000" dirty="0" err="1"/>
              <a:t>kabinepersonalet</a:t>
            </a:r>
            <a:r>
              <a:rPr lang="en-GB" sz="2000" dirty="0"/>
              <a:t> end </a:t>
            </a:r>
            <a:r>
              <a:rPr lang="en-GB" sz="2000" dirty="0" err="1"/>
              <a:t>piloterne</a:t>
            </a:r>
            <a:r>
              <a:rPr lang="en-GB" sz="2000" dirty="0"/>
              <a:t> </a:t>
            </a:r>
            <a:r>
              <a:rPr lang="en-GB" sz="2000" dirty="0" err="1"/>
              <a:t>i</a:t>
            </a:r>
            <a:r>
              <a:rPr lang="en-GB" sz="2000" dirty="0"/>
              <a:t> strid med </a:t>
            </a:r>
            <a:r>
              <a:rPr lang="en-GB" sz="2000" dirty="0" err="1"/>
              <a:t>ligelønspligten</a:t>
            </a:r>
            <a:r>
              <a:rPr lang="en-GB" sz="2000" dirty="0"/>
              <a:t>, </a:t>
            </a:r>
            <a:r>
              <a:rPr lang="en-GB" sz="2000" dirty="0" err="1"/>
              <a:t>hvis</a:t>
            </a:r>
            <a:r>
              <a:rPr lang="en-GB" sz="2000" dirty="0"/>
              <a:t> den </a:t>
            </a:r>
            <a:r>
              <a:rPr lang="en-GB" sz="2000" dirty="0" err="1"/>
              <a:t>følger</a:t>
            </a:r>
            <a:r>
              <a:rPr lang="en-GB" sz="2000" dirty="0"/>
              <a:t> </a:t>
            </a:r>
            <a:r>
              <a:rPr lang="en-GB" sz="2000" dirty="0" err="1"/>
              <a:t>af</a:t>
            </a:r>
            <a:r>
              <a:rPr lang="en-GB" sz="2000" dirty="0"/>
              <a:t> </a:t>
            </a:r>
            <a:r>
              <a:rPr lang="en-GB" sz="2000" dirty="0" err="1"/>
              <a:t>forskellige</a:t>
            </a:r>
            <a:r>
              <a:rPr lang="en-GB" sz="2000" dirty="0"/>
              <a:t> </a:t>
            </a:r>
            <a:r>
              <a:rPr lang="en-GB" sz="2000" dirty="0" err="1"/>
              <a:t>overenskomster</a:t>
            </a:r>
            <a:r>
              <a:rPr lang="en-GB" sz="2000" dirty="0"/>
              <a:t> med </a:t>
            </a:r>
            <a:r>
              <a:rPr lang="en-GB" sz="2000" dirty="0" err="1"/>
              <a:t>forskellige</a:t>
            </a:r>
            <a:r>
              <a:rPr lang="en-GB" sz="2000" dirty="0"/>
              <a:t> </a:t>
            </a:r>
            <a:r>
              <a:rPr lang="en-GB" sz="2000" dirty="0" err="1"/>
              <a:t>fagforeninger</a:t>
            </a:r>
            <a:r>
              <a:rPr lang="en-GB" sz="2000" dirty="0"/>
              <a:t>?</a:t>
            </a:r>
          </a:p>
          <a:p>
            <a:pPr marL="0" indent="0">
              <a:buNone/>
            </a:pPr>
            <a:endParaRPr lang="en-GB" sz="2000" dirty="0"/>
          </a:p>
          <a:p>
            <a:r>
              <a:rPr lang="en-GB" sz="2000" dirty="0" err="1"/>
              <a:t>Ifølge</a:t>
            </a:r>
            <a:r>
              <a:rPr lang="en-GB" sz="2000" dirty="0"/>
              <a:t> GA </a:t>
            </a:r>
            <a:r>
              <a:rPr lang="en-GB" sz="2000" dirty="0" err="1"/>
              <a:t>vil</a:t>
            </a:r>
            <a:r>
              <a:rPr lang="en-GB" sz="2000" dirty="0"/>
              <a:t> det </a:t>
            </a:r>
            <a:r>
              <a:rPr lang="en-GB" sz="2000" dirty="0" err="1"/>
              <a:t>være</a:t>
            </a:r>
            <a:r>
              <a:rPr lang="en-GB" sz="2000" dirty="0"/>
              <a:t> </a:t>
            </a:r>
            <a:r>
              <a:rPr lang="en-GB" sz="2000" dirty="0" err="1"/>
              <a:t>i</a:t>
            </a:r>
            <a:r>
              <a:rPr lang="en-GB" sz="2000" dirty="0"/>
              <a:t> strid med </a:t>
            </a:r>
            <a:r>
              <a:rPr lang="en-GB" sz="2000" dirty="0" err="1"/>
              <a:t>ligelønspligten</a:t>
            </a:r>
            <a:r>
              <a:rPr lang="en-GB" sz="2000" dirty="0"/>
              <a:t>, </a:t>
            </a:r>
            <a:r>
              <a:rPr lang="en-GB" sz="2000" dirty="0" err="1"/>
              <a:t>medmindre</a:t>
            </a:r>
            <a:r>
              <a:rPr lang="en-GB" sz="2000" dirty="0"/>
              <a:t> AG </a:t>
            </a:r>
            <a:r>
              <a:rPr lang="en-GB" sz="2000" dirty="0" err="1"/>
              <a:t>kan</a:t>
            </a:r>
            <a:r>
              <a:rPr lang="en-GB" sz="2000" dirty="0"/>
              <a:t> </a:t>
            </a:r>
            <a:r>
              <a:rPr lang="en-GB" sz="2000" dirty="0" err="1"/>
              <a:t>godtgøre</a:t>
            </a:r>
            <a:r>
              <a:rPr lang="en-GB" sz="2000" dirty="0"/>
              <a:t>, at </a:t>
            </a:r>
            <a:r>
              <a:rPr lang="en-GB" sz="2000" dirty="0" err="1"/>
              <a:t>forskellen</a:t>
            </a:r>
            <a:r>
              <a:rPr lang="en-GB" sz="2000" dirty="0"/>
              <a:t> </a:t>
            </a:r>
            <a:r>
              <a:rPr lang="en-GB" sz="2000" dirty="0" err="1"/>
              <a:t>beror</a:t>
            </a:r>
            <a:r>
              <a:rPr lang="en-GB" sz="2000" dirty="0"/>
              <a:t> </a:t>
            </a:r>
            <a:r>
              <a:rPr lang="en-GB" sz="2000" dirty="0" err="1"/>
              <a:t>på</a:t>
            </a:r>
            <a:r>
              <a:rPr lang="en-GB" sz="2000" dirty="0"/>
              <a:t> </a:t>
            </a:r>
            <a:r>
              <a:rPr lang="en-GB" sz="2000" dirty="0" err="1"/>
              <a:t>forskellige</a:t>
            </a:r>
            <a:r>
              <a:rPr lang="en-GB" sz="2000" dirty="0"/>
              <a:t> </a:t>
            </a:r>
            <a:r>
              <a:rPr lang="en-GB" sz="2000" dirty="0" err="1"/>
              <a:t>faglige</a:t>
            </a:r>
            <a:r>
              <a:rPr lang="en-GB" sz="2000" dirty="0"/>
              <a:t> </a:t>
            </a:r>
            <a:r>
              <a:rPr lang="en-GB" sz="2000" dirty="0" err="1"/>
              <a:t>prioriteringer</a:t>
            </a:r>
            <a:endParaRPr lang="en-GB" sz="2000" dirty="0"/>
          </a:p>
          <a:p>
            <a:endParaRPr lang="en-GB" sz="2000" dirty="0"/>
          </a:p>
          <a:p>
            <a:r>
              <a:rPr lang="en-GB" sz="2000" dirty="0" err="1"/>
              <a:t>Ifølge</a:t>
            </a:r>
            <a:r>
              <a:rPr lang="en-GB" sz="2000" dirty="0"/>
              <a:t> </a:t>
            </a:r>
            <a:r>
              <a:rPr lang="en-GB" sz="2000" dirty="0" err="1"/>
              <a:t>Domstolen</a:t>
            </a:r>
            <a:r>
              <a:rPr lang="en-GB" sz="2000" dirty="0"/>
              <a:t> </a:t>
            </a:r>
            <a:r>
              <a:rPr lang="en-GB" sz="2000" dirty="0" err="1"/>
              <a:t>havde</a:t>
            </a:r>
            <a:r>
              <a:rPr lang="en-GB" sz="2000" dirty="0"/>
              <a:t> </a:t>
            </a:r>
            <a:r>
              <a:rPr lang="en-GB" sz="2000" dirty="0" err="1"/>
              <a:t>arbejdet</a:t>
            </a:r>
            <a:r>
              <a:rPr lang="en-GB" sz="2000" dirty="0"/>
              <a:t> </a:t>
            </a:r>
            <a:r>
              <a:rPr lang="en-GB" sz="2000" dirty="0" err="1"/>
              <a:t>ikke</a:t>
            </a:r>
            <a:r>
              <a:rPr lang="en-GB" sz="2000" dirty="0"/>
              <a:t> </a:t>
            </a:r>
            <a:r>
              <a:rPr lang="en-GB" sz="2000" dirty="0" err="1"/>
              <a:t>samme</a:t>
            </a:r>
            <a:r>
              <a:rPr lang="en-GB" sz="2000" dirty="0"/>
              <a:t> </a:t>
            </a:r>
            <a:r>
              <a:rPr lang="en-GB" sz="2000" dirty="0" err="1"/>
              <a:t>værdi</a:t>
            </a:r>
            <a:r>
              <a:rPr lang="en-GB" sz="2000" dirty="0"/>
              <a:t> </a:t>
            </a:r>
            <a:r>
              <a:rPr lang="en-GB" sz="2000" dirty="0" err="1"/>
              <a:t>henset</a:t>
            </a:r>
            <a:r>
              <a:rPr lang="en-GB" sz="2000" dirty="0"/>
              <a:t> </a:t>
            </a:r>
            <a:r>
              <a:rPr lang="en-GB" sz="2000" dirty="0" err="1"/>
              <a:t>til</a:t>
            </a:r>
            <a:r>
              <a:rPr lang="en-GB" sz="2000" dirty="0"/>
              <a:t> </a:t>
            </a:r>
            <a:r>
              <a:rPr lang="en-GB" sz="2000" dirty="0" err="1"/>
              <a:t>forskellene</a:t>
            </a:r>
            <a:r>
              <a:rPr lang="en-GB" sz="2000" dirty="0"/>
              <a:t> </a:t>
            </a:r>
            <a:r>
              <a:rPr lang="en-GB" sz="2000" dirty="0" err="1"/>
              <a:t>i</a:t>
            </a:r>
            <a:r>
              <a:rPr lang="en-GB" sz="2000" dirty="0"/>
              <a:t> </a:t>
            </a:r>
            <a:r>
              <a:rPr lang="en-GB" sz="2000" dirty="0" err="1"/>
              <a:t>uddannelse</a:t>
            </a:r>
            <a:r>
              <a:rPr lang="en-GB" sz="2000" dirty="0"/>
              <a:t> og </a:t>
            </a:r>
            <a:r>
              <a:rPr lang="en-GB" sz="2000" dirty="0" err="1"/>
              <a:t>ansvar</a:t>
            </a:r>
            <a:endParaRPr lang="en-GB" sz="2000" dirty="0"/>
          </a:p>
          <a:p>
            <a:pPr marL="0" indent="0">
              <a:buNone/>
            </a:pPr>
            <a:r>
              <a:rPr lang="en-GB" sz="2000" dirty="0"/>
              <a:t>     - </a:t>
            </a:r>
            <a:r>
              <a:rPr lang="en-GB" sz="2000" dirty="0" err="1"/>
              <a:t>derfor</a:t>
            </a:r>
            <a:r>
              <a:rPr lang="en-GB" sz="2000" dirty="0"/>
              <a:t> </a:t>
            </a:r>
            <a:r>
              <a:rPr lang="en-GB" sz="2000" dirty="0" err="1"/>
              <a:t>ikke</a:t>
            </a:r>
            <a:r>
              <a:rPr lang="en-GB" sz="2000" dirty="0"/>
              <a:t> </a:t>
            </a:r>
            <a:r>
              <a:rPr lang="en-GB" sz="2000" dirty="0" err="1"/>
              <a:t>nødvendigt</a:t>
            </a:r>
            <a:r>
              <a:rPr lang="en-GB" sz="2000" dirty="0"/>
              <a:t> at </a:t>
            </a:r>
            <a:r>
              <a:rPr lang="en-GB" sz="2000" dirty="0" err="1"/>
              <a:t>tage</a:t>
            </a:r>
            <a:r>
              <a:rPr lang="en-GB" sz="2000" dirty="0"/>
              <a:t> stilling </a:t>
            </a:r>
            <a:r>
              <a:rPr lang="en-GB" sz="2000" dirty="0" err="1"/>
              <a:t>til</a:t>
            </a:r>
            <a:r>
              <a:rPr lang="en-GB" sz="2000" dirty="0"/>
              <a:t> </a:t>
            </a:r>
            <a:r>
              <a:rPr lang="en-GB" sz="2000" dirty="0" err="1"/>
              <a:t>spørgsmålet</a:t>
            </a:r>
            <a:r>
              <a:rPr lang="en-GB" sz="2000" dirty="0"/>
              <a:t> om </a:t>
            </a:r>
            <a:r>
              <a:rPr lang="en-GB" sz="2000" dirty="0" err="1"/>
              <a:t>betydningen</a:t>
            </a:r>
            <a:r>
              <a:rPr lang="en-GB" sz="2000" dirty="0"/>
              <a:t> </a:t>
            </a:r>
            <a:r>
              <a:rPr lang="en-GB" sz="2000" dirty="0" err="1"/>
              <a:t>af</a:t>
            </a:r>
            <a:r>
              <a:rPr lang="en-GB" sz="2000" dirty="0"/>
              <a:t>, at de </a:t>
            </a:r>
          </a:p>
          <a:p>
            <a:pPr marL="0" indent="0">
              <a:buNone/>
            </a:pPr>
            <a:r>
              <a:rPr lang="en-GB" sz="2000" dirty="0"/>
              <a:t>     </a:t>
            </a:r>
            <a:r>
              <a:rPr lang="en-GB" sz="2000" dirty="0" err="1"/>
              <a:t>forskellige</a:t>
            </a:r>
            <a:r>
              <a:rPr lang="en-GB" sz="2000" dirty="0"/>
              <a:t> </a:t>
            </a:r>
            <a:r>
              <a:rPr lang="en-GB" sz="2000" dirty="0" err="1"/>
              <a:t>diæter</a:t>
            </a:r>
            <a:r>
              <a:rPr lang="en-GB" sz="2000" dirty="0"/>
              <a:t> </a:t>
            </a:r>
            <a:r>
              <a:rPr lang="en-GB" sz="2000" dirty="0" err="1"/>
              <a:t>fulgte</a:t>
            </a:r>
            <a:r>
              <a:rPr lang="en-GB" sz="2000" dirty="0"/>
              <a:t> </a:t>
            </a:r>
            <a:r>
              <a:rPr lang="en-GB" sz="2000" dirty="0" err="1"/>
              <a:t>af</a:t>
            </a:r>
            <a:r>
              <a:rPr lang="en-GB" sz="2000" dirty="0"/>
              <a:t> </a:t>
            </a:r>
            <a:r>
              <a:rPr lang="en-GB" sz="2000" dirty="0" err="1"/>
              <a:t>særskilte</a:t>
            </a:r>
            <a:r>
              <a:rPr lang="en-GB" sz="2000" dirty="0"/>
              <a:t> </a:t>
            </a:r>
            <a:r>
              <a:rPr lang="en-GB" sz="2000" dirty="0" err="1"/>
              <a:t>overenskomster</a:t>
            </a:r>
            <a:endParaRPr lang="en-GB" sz="2000" dirty="0"/>
          </a:p>
        </p:txBody>
      </p:sp>
      <p:sp>
        <p:nvSpPr>
          <p:cNvPr id="4" name="Date Placeholder 3">
            <a:extLst>
              <a:ext uri="{FF2B5EF4-FFF2-40B4-BE49-F238E27FC236}">
                <a16:creationId xmlns:a16="http://schemas.microsoft.com/office/drawing/2014/main" id="{42FB0E61-921E-F1D8-49D0-1A77DB8BA94E}"/>
              </a:ext>
            </a:extLst>
          </p:cNvPr>
          <p:cNvSpPr>
            <a:spLocks noGrp="1"/>
          </p:cNvSpPr>
          <p:nvPr>
            <p:ph type="dt" sz="half" idx="10"/>
          </p:nvPr>
        </p:nvSpPr>
        <p:spPr/>
        <p:txBody>
          <a:bodyPr/>
          <a:lstStyle/>
          <a:p>
            <a:fld id="{3C829339-1C74-4825-ADEB-BCD7E13EFC81}" type="datetime1">
              <a:rPr lang="da-DK" smtClean="0"/>
              <a:t>15-05-2025</a:t>
            </a:fld>
            <a:endParaRPr lang="da-DK" dirty="0"/>
          </a:p>
        </p:txBody>
      </p:sp>
      <p:sp>
        <p:nvSpPr>
          <p:cNvPr id="5" name="Slide Number Placeholder 4">
            <a:extLst>
              <a:ext uri="{FF2B5EF4-FFF2-40B4-BE49-F238E27FC236}">
                <a16:creationId xmlns:a16="http://schemas.microsoft.com/office/drawing/2014/main" id="{C55DC82A-E8AA-F8AA-7F98-A24A971875D7}"/>
              </a:ext>
            </a:extLst>
          </p:cNvPr>
          <p:cNvSpPr>
            <a:spLocks noGrp="1"/>
          </p:cNvSpPr>
          <p:nvPr>
            <p:ph type="sldNum" sz="quarter" idx="12"/>
          </p:nvPr>
        </p:nvSpPr>
        <p:spPr/>
        <p:txBody>
          <a:bodyPr/>
          <a:lstStyle/>
          <a:p>
            <a:fld id="{091A926C-488A-4E3E-9C21-57CAA120E114}" type="slidenum">
              <a:rPr lang="da-DK" smtClean="0"/>
              <a:t>12</a:t>
            </a:fld>
            <a:endParaRPr lang="da-DK" dirty="0"/>
          </a:p>
        </p:txBody>
      </p:sp>
    </p:spTree>
    <p:extLst>
      <p:ext uri="{BB962C8B-B14F-4D97-AF65-F5344CB8AC3E}">
        <p14:creationId xmlns:p14="http://schemas.microsoft.com/office/powerpoint/2010/main" val="4221694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067F0-CDC9-4773-953F-4D269773F36A}"/>
              </a:ext>
            </a:extLst>
          </p:cNvPr>
          <p:cNvSpPr>
            <a:spLocks noGrp="1"/>
          </p:cNvSpPr>
          <p:nvPr>
            <p:ph type="title"/>
          </p:nvPr>
        </p:nvSpPr>
        <p:spPr/>
        <p:txBody>
          <a:bodyPr/>
          <a:lstStyle/>
          <a:p>
            <a:r>
              <a:rPr lang="en-GB" sz="2800" dirty="0"/>
              <a:t>Dom </a:t>
            </a:r>
            <a:r>
              <a:rPr lang="en-GB" sz="2800" dirty="0" err="1"/>
              <a:t>af</a:t>
            </a:r>
            <a:r>
              <a:rPr lang="en-GB" sz="2800" dirty="0"/>
              <a:t> 24.10.2024 </a:t>
            </a:r>
            <a:r>
              <a:rPr lang="en-GB" sz="2800" dirty="0" err="1"/>
              <a:t>i</a:t>
            </a:r>
            <a:r>
              <a:rPr lang="en-GB" sz="2800" dirty="0"/>
              <a:t> C-441/23, </a:t>
            </a:r>
            <a:r>
              <a:rPr lang="en-GB" sz="2800" i="1" dirty="0"/>
              <a:t>Omnitel Communications</a:t>
            </a:r>
          </a:p>
        </p:txBody>
      </p:sp>
      <p:sp>
        <p:nvSpPr>
          <p:cNvPr id="3" name="Content Placeholder 2">
            <a:extLst>
              <a:ext uri="{FF2B5EF4-FFF2-40B4-BE49-F238E27FC236}">
                <a16:creationId xmlns:a16="http://schemas.microsoft.com/office/drawing/2014/main" id="{0E10498B-883D-F19A-61C4-99BF30EEA6B0}"/>
              </a:ext>
            </a:extLst>
          </p:cNvPr>
          <p:cNvSpPr>
            <a:spLocks noGrp="1"/>
          </p:cNvSpPr>
          <p:nvPr>
            <p:ph idx="1"/>
          </p:nvPr>
        </p:nvSpPr>
        <p:spPr/>
        <p:txBody>
          <a:bodyPr/>
          <a:lstStyle/>
          <a:p>
            <a:pPr marL="0" indent="0">
              <a:buNone/>
            </a:pPr>
            <a:r>
              <a:rPr lang="en-GB" sz="2000" dirty="0"/>
              <a:t>Kan </a:t>
            </a:r>
            <a:r>
              <a:rPr lang="en-GB" sz="2000" dirty="0" err="1"/>
              <a:t>en</a:t>
            </a:r>
            <a:r>
              <a:rPr lang="en-GB" sz="2000" dirty="0"/>
              <a:t> </a:t>
            </a:r>
            <a:r>
              <a:rPr lang="en-GB" sz="2000" dirty="0" err="1"/>
              <a:t>virksomhed</a:t>
            </a:r>
            <a:r>
              <a:rPr lang="en-GB" sz="2000" dirty="0"/>
              <a:t> </a:t>
            </a:r>
            <a:r>
              <a:rPr lang="en-GB" sz="2000" dirty="0" err="1"/>
              <a:t>være</a:t>
            </a:r>
            <a:r>
              <a:rPr lang="en-GB" sz="2000" dirty="0"/>
              <a:t> et “</a:t>
            </a:r>
            <a:r>
              <a:rPr lang="en-GB" sz="2000" dirty="0" err="1"/>
              <a:t>vikarbureau</a:t>
            </a:r>
            <a:r>
              <a:rPr lang="en-GB" sz="2000" dirty="0"/>
              <a:t>” (</a:t>
            </a:r>
            <a:r>
              <a:rPr lang="en-GB" sz="2000" dirty="0" err="1"/>
              <a:t>efter</a:t>
            </a:r>
            <a:r>
              <a:rPr lang="en-GB" sz="2000" dirty="0"/>
              <a:t> </a:t>
            </a:r>
            <a:r>
              <a:rPr lang="en-GB" sz="2000" dirty="0" err="1"/>
              <a:t>direktiv</a:t>
            </a:r>
            <a:r>
              <a:rPr lang="en-GB" sz="2000" dirty="0"/>
              <a:t> 2008/104), </a:t>
            </a:r>
            <a:r>
              <a:rPr lang="en-GB" sz="2000" dirty="0" err="1"/>
              <a:t>selv</a:t>
            </a:r>
            <a:r>
              <a:rPr lang="en-GB" sz="2000" dirty="0"/>
              <a:t> om dets </a:t>
            </a:r>
            <a:r>
              <a:rPr lang="en-GB" sz="2000" dirty="0" err="1"/>
              <a:t>hovedaktivitet</a:t>
            </a:r>
            <a:r>
              <a:rPr lang="en-GB" sz="2000" dirty="0"/>
              <a:t> </a:t>
            </a:r>
            <a:r>
              <a:rPr lang="en-GB" sz="2000" dirty="0" err="1"/>
              <a:t>ikke</a:t>
            </a:r>
            <a:r>
              <a:rPr lang="en-GB" sz="2000" dirty="0"/>
              <a:t> er at </a:t>
            </a:r>
            <a:r>
              <a:rPr lang="en-GB" sz="2000" dirty="0" err="1"/>
              <a:t>udleje</a:t>
            </a:r>
            <a:r>
              <a:rPr lang="en-GB" sz="2000" dirty="0"/>
              <a:t> </a:t>
            </a:r>
            <a:r>
              <a:rPr lang="en-GB" sz="2000" dirty="0" err="1"/>
              <a:t>personer</a:t>
            </a:r>
            <a:r>
              <a:rPr lang="en-GB" sz="2000" dirty="0"/>
              <a:t> </a:t>
            </a:r>
            <a:r>
              <a:rPr lang="en-GB" sz="2000" dirty="0" err="1"/>
              <a:t>til</a:t>
            </a:r>
            <a:r>
              <a:rPr lang="en-GB" sz="2000" dirty="0"/>
              <a:t> </a:t>
            </a:r>
            <a:r>
              <a:rPr lang="en-GB" sz="2000" dirty="0" err="1"/>
              <a:t>andre</a:t>
            </a:r>
            <a:r>
              <a:rPr lang="en-GB" sz="2000" dirty="0"/>
              <a:t> </a:t>
            </a:r>
            <a:r>
              <a:rPr lang="en-GB" sz="2000" dirty="0" err="1"/>
              <a:t>virksomheder</a:t>
            </a:r>
            <a:r>
              <a:rPr lang="en-GB" sz="2000" dirty="0"/>
              <a:t>?</a:t>
            </a:r>
          </a:p>
          <a:p>
            <a:pPr marL="0" indent="0">
              <a:buNone/>
            </a:pPr>
            <a:endParaRPr lang="en-GB" sz="800" dirty="0"/>
          </a:p>
          <a:p>
            <a:r>
              <a:rPr lang="en-GB" sz="2000" dirty="0" err="1"/>
              <a:t>Kvalificeringen</a:t>
            </a:r>
            <a:r>
              <a:rPr lang="en-GB" sz="2000" dirty="0"/>
              <a:t> </a:t>
            </a:r>
            <a:r>
              <a:rPr lang="en-GB" sz="2000" dirty="0" err="1"/>
              <a:t>som</a:t>
            </a:r>
            <a:r>
              <a:rPr lang="en-GB" sz="2000" dirty="0"/>
              <a:t> </a:t>
            </a:r>
            <a:r>
              <a:rPr lang="en-GB" sz="2000" dirty="0" err="1"/>
              <a:t>vikarbureau</a:t>
            </a:r>
            <a:r>
              <a:rPr lang="en-GB" sz="2000" dirty="0"/>
              <a:t> er </a:t>
            </a:r>
            <a:r>
              <a:rPr lang="en-GB" sz="2000" dirty="0" err="1"/>
              <a:t>ikke</a:t>
            </a:r>
            <a:r>
              <a:rPr lang="en-GB" sz="2000" dirty="0"/>
              <a:t> </a:t>
            </a:r>
            <a:r>
              <a:rPr lang="en-GB" sz="2000" dirty="0" err="1"/>
              <a:t>betinget</a:t>
            </a:r>
            <a:r>
              <a:rPr lang="en-GB" sz="2000" dirty="0"/>
              <a:t> </a:t>
            </a:r>
            <a:r>
              <a:rPr lang="en-GB" sz="2000" dirty="0" err="1"/>
              <a:t>af</a:t>
            </a:r>
            <a:r>
              <a:rPr lang="en-GB" sz="2000" dirty="0"/>
              <a:t> </a:t>
            </a:r>
            <a:r>
              <a:rPr lang="en-GB" sz="2000" dirty="0" err="1"/>
              <a:t>udsendelse</a:t>
            </a:r>
            <a:r>
              <a:rPr lang="en-GB" sz="2000" dirty="0"/>
              <a:t> </a:t>
            </a:r>
            <a:r>
              <a:rPr lang="en-GB" sz="2000" dirty="0" err="1"/>
              <a:t>af</a:t>
            </a:r>
            <a:r>
              <a:rPr lang="en-GB" sz="2000" dirty="0"/>
              <a:t> “et </a:t>
            </a:r>
            <a:r>
              <a:rPr lang="en-GB" sz="2000" dirty="0" err="1"/>
              <a:t>bestemt</a:t>
            </a:r>
            <a:r>
              <a:rPr lang="en-GB" sz="2000" dirty="0"/>
              <a:t> </a:t>
            </a:r>
            <a:r>
              <a:rPr lang="en-GB" sz="2000" dirty="0" err="1"/>
              <a:t>antal</a:t>
            </a:r>
            <a:r>
              <a:rPr lang="en-GB" sz="2000" dirty="0"/>
              <a:t> </a:t>
            </a:r>
            <a:r>
              <a:rPr lang="en-GB" sz="2000" dirty="0" err="1"/>
              <a:t>eller</a:t>
            </a:r>
            <a:r>
              <a:rPr lang="en-GB" sz="2000" dirty="0"/>
              <a:t> </a:t>
            </a:r>
            <a:r>
              <a:rPr lang="en-GB" sz="2000" dirty="0" err="1"/>
              <a:t>en</a:t>
            </a:r>
            <a:r>
              <a:rPr lang="en-GB" sz="2000" dirty="0"/>
              <a:t> </a:t>
            </a:r>
            <a:r>
              <a:rPr lang="en-GB" sz="2000" dirty="0" err="1"/>
              <a:t>bestemt</a:t>
            </a:r>
            <a:r>
              <a:rPr lang="en-GB" sz="2000" dirty="0"/>
              <a:t> </a:t>
            </a:r>
            <a:r>
              <a:rPr lang="en-GB" sz="2000" dirty="0" err="1"/>
              <a:t>procentdel</a:t>
            </a:r>
            <a:r>
              <a:rPr lang="en-GB" sz="2000" dirty="0"/>
              <a:t> </a:t>
            </a:r>
            <a:r>
              <a:rPr lang="en-GB" sz="2000" dirty="0" err="1"/>
              <a:t>arbejdstagere</a:t>
            </a:r>
            <a:r>
              <a:rPr lang="en-GB" sz="2000" dirty="0"/>
              <a:t> </a:t>
            </a:r>
            <a:r>
              <a:rPr lang="en-GB" sz="2000" dirty="0" err="1"/>
              <a:t>til</a:t>
            </a:r>
            <a:r>
              <a:rPr lang="en-GB" sz="2000" dirty="0"/>
              <a:t> </a:t>
            </a:r>
            <a:r>
              <a:rPr lang="en-GB" sz="2000" dirty="0" err="1"/>
              <a:t>en</a:t>
            </a:r>
            <a:r>
              <a:rPr lang="en-GB" sz="2000" dirty="0"/>
              <a:t> </a:t>
            </a:r>
            <a:r>
              <a:rPr lang="en-GB" sz="2000" dirty="0" err="1"/>
              <a:t>anden</a:t>
            </a:r>
            <a:r>
              <a:rPr lang="en-GB" sz="2000" dirty="0"/>
              <a:t> </a:t>
            </a:r>
            <a:r>
              <a:rPr lang="en-GB" sz="2000" dirty="0" err="1"/>
              <a:t>virksomhed</a:t>
            </a:r>
            <a:r>
              <a:rPr lang="en-GB" sz="2000" dirty="0"/>
              <a:t>”, men </a:t>
            </a:r>
            <a:r>
              <a:rPr lang="en-GB" sz="2000" dirty="0" err="1"/>
              <a:t>ikke</a:t>
            </a:r>
            <a:r>
              <a:rPr lang="en-GB" sz="2000" dirty="0"/>
              <a:t> </a:t>
            </a:r>
            <a:r>
              <a:rPr lang="en-GB" sz="2000" dirty="0" err="1"/>
              <a:t>tilstrækkeligt</a:t>
            </a:r>
            <a:r>
              <a:rPr lang="en-GB" sz="2000" dirty="0"/>
              <a:t>, at der er tale om “</a:t>
            </a:r>
            <a:r>
              <a:rPr lang="en-GB" sz="2000" dirty="0" err="1"/>
              <a:t>lejlighedsvis</a:t>
            </a:r>
            <a:r>
              <a:rPr lang="en-GB" sz="2000" dirty="0"/>
              <a:t>” </a:t>
            </a:r>
            <a:r>
              <a:rPr lang="en-GB" sz="2000" dirty="0" err="1"/>
              <a:t>udsendelse</a:t>
            </a:r>
            <a:r>
              <a:rPr lang="en-GB" sz="2000" dirty="0"/>
              <a:t> </a:t>
            </a:r>
            <a:r>
              <a:rPr lang="en-GB" sz="2000" dirty="0" err="1"/>
              <a:t>af</a:t>
            </a:r>
            <a:r>
              <a:rPr lang="en-GB" sz="2000" dirty="0"/>
              <a:t> </a:t>
            </a:r>
            <a:r>
              <a:rPr lang="en-GB" sz="2000" dirty="0" err="1"/>
              <a:t>medarbejdere</a:t>
            </a:r>
            <a:r>
              <a:rPr lang="en-GB" sz="2000" dirty="0"/>
              <a:t> (</a:t>
            </a:r>
            <a:r>
              <a:rPr lang="en-GB" sz="2000" dirty="0" err="1"/>
              <a:t>præmis</a:t>
            </a:r>
            <a:r>
              <a:rPr lang="en-GB" sz="2000" dirty="0"/>
              <a:t> 52)</a:t>
            </a:r>
          </a:p>
          <a:p>
            <a:pPr marL="0" indent="0">
              <a:buNone/>
            </a:pPr>
            <a:endParaRPr lang="en-GB" sz="800" dirty="0"/>
          </a:p>
          <a:p>
            <a:r>
              <a:rPr lang="en-GB" sz="2000" dirty="0" err="1"/>
              <a:t>Hvis</a:t>
            </a:r>
            <a:r>
              <a:rPr lang="en-GB" sz="2000" dirty="0"/>
              <a:t> </a:t>
            </a:r>
            <a:r>
              <a:rPr lang="en-GB" sz="2000" dirty="0" err="1"/>
              <a:t>en</a:t>
            </a:r>
            <a:r>
              <a:rPr lang="en-GB" sz="2000" dirty="0"/>
              <a:t> </a:t>
            </a:r>
            <a:r>
              <a:rPr lang="en-GB" sz="2000" dirty="0" err="1"/>
              <a:t>virksomheds</a:t>
            </a:r>
            <a:r>
              <a:rPr lang="en-GB" sz="2000" dirty="0"/>
              <a:t> </a:t>
            </a:r>
            <a:r>
              <a:rPr lang="en-GB" sz="2000" dirty="0" err="1"/>
              <a:t>aktivitet</a:t>
            </a:r>
            <a:r>
              <a:rPr lang="en-GB" sz="2000" dirty="0"/>
              <a:t> “</a:t>
            </a:r>
            <a:r>
              <a:rPr lang="en-GB" sz="2000" dirty="0" err="1"/>
              <a:t>uanset</a:t>
            </a:r>
            <a:r>
              <a:rPr lang="en-GB" sz="2000" dirty="0"/>
              <a:t> om der er </a:t>
            </a:r>
            <a:r>
              <a:rPr lang="en-GB" sz="2000" dirty="0" err="1"/>
              <a:t>eller</a:t>
            </a:r>
            <a:r>
              <a:rPr lang="en-GB" sz="2000" dirty="0"/>
              <a:t> </a:t>
            </a:r>
            <a:r>
              <a:rPr lang="en-GB" sz="2000" dirty="0" err="1"/>
              <a:t>ikke</a:t>
            </a:r>
            <a:r>
              <a:rPr lang="en-GB" sz="2000" dirty="0"/>
              <a:t> er tale om </a:t>
            </a:r>
            <a:r>
              <a:rPr lang="en-GB" sz="2000" dirty="0" err="1"/>
              <a:t>en</a:t>
            </a:r>
            <a:r>
              <a:rPr lang="en-GB" sz="2000" dirty="0"/>
              <a:t> </a:t>
            </a:r>
            <a:r>
              <a:rPr lang="en-GB" sz="2000" dirty="0" err="1"/>
              <a:t>hovedaktivitet</a:t>
            </a:r>
            <a:r>
              <a:rPr lang="en-GB" sz="2000" dirty="0"/>
              <a:t>” </a:t>
            </a:r>
            <a:r>
              <a:rPr lang="en-GB" sz="2000" dirty="0" err="1"/>
              <a:t>består</a:t>
            </a:r>
            <a:r>
              <a:rPr lang="en-GB" sz="2000" dirty="0"/>
              <a:t> </a:t>
            </a:r>
            <a:r>
              <a:rPr lang="en-GB" sz="2000" dirty="0" err="1"/>
              <a:t>i</a:t>
            </a:r>
            <a:r>
              <a:rPr lang="en-GB" sz="2000" dirty="0"/>
              <a:t> </a:t>
            </a:r>
            <a:r>
              <a:rPr lang="en-GB" sz="2000" dirty="0" err="1"/>
              <a:t>midlertidig</a:t>
            </a:r>
            <a:r>
              <a:rPr lang="en-GB" sz="2000" dirty="0"/>
              <a:t> </a:t>
            </a:r>
            <a:r>
              <a:rPr lang="en-GB" sz="2000" dirty="0" err="1"/>
              <a:t>udsendelse</a:t>
            </a:r>
            <a:r>
              <a:rPr lang="en-GB" sz="2000" dirty="0"/>
              <a:t> </a:t>
            </a:r>
            <a:r>
              <a:rPr lang="en-GB" sz="2000" dirty="0" err="1"/>
              <a:t>af</a:t>
            </a:r>
            <a:r>
              <a:rPr lang="en-GB" sz="2000" dirty="0"/>
              <a:t> </a:t>
            </a:r>
            <a:r>
              <a:rPr lang="en-GB" sz="2000" dirty="0" err="1"/>
              <a:t>arbejdstagere</a:t>
            </a:r>
            <a:r>
              <a:rPr lang="en-GB" sz="2000" dirty="0"/>
              <a:t> </a:t>
            </a:r>
            <a:r>
              <a:rPr lang="en-GB" sz="2000" dirty="0" err="1"/>
              <a:t>til</a:t>
            </a:r>
            <a:r>
              <a:rPr lang="en-GB" sz="2000" dirty="0"/>
              <a:t> </a:t>
            </a:r>
            <a:r>
              <a:rPr lang="en-GB" sz="2000" dirty="0" err="1"/>
              <a:t>andre</a:t>
            </a:r>
            <a:r>
              <a:rPr lang="en-GB" sz="2000" dirty="0"/>
              <a:t> </a:t>
            </a:r>
            <a:r>
              <a:rPr lang="en-GB" sz="2000" dirty="0" err="1"/>
              <a:t>virksomheder</a:t>
            </a:r>
            <a:r>
              <a:rPr lang="en-GB" sz="2000" dirty="0"/>
              <a:t> under </a:t>
            </a:r>
            <a:r>
              <a:rPr lang="en-GB" sz="2000" dirty="0" err="1"/>
              <a:t>deres</a:t>
            </a:r>
            <a:r>
              <a:rPr lang="en-GB" sz="2000" dirty="0"/>
              <a:t> </a:t>
            </a:r>
            <a:r>
              <a:rPr lang="en-GB" sz="2000" dirty="0" err="1"/>
              <a:t>tilsyn</a:t>
            </a:r>
            <a:r>
              <a:rPr lang="en-GB" sz="2000" dirty="0"/>
              <a:t> og </a:t>
            </a:r>
            <a:r>
              <a:rPr lang="en-GB" sz="2000" dirty="0" err="1"/>
              <a:t>ledelse</a:t>
            </a:r>
            <a:r>
              <a:rPr lang="en-GB" sz="2000" dirty="0"/>
              <a:t>, </a:t>
            </a:r>
            <a:r>
              <a:rPr lang="en-GB" sz="2000" dirty="0" err="1"/>
              <a:t>vil</a:t>
            </a:r>
            <a:r>
              <a:rPr lang="en-GB" sz="2000" dirty="0"/>
              <a:t> </a:t>
            </a:r>
            <a:r>
              <a:rPr lang="en-GB" sz="2000" dirty="0" err="1"/>
              <a:t>aktiviteten</a:t>
            </a:r>
            <a:r>
              <a:rPr lang="en-GB" sz="2000" dirty="0"/>
              <a:t> </a:t>
            </a:r>
            <a:r>
              <a:rPr lang="en-GB" sz="2000" dirty="0" err="1"/>
              <a:t>være</a:t>
            </a:r>
            <a:r>
              <a:rPr lang="en-GB" sz="2000" dirty="0"/>
              <a:t> </a:t>
            </a:r>
            <a:r>
              <a:rPr lang="en-GB" sz="2000" dirty="0" err="1"/>
              <a:t>omfattet</a:t>
            </a:r>
            <a:r>
              <a:rPr lang="en-GB" sz="2000" dirty="0"/>
              <a:t> </a:t>
            </a:r>
            <a:r>
              <a:rPr lang="en-GB" sz="2000" dirty="0" err="1"/>
              <a:t>af</a:t>
            </a:r>
            <a:r>
              <a:rPr lang="en-GB" sz="2000" dirty="0"/>
              <a:t> </a:t>
            </a:r>
            <a:r>
              <a:rPr lang="en-GB" sz="2000" dirty="0" err="1"/>
              <a:t>direktivet</a:t>
            </a:r>
            <a:r>
              <a:rPr lang="en-GB" sz="2000" dirty="0"/>
              <a:t> (</a:t>
            </a:r>
            <a:r>
              <a:rPr lang="en-GB" sz="2000" dirty="0" err="1"/>
              <a:t>præmis</a:t>
            </a:r>
            <a:r>
              <a:rPr lang="en-GB" sz="2000" dirty="0"/>
              <a:t> 53)</a:t>
            </a:r>
          </a:p>
          <a:p>
            <a:endParaRPr lang="en-GB" dirty="0"/>
          </a:p>
        </p:txBody>
      </p:sp>
      <p:sp>
        <p:nvSpPr>
          <p:cNvPr id="4" name="Date Placeholder 3">
            <a:extLst>
              <a:ext uri="{FF2B5EF4-FFF2-40B4-BE49-F238E27FC236}">
                <a16:creationId xmlns:a16="http://schemas.microsoft.com/office/drawing/2014/main" id="{93FDA823-C94E-7A37-B6EF-C99122752AEC}"/>
              </a:ext>
            </a:extLst>
          </p:cNvPr>
          <p:cNvSpPr>
            <a:spLocks noGrp="1"/>
          </p:cNvSpPr>
          <p:nvPr>
            <p:ph type="dt" sz="half" idx="10"/>
          </p:nvPr>
        </p:nvSpPr>
        <p:spPr/>
        <p:txBody>
          <a:bodyPr/>
          <a:lstStyle/>
          <a:p>
            <a:fld id="{3C829339-1C74-4825-ADEB-BCD7E13EFC81}" type="datetime1">
              <a:rPr lang="da-DK" smtClean="0"/>
              <a:t>15-05-2025</a:t>
            </a:fld>
            <a:endParaRPr lang="da-DK" dirty="0"/>
          </a:p>
        </p:txBody>
      </p:sp>
      <p:sp>
        <p:nvSpPr>
          <p:cNvPr id="5" name="Slide Number Placeholder 4">
            <a:extLst>
              <a:ext uri="{FF2B5EF4-FFF2-40B4-BE49-F238E27FC236}">
                <a16:creationId xmlns:a16="http://schemas.microsoft.com/office/drawing/2014/main" id="{7E4AB384-CBE4-0251-02D8-D0BD68B9092F}"/>
              </a:ext>
            </a:extLst>
          </p:cNvPr>
          <p:cNvSpPr>
            <a:spLocks noGrp="1"/>
          </p:cNvSpPr>
          <p:nvPr>
            <p:ph type="sldNum" sz="quarter" idx="12"/>
          </p:nvPr>
        </p:nvSpPr>
        <p:spPr/>
        <p:txBody>
          <a:bodyPr/>
          <a:lstStyle/>
          <a:p>
            <a:fld id="{091A926C-488A-4E3E-9C21-57CAA120E114}" type="slidenum">
              <a:rPr lang="da-DK" smtClean="0"/>
              <a:t>13</a:t>
            </a:fld>
            <a:endParaRPr lang="da-DK" dirty="0"/>
          </a:p>
        </p:txBody>
      </p:sp>
    </p:spTree>
    <p:extLst>
      <p:ext uri="{BB962C8B-B14F-4D97-AF65-F5344CB8AC3E}">
        <p14:creationId xmlns:p14="http://schemas.microsoft.com/office/powerpoint/2010/main" val="841362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3D181-3095-4C51-B88C-C456FE206BAC}"/>
              </a:ext>
            </a:extLst>
          </p:cNvPr>
          <p:cNvSpPr>
            <a:spLocks noGrp="1"/>
          </p:cNvSpPr>
          <p:nvPr>
            <p:ph type="title"/>
          </p:nvPr>
        </p:nvSpPr>
        <p:spPr/>
        <p:txBody>
          <a:bodyPr/>
          <a:lstStyle/>
          <a:p>
            <a:r>
              <a:rPr lang="en-GB" sz="2800" dirty="0"/>
              <a:t>Dom </a:t>
            </a:r>
            <a:r>
              <a:rPr lang="en-GB" sz="2800" dirty="0" err="1"/>
              <a:t>af</a:t>
            </a:r>
            <a:r>
              <a:rPr lang="en-GB" sz="2800" dirty="0"/>
              <a:t> 19.12.2024 </a:t>
            </a:r>
            <a:r>
              <a:rPr lang="en-GB" sz="2800" dirty="0" err="1"/>
              <a:t>i</a:t>
            </a:r>
            <a:r>
              <a:rPr lang="en-GB" sz="2800" dirty="0"/>
              <a:t> C-65/23, </a:t>
            </a:r>
            <a:r>
              <a:rPr lang="en-GB" sz="2800" i="1" dirty="0"/>
              <a:t>K GmbH</a:t>
            </a:r>
          </a:p>
        </p:txBody>
      </p:sp>
      <p:sp>
        <p:nvSpPr>
          <p:cNvPr id="3" name="Content Placeholder 2">
            <a:extLst>
              <a:ext uri="{FF2B5EF4-FFF2-40B4-BE49-F238E27FC236}">
                <a16:creationId xmlns:a16="http://schemas.microsoft.com/office/drawing/2014/main" id="{2BCB1FE1-5F72-2A1C-4C9C-BE075A5B75EA}"/>
              </a:ext>
            </a:extLst>
          </p:cNvPr>
          <p:cNvSpPr>
            <a:spLocks noGrp="1"/>
          </p:cNvSpPr>
          <p:nvPr>
            <p:ph idx="1"/>
          </p:nvPr>
        </p:nvSpPr>
        <p:spPr/>
        <p:txBody>
          <a:bodyPr/>
          <a:lstStyle/>
          <a:p>
            <a:pPr marL="0" indent="0">
              <a:buNone/>
            </a:pPr>
            <a:r>
              <a:rPr lang="en-GB" sz="2000" b="1" dirty="0" err="1"/>
              <a:t>Hvilke</a:t>
            </a:r>
            <a:r>
              <a:rPr lang="en-GB" sz="2000" b="1" dirty="0"/>
              <a:t> </a:t>
            </a:r>
            <a:r>
              <a:rPr lang="en-GB" sz="2000" b="1" dirty="0" err="1"/>
              <a:t>krav</a:t>
            </a:r>
            <a:r>
              <a:rPr lang="en-GB" sz="2000" b="1" dirty="0"/>
              <a:t> er der </a:t>
            </a:r>
            <a:r>
              <a:rPr lang="en-GB" sz="2000" b="1" dirty="0" err="1"/>
              <a:t>til</a:t>
            </a:r>
            <a:r>
              <a:rPr lang="en-GB" sz="2000" b="1" dirty="0"/>
              <a:t> </a:t>
            </a:r>
            <a:r>
              <a:rPr lang="en-GB" sz="2000" b="1" dirty="0" err="1"/>
              <a:t>anvendelsen</a:t>
            </a:r>
            <a:r>
              <a:rPr lang="en-GB" sz="2000" b="1" dirty="0"/>
              <a:t> </a:t>
            </a:r>
            <a:r>
              <a:rPr lang="en-GB" sz="2000" b="1" dirty="0" err="1"/>
              <a:t>af</a:t>
            </a:r>
            <a:r>
              <a:rPr lang="en-GB" sz="2000" b="1" dirty="0"/>
              <a:t> GDPR art. 88 om </a:t>
            </a:r>
            <a:r>
              <a:rPr lang="en-GB" sz="2000" b="1" dirty="0" err="1"/>
              <a:t>ansættelsesforhold</a:t>
            </a:r>
            <a:r>
              <a:rPr lang="en-GB" sz="2000" b="1" dirty="0"/>
              <a:t>?</a:t>
            </a:r>
          </a:p>
          <a:p>
            <a:pPr marL="0" indent="0">
              <a:buNone/>
            </a:pPr>
            <a:endParaRPr lang="en-GB" sz="800" dirty="0"/>
          </a:p>
          <a:p>
            <a:r>
              <a:rPr lang="en-GB" sz="2000" dirty="0" err="1"/>
              <a:t>Parterne</a:t>
            </a:r>
            <a:r>
              <a:rPr lang="en-GB" sz="2000" dirty="0"/>
              <a:t> </a:t>
            </a:r>
            <a:r>
              <a:rPr lang="en-GB" sz="2000" dirty="0" err="1"/>
              <a:t>i</a:t>
            </a:r>
            <a:r>
              <a:rPr lang="en-GB" sz="2000" dirty="0"/>
              <a:t> </a:t>
            </a:r>
            <a:r>
              <a:rPr lang="en-GB" sz="2000" dirty="0" err="1"/>
              <a:t>en</a:t>
            </a:r>
            <a:r>
              <a:rPr lang="en-GB" sz="2000" dirty="0"/>
              <a:t> </a:t>
            </a:r>
            <a:r>
              <a:rPr lang="en-GB" sz="2000" dirty="0" err="1"/>
              <a:t>kollektiv</a:t>
            </a:r>
            <a:r>
              <a:rPr lang="en-GB" sz="2000" dirty="0"/>
              <a:t> </a:t>
            </a:r>
            <a:r>
              <a:rPr lang="en-GB" sz="2000" dirty="0" err="1"/>
              <a:t>aftale</a:t>
            </a:r>
            <a:r>
              <a:rPr lang="en-GB" sz="2000" dirty="0"/>
              <a:t>, </a:t>
            </a:r>
            <a:r>
              <a:rPr lang="en-GB" sz="2000" dirty="0" err="1"/>
              <a:t>herunder</a:t>
            </a:r>
            <a:r>
              <a:rPr lang="en-GB" sz="2000" dirty="0"/>
              <a:t> </a:t>
            </a:r>
            <a:r>
              <a:rPr lang="en-GB" sz="2000" dirty="0" err="1"/>
              <a:t>en</a:t>
            </a:r>
            <a:r>
              <a:rPr lang="en-GB" sz="2000" dirty="0"/>
              <a:t> </a:t>
            </a:r>
            <a:r>
              <a:rPr lang="en-GB" sz="2000" dirty="0" err="1"/>
              <a:t>lokalaftale</a:t>
            </a:r>
            <a:r>
              <a:rPr lang="en-GB" sz="2000" dirty="0"/>
              <a:t>, </a:t>
            </a:r>
            <a:r>
              <a:rPr lang="en-GB" sz="2000" dirty="0" err="1"/>
              <a:t>har</a:t>
            </a:r>
            <a:r>
              <a:rPr lang="en-GB" sz="2000" dirty="0"/>
              <a:t> </a:t>
            </a:r>
            <a:r>
              <a:rPr lang="en-GB" sz="2000" dirty="0" err="1"/>
              <a:t>samme</a:t>
            </a:r>
            <a:r>
              <a:rPr lang="en-GB" sz="2000" dirty="0"/>
              <a:t> </a:t>
            </a:r>
            <a:r>
              <a:rPr lang="en-GB" sz="2000" dirty="0" err="1"/>
              <a:t>skønsmargin</a:t>
            </a:r>
            <a:r>
              <a:rPr lang="en-GB" sz="2000" dirty="0"/>
              <a:t>, </a:t>
            </a:r>
            <a:r>
              <a:rPr lang="en-GB" sz="2000" dirty="0" err="1"/>
              <a:t>som</a:t>
            </a:r>
            <a:r>
              <a:rPr lang="en-GB" sz="2000" dirty="0"/>
              <a:t> den </a:t>
            </a:r>
            <a:r>
              <a:rPr lang="en-GB" sz="2000" dirty="0" err="1"/>
              <a:t>medlemsstaterne</a:t>
            </a:r>
            <a:r>
              <a:rPr lang="en-GB" sz="2000" dirty="0"/>
              <a:t> </a:t>
            </a:r>
            <a:r>
              <a:rPr lang="en-GB" sz="2000" dirty="0" err="1"/>
              <a:t>har</a:t>
            </a:r>
            <a:r>
              <a:rPr lang="en-GB" sz="2000" dirty="0"/>
              <a:t> </a:t>
            </a:r>
            <a:r>
              <a:rPr lang="en-GB" sz="2000" dirty="0" err="1"/>
              <a:t>efter</a:t>
            </a:r>
            <a:r>
              <a:rPr lang="en-GB" sz="2000" dirty="0"/>
              <a:t> art. 88</a:t>
            </a:r>
          </a:p>
          <a:p>
            <a:pPr marL="0" indent="0">
              <a:buNone/>
            </a:pPr>
            <a:endParaRPr lang="en-GB" sz="800" dirty="0"/>
          </a:p>
          <a:p>
            <a:r>
              <a:rPr lang="en-GB" sz="2000" dirty="0"/>
              <a:t>De “mere </a:t>
            </a:r>
            <a:r>
              <a:rPr lang="en-GB" sz="2000" dirty="0" err="1"/>
              <a:t>specifikke</a:t>
            </a:r>
            <a:r>
              <a:rPr lang="en-GB" sz="2000" dirty="0"/>
              <a:t> </a:t>
            </a:r>
            <a:r>
              <a:rPr lang="en-GB" sz="2000" dirty="0" err="1"/>
              <a:t>bestemmelser</a:t>
            </a:r>
            <a:r>
              <a:rPr lang="en-GB" sz="2000" dirty="0"/>
              <a:t>”, der </a:t>
            </a:r>
            <a:r>
              <a:rPr lang="en-GB" sz="2000" dirty="0" err="1"/>
              <a:t>fastsættes</a:t>
            </a:r>
            <a:r>
              <a:rPr lang="en-GB" sz="2000" dirty="0"/>
              <a:t> med </a:t>
            </a:r>
            <a:r>
              <a:rPr lang="en-GB" sz="2000" dirty="0" err="1"/>
              <a:t>hjemmel</a:t>
            </a:r>
            <a:r>
              <a:rPr lang="en-GB" sz="2000" dirty="0"/>
              <a:t> </a:t>
            </a:r>
            <a:r>
              <a:rPr lang="en-GB" sz="2000" dirty="0" err="1"/>
              <a:t>i</a:t>
            </a:r>
            <a:r>
              <a:rPr lang="en-GB" sz="2000" dirty="0"/>
              <a:t> art. 88, </a:t>
            </a:r>
            <a:r>
              <a:rPr lang="en-GB" sz="2000" dirty="0" err="1"/>
              <a:t>skal</a:t>
            </a:r>
            <a:r>
              <a:rPr lang="en-GB" sz="2000" dirty="0"/>
              <a:t> </a:t>
            </a:r>
            <a:r>
              <a:rPr lang="en-GB" sz="2000" dirty="0" err="1"/>
              <a:t>overholde</a:t>
            </a:r>
            <a:r>
              <a:rPr lang="en-GB" sz="2000" dirty="0"/>
              <a:t> </a:t>
            </a:r>
            <a:r>
              <a:rPr lang="en-GB" sz="2000" dirty="0" err="1"/>
              <a:t>kravene</a:t>
            </a:r>
            <a:r>
              <a:rPr lang="en-GB" sz="2000" dirty="0"/>
              <a:t> </a:t>
            </a:r>
            <a:r>
              <a:rPr lang="en-GB" sz="2000" dirty="0" err="1"/>
              <a:t>i</a:t>
            </a:r>
            <a:r>
              <a:rPr lang="en-GB" sz="2000" dirty="0"/>
              <a:t> </a:t>
            </a:r>
            <a:r>
              <a:rPr lang="en-GB" sz="2000" dirty="0" err="1"/>
              <a:t>både</a:t>
            </a:r>
            <a:r>
              <a:rPr lang="en-GB" sz="2000" dirty="0"/>
              <a:t> </a:t>
            </a:r>
            <a:r>
              <a:rPr lang="en-GB" sz="2000" dirty="0" err="1"/>
              <a:t>bestemmelsen</a:t>
            </a:r>
            <a:r>
              <a:rPr lang="en-GB" sz="2000" dirty="0"/>
              <a:t> </a:t>
            </a:r>
            <a:r>
              <a:rPr lang="en-GB" sz="2000" dirty="0" err="1"/>
              <a:t>selv</a:t>
            </a:r>
            <a:r>
              <a:rPr lang="en-GB" sz="2000" dirty="0"/>
              <a:t> og </a:t>
            </a:r>
            <a:r>
              <a:rPr lang="en-GB" sz="2000" dirty="0" err="1"/>
              <a:t>i</a:t>
            </a:r>
            <a:r>
              <a:rPr lang="en-GB" sz="2000" dirty="0"/>
              <a:t> </a:t>
            </a:r>
            <a:r>
              <a:rPr lang="en-GB" sz="2000" dirty="0" err="1"/>
              <a:t>forordningen</a:t>
            </a:r>
            <a:r>
              <a:rPr lang="en-GB" sz="2000" dirty="0"/>
              <a:t> </a:t>
            </a:r>
            <a:r>
              <a:rPr lang="en-GB" sz="2000" dirty="0" err="1"/>
              <a:t>i</a:t>
            </a:r>
            <a:r>
              <a:rPr lang="en-GB" sz="2000" dirty="0"/>
              <a:t> </a:t>
            </a:r>
            <a:r>
              <a:rPr lang="en-GB" sz="2000" dirty="0" err="1"/>
              <a:t>øvrigt</a:t>
            </a:r>
            <a:r>
              <a:rPr lang="en-GB" sz="2000" dirty="0"/>
              <a:t>, </a:t>
            </a:r>
            <a:r>
              <a:rPr lang="en-GB" sz="2000" dirty="0" err="1"/>
              <a:t>herunder</a:t>
            </a:r>
            <a:r>
              <a:rPr lang="en-GB" sz="2000" dirty="0"/>
              <a:t> </a:t>
            </a:r>
            <a:r>
              <a:rPr lang="en-GB" sz="2000" dirty="0" err="1"/>
              <a:t>i</a:t>
            </a:r>
            <a:r>
              <a:rPr lang="en-GB" sz="2000" dirty="0"/>
              <a:t> art. 5, 6 (stk. 1) og 9 (stk. 1-2)</a:t>
            </a:r>
          </a:p>
          <a:p>
            <a:pPr marL="0" indent="0">
              <a:buNone/>
            </a:pPr>
            <a:endParaRPr lang="en-GB" sz="800" dirty="0"/>
          </a:p>
          <a:p>
            <a:r>
              <a:rPr lang="en-GB" sz="2000" dirty="0" err="1"/>
              <a:t>Domstolene</a:t>
            </a:r>
            <a:r>
              <a:rPr lang="en-GB" sz="2000" dirty="0"/>
              <a:t> </a:t>
            </a:r>
            <a:r>
              <a:rPr lang="en-GB" sz="2000" dirty="0" err="1"/>
              <a:t>skal</a:t>
            </a:r>
            <a:r>
              <a:rPr lang="en-GB" sz="2000" dirty="0"/>
              <a:t> </a:t>
            </a:r>
            <a:r>
              <a:rPr lang="en-GB" sz="2000" dirty="0" err="1"/>
              <a:t>være</a:t>
            </a:r>
            <a:r>
              <a:rPr lang="en-GB" sz="2000" dirty="0"/>
              <a:t> </a:t>
            </a:r>
            <a:r>
              <a:rPr lang="en-GB" sz="2000" dirty="0" err="1"/>
              <a:t>berettighede</a:t>
            </a:r>
            <a:r>
              <a:rPr lang="en-GB" sz="2000" dirty="0"/>
              <a:t> </a:t>
            </a:r>
            <a:r>
              <a:rPr lang="en-GB" sz="2000" dirty="0" err="1"/>
              <a:t>til</a:t>
            </a:r>
            <a:r>
              <a:rPr lang="en-GB" sz="2000" dirty="0"/>
              <a:t> at </a:t>
            </a:r>
            <a:r>
              <a:rPr lang="en-GB" sz="2000" dirty="0" err="1"/>
              <a:t>foretage</a:t>
            </a:r>
            <a:r>
              <a:rPr lang="en-GB" sz="2000" dirty="0"/>
              <a:t> </a:t>
            </a:r>
            <a:r>
              <a:rPr lang="en-GB" sz="2000" dirty="0" err="1"/>
              <a:t>en</a:t>
            </a:r>
            <a:r>
              <a:rPr lang="en-GB" sz="2000" dirty="0"/>
              <a:t> </a:t>
            </a:r>
            <a:r>
              <a:rPr lang="en-GB" sz="2000" dirty="0" err="1"/>
              <a:t>fuld</a:t>
            </a:r>
            <a:r>
              <a:rPr lang="en-GB" sz="2000" dirty="0"/>
              <a:t> </a:t>
            </a:r>
            <a:r>
              <a:rPr lang="en-GB" sz="2000" dirty="0" err="1"/>
              <a:t>prøvelse</a:t>
            </a:r>
            <a:r>
              <a:rPr lang="en-GB" sz="2000" dirty="0"/>
              <a:t> </a:t>
            </a:r>
            <a:r>
              <a:rPr lang="en-GB" sz="2000" dirty="0" err="1"/>
              <a:t>af</a:t>
            </a:r>
            <a:r>
              <a:rPr lang="en-GB" sz="2000" dirty="0"/>
              <a:t>, om </a:t>
            </a:r>
            <a:r>
              <a:rPr lang="en-GB" sz="2000" dirty="0" err="1"/>
              <a:t>såvel</a:t>
            </a:r>
            <a:r>
              <a:rPr lang="en-GB" sz="2000" dirty="0"/>
              <a:t> </a:t>
            </a:r>
            <a:r>
              <a:rPr lang="en-GB" sz="2000" dirty="0" err="1"/>
              <a:t>en</a:t>
            </a:r>
            <a:r>
              <a:rPr lang="en-GB" sz="2000" dirty="0"/>
              <a:t> </a:t>
            </a:r>
            <a:r>
              <a:rPr lang="en-GB" sz="2000" dirty="0" err="1"/>
              <a:t>lov</a:t>
            </a:r>
            <a:r>
              <a:rPr lang="en-GB" sz="2000" dirty="0"/>
              <a:t> </a:t>
            </a:r>
            <a:r>
              <a:rPr lang="en-GB" sz="2000" dirty="0" err="1"/>
              <a:t>som</a:t>
            </a:r>
            <a:r>
              <a:rPr lang="en-GB" sz="2000" dirty="0"/>
              <a:t> </a:t>
            </a:r>
            <a:r>
              <a:rPr lang="en-GB" sz="2000" dirty="0" err="1"/>
              <a:t>en</a:t>
            </a:r>
            <a:r>
              <a:rPr lang="en-GB" sz="2000" dirty="0"/>
              <a:t> </a:t>
            </a:r>
            <a:r>
              <a:rPr lang="en-GB" sz="2000" dirty="0" err="1"/>
              <a:t>overenskomst</a:t>
            </a:r>
            <a:r>
              <a:rPr lang="en-GB" sz="2000" dirty="0"/>
              <a:t>, der </a:t>
            </a:r>
            <a:r>
              <a:rPr lang="en-GB" sz="2000" dirty="0" err="1"/>
              <a:t>benytter</a:t>
            </a:r>
            <a:r>
              <a:rPr lang="en-GB" sz="2000" dirty="0"/>
              <a:t> sig </a:t>
            </a:r>
            <a:r>
              <a:rPr lang="en-GB" sz="2000" dirty="0" err="1"/>
              <a:t>af</a:t>
            </a:r>
            <a:r>
              <a:rPr lang="en-GB" sz="2000" dirty="0"/>
              <a:t> art. 88, er </a:t>
            </a:r>
            <a:r>
              <a:rPr lang="en-GB" sz="2000" dirty="0" err="1"/>
              <a:t>forenelig</a:t>
            </a:r>
            <a:r>
              <a:rPr lang="en-GB" sz="2000" dirty="0"/>
              <a:t> med </a:t>
            </a:r>
            <a:r>
              <a:rPr lang="en-GB" sz="2000" dirty="0" err="1"/>
              <a:t>bestemmelsen</a:t>
            </a:r>
            <a:r>
              <a:rPr lang="en-GB" sz="2000" dirty="0"/>
              <a:t> og </a:t>
            </a:r>
            <a:r>
              <a:rPr lang="en-GB" sz="2000" dirty="0" err="1"/>
              <a:t>forordningen</a:t>
            </a:r>
            <a:r>
              <a:rPr lang="en-GB" sz="2000" dirty="0"/>
              <a:t> </a:t>
            </a:r>
            <a:r>
              <a:rPr lang="en-GB" sz="2000" dirty="0" err="1"/>
              <a:t>i</a:t>
            </a:r>
            <a:r>
              <a:rPr lang="en-GB" sz="2000" dirty="0"/>
              <a:t> </a:t>
            </a:r>
            <a:r>
              <a:rPr lang="en-GB" sz="2000" dirty="0" err="1"/>
              <a:t>øvrigt</a:t>
            </a:r>
            <a:endParaRPr lang="en-GB" sz="2000" dirty="0"/>
          </a:p>
          <a:p>
            <a:endParaRPr lang="en-GB" dirty="0"/>
          </a:p>
          <a:p>
            <a:endParaRPr lang="en-GB" dirty="0"/>
          </a:p>
          <a:p>
            <a:endParaRPr lang="en-GB" dirty="0"/>
          </a:p>
          <a:p>
            <a:endParaRPr lang="en-GB" dirty="0"/>
          </a:p>
        </p:txBody>
      </p:sp>
      <p:sp>
        <p:nvSpPr>
          <p:cNvPr id="4" name="Date Placeholder 3">
            <a:extLst>
              <a:ext uri="{FF2B5EF4-FFF2-40B4-BE49-F238E27FC236}">
                <a16:creationId xmlns:a16="http://schemas.microsoft.com/office/drawing/2014/main" id="{C75EB8BF-DDC2-B303-FFA5-62A290CB717F}"/>
              </a:ext>
            </a:extLst>
          </p:cNvPr>
          <p:cNvSpPr>
            <a:spLocks noGrp="1"/>
          </p:cNvSpPr>
          <p:nvPr>
            <p:ph type="dt" sz="half" idx="10"/>
          </p:nvPr>
        </p:nvSpPr>
        <p:spPr/>
        <p:txBody>
          <a:bodyPr/>
          <a:lstStyle/>
          <a:p>
            <a:fld id="{3C829339-1C74-4825-ADEB-BCD7E13EFC81}" type="datetime1">
              <a:rPr lang="da-DK" smtClean="0"/>
              <a:t>15-05-2025</a:t>
            </a:fld>
            <a:endParaRPr lang="da-DK" dirty="0"/>
          </a:p>
        </p:txBody>
      </p:sp>
      <p:sp>
        <p:nvSpPr>
          <p:cNvPr id="5" name="Slide Number Placeholder 4">
            <a:extLst>
              <a:ext uri="{FF2B5EF4-FFF2-40B4-BE49-F238E27FC236}">
                <a16:creationId xmlns:a16="http://schemas.microsoft.com/office/drawing/2014/main" id="{30823E42-18F4-CB04-4C8E-957F7DD32907}"/>
              </a:ext>
            </a:extLst>
          </p:cNvPr>
          <p:cNvSpPr>
            <a:spLocks noGrp="1"/>
          </p:cNvSpPr>
          <p:nvPr>
            <p:ph type="sldNum" sz="quarter" idx="12"/>
          </p:nvPr>
        </p:nvSpPr>
        <p:spPr/>
        <p:txBody>
          <a:bodyPr/>
          <a:lstStyle/>
          <a:p>
            <a:fld id="{091A926C-488A-4E3E-9C21-57CAA120E114}" type="slidenum">
              <a:rPr lang="da-DK" smtClean="0"/>
              <a:t>14</a:t>
            </a:fld>
            <a:endParaRPr lang="da-DK" dirty="0"/>
          </a:p>
        </p:txBody>
      </p:sp>
    </p:spTree>
    <p:extLst>
      <p:ext uri="{BB962C8B-B14F-4D97-AF65-F5344CB8AC3E}">
        <p14:creationId xmlns:p14="http://schemas.microsoft.com/office/powerpoint/2010/main" val="3169259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63E8B-C3C5-3A62-C4B9-F95326F97BEE}"/>
              </a:ext>
            </a:extLst>
          </p:cNvPr>
          <p:cNvSpPr>
            <a:spLocks noGrp="1"/>
          </p:cNvSpPr>
          <p:nvPr>
            <p:ph type="title"/>
          </p:nvPr>
        </p:nvSpPr>
        <p:spPr/>
        <p:txBody>
          <a:bodyPr/>
          <a:lstStyle/>
          <a:p>
            <a:r>
              <a:rPr lang="en-GB" sz="2800" dirty="0"/>
              <a:t>Dom </a:t>
            </a:r>
            <a:r>
              <a:rPr lang="en-GB" sz="2800" dirty="0" err="1"/>
              <a:t>af</a:t>
            </a:r>
            <a:r>
              <a:rPr lang="en-GB" sz="2800" dirty="0"/>
              <a:t> 19.12.2024 </a:t>
            </a:r>
            <a:r>
              <a:rPr lang="en-GB" sz="2800" dirty="0" err="1"/>
              <a:t>i</a:t>
            </a:r>
            <a:r>
              <a:rPr lang="en-GB" sz="2800" dirty="0"/>
              <a:t> C-531/23, </a:t>
            </a:r>
            <a:r>
              <a:rPr lang="en-GB" sz="2800" i="1" dirty="0" err="1"/>
              <a:t>Loredas</a:t>
            </a:r>
            <a:endParaRPr lang="en-GB" sz="2800" i="1" dirty="0"/>
          </a:p>
        </p:txBody>
      </p:sp>
      <p:sp>
        <p:nvSpPr>
          <p:cNvPr id="3" name="Content Placeholder 2">
            <a:extLst>
              <a:ext uri="{FF2B5EF4-FFF2-40B4-BE49-F238E27FC236}">
                <a16:creationId xmlns:a16="http://schemas.microsoft.com/office/drawing/2014/main" id="{8FDEB347-0DB6-BFB6-A2E5-CB204F80C8D3}"/>
              </a:ext>
            </a:extLst>
          </p:cNvPr>
          <p:cNvSpPr>
            <a:spLocks noGrp="1"/>
          </p:cNvSpPr>
          <p:nvPr>
            <p:ph idx="1"/>
          </p:nvPr>
        </p:nvSpPr>
        <p:spPr/>
        <p:txBody>
          <a:bodyPr/>
          <a:lstStyle/>
          <a:p>
            <a:pPr marL="0" indent="0">
              <a:buNone/>
            </a:pPr>
            <a:r>
              <a:rPr lang="en-GB" sz="2000" dirty="0"/>
              <a:t>Er det </a:t>
            </a:r>
            <a:r>
              <a:rPr lang="en-GB" sz="2000" dirty="0" err="1"/>
              <a:t>foreneligt</a:t>
            </a:r>
            <a:r>
              <a:rPr lang="en-GB" sz="2000" dirty="0"/>
              <a:t> med </a:t>
            </a:r>
            <a:r>
              <a:rPr lang="en-GB" sz="2000" dirty="0" err="1"/>
              <a:t>bl.a</a:t>
            </a:r>
            <a:r>
              <a:rPr lang="en-GB" sz="2000" dirty="0"/>
              <a:t>. </a:t>
            </a:r>
            <a:r>
              <a:rPr lang="en-GB" sz="2000" dirty="0" err="1"/>
              <a:t>arbejdstidsdirektivet</a:t>
            </a:r>
            <a:r>
              <a:rPr lang="en-GB" sz="2000" dirty="0"/>
              <a:t>, at </a:t>
            </a:r>
            <a:r>
              <a:rPr lang="en-GB" sz="2000" dirty="0" err="1"/>
              <a:t>en</a:t>
            </a:r>
            <a:r>
              <a:rPr lang="en-GB" sz="2000" dirty="0"/>
              <a:t> national </a:t>
            </a:r>
            <a:r>
              <a:rPr lang="en-GB" sz="2000" dirty="0" err="1"/>
              <a:t>lov</a:t>
            </a:r>
            <a:r>
              <a:rPr lang="en-GB" sz="2000" dirty="0"/>
              <a:t> </a:t>
            </a:r>
            <a:r>
              <a:rPr lang="en-GB" sz="2000" dirty="0" err="1"/>
              <a:t>undtager</a:t>
            </a:r>
            <a:r>
              <a:rPr lang="en-GB" sz="2000" dirty="0"/>
              <a:t> </a:t>
            </a:r>
            <a:r>
              <a:rPr lang="en-GB" sz="2000" dirty="0" err="1"/>
              <a:t>hushjælp</a:t>
            </a:r>
            <a:r>
              <a:rPr lang="en-GB" sz="2000" dirty="0"/>
              <a:t> </a:t>
            </a:r>
            <a:r>
              <a:rPr lang="en-GB" sz="2000" dirty="0" err="1"/>
              <a:t>fra</a:t>
            </a:r>
            <a:r>
              <a:rPr lang="en-GB" sz="2000" dirty="0"/>
              <a:t> </a:t>
            </a:r>
            <a:r>
              <a:rPr lang="en-GB" sz="2000" dirty="0" err="1"/>
              <a:t>pligten</a:t>
            </a:r>
            <a:r>
              <a:rPr lang="en-GB" sz="2000" dirty="0"/>
              <a:t> </a:t>
            </a:r>
            <a:r>
              <a:rPr lang="en-GB" sz="2000" dirty="0" err="1"/>
              <a:t>til</a:t>
            </a:r>
            <a:r>
              <a:rPr lang="en-GB" sz="2000" dirty="0"/>
              <a:t> </a:t>
            </a:r>
            <a:r>
              <a:rPr lang="en-GB" sz="2000" dirty="0" err="1"/>
              <a:t>arbejdstidsregistrering</a:t>
            </a:r>
            <a:r>
              <a:rPr lang="en-GB" sz="2000" dirty="0"/>
              <a:t>?</a:t>
            </a:r>
          </a:p>
          <a:p>
            <a:pPr marL="0" indent="0">
              <a:buNone/>
            </a:pPr>
            <a:endParaRPr lang="en-GB" sz="800" dirty="0"/>
          </a:p>
          <a:p>
            <a:r>
              <a:rPr lang="en-GB" sz="2000" dirty="0"/>
              <a:t>I </a:t>
            </a:r>
            <a:r>
              <a:rPr lang="en-GB" sz="2000" dirty="0" err="1"/>
              <a:t>forbindelse</a:t>
            </a:r>
            <a:r>
              <a:rPr lang="en-GB" sz="2000" dirty="0"/>
              <a:t> med </a:t>
            </a:r>
            <a:r>
              <a:rPr lang="en-GB" sz="2000" dirty="0" err="1"/>
              <a:t>besvarelsen</a:t>
            </a:r>
            <a:r>
              <a:rPr lang="en-GB" sz="2000" dirty="0"/>
              <a:t> </a:t>
            </a:r>
            <a:r>
              <a:rPr lang="en-GB" sz="2000" dirty="0" err="1"/>
              <a:t>udtalte</a:t>
            </a:r>
            <a:r>
              <a:rPr lang="en-GB" sz="2000" dirty="0"/>
              <a:t> </a:t>
            </a:r>
            <a:r>
              <a:rPr lang="en-GB" sz="2000" dirty="0" err="1"/>
              <a:t>Domstolen</a:t>
            </a:r>
            <a:r>
              <a:rPr lang="en-GB" sz="2000" dirty="0"/>
              <a:t> </a:t>
            </a:r>
            <a:r>
              <a:rPr lang="en-GB" sz="2000" dirty="0" err="1"/>
              <a:t>følgende</a:t>
            </a:r>
            <a:r>
              <a:rPr lang="en-GB" sz="2000" dirty="0"/>
              <a:t> </a:t>
            </a:r>
            <a:r>
              <a:rPr lang="en-GB" sz="2000" dirty="0" err="1"/>
              <a:t>i</a:t>
            </a:r>
            <a:r>
              <a:rPr lang="en-GB" sz="2000" dirty="0"/>
              <a:t> </a:t>
            </a:r>
            <a:r>
              <a:rPr lang="en-GB" sz="2000" b="1" dirty="0" err="1"/>
              <a:t>præmis</a:t>
            </a:r>
            <a:r>
              <a:rPr lang="en-GB" sz="2000" b="1" dirty="0"/>
              <a:t> 38</a:t>
            </a:r>
            <a:r>
              <a:rPr lang="en-GB" sz="2000" dirty="0"/>
              <a:t>: “</a:t>
            </a:r>
            <a:r>
              <a:rPr lang="en-GB" sz="2000" dirty="0" err="1"/>
              <a:t>Når</a:t>
            </a:r>
            <a:r>
              <a:rPr lang="en-GB" sz="2000" dirty="0"/>
              <a:t> der </a:t>
            </a:r>
            <a:r>
              <a:rPr lang="en-GB" sz="2000" dirty="0" err="1"/>
              <a:t>ikke</a:t>
            </a:r>
            <a:r>
              <a:rPr lang="en-GB" sz="2000" dirty="0"/>
              <a:t> er </a:t>
            </a:r>
            <a:r>
              <a:rPr lang="en-GB" sz="2000" dirty="0" err="1"/>
              <a:t>oprettet</a:t>
            </a:r>
            <a:r>
              <a:rPr lang="en-GB" sz="2000" dirty="0"/>
              <a:t> et system, der </a:t>
            </a:r>
            <a:r>
              <a:rPr lang="en-GB" sz="2000" dirty="0" err="1"/>
              <a:t>gør</a:t>
            </a:r>
            <a:r>
              <a:rPr lang="en-GB" sz="2000" dirty="0"/>
              <a:t> det </a:t>
            </a:r>
            <a:r>
              <a:rPr lang="en-GB" sz="2000" dirty="0" err="1"/>
              <a:t>muligt</a:t>
            </a:r>
            <a:r>
              <a:rPr lang="en-GB" sz="2000" dirty="0"/>
              <a:t> </a:t>
            </a:r>
            <a:r>
              <a:rPr lang="en-GB" sz="2000" dirty="0" err="1"/>
              <a:t>objektivt</a:t>
            </a:r>
            <a:r>
              <a:rPr lang="en-GB" sz="2000" dirty="0"/>
              <a:t> og </a:t>
            </a:r>
            <a:r>
              <a:rPr lang="en-GB" sz="2000" dirty="0" err="1"/>
              <a:t>pålideligt</a:t>
            </a:r>
            <a:r>
              <a:rPr lang="en-GB" sz="2000" dirty="0"/>
              <a:t> at </a:t>
            </a:r>
            <a:r>
              <a:rPr lang="en-GB" sz="2000" dirty="0" err="1"/>
              <a:t>måle</a:t>
            </a:r>
            <a:r>
              <a:rPr lang="en-GB" sz="2000" dirty="0"/>
              <a:t> </a:t>
            </a:r>
            <a:r>
              <a:rPr lang="en-GB" sz="2000" dirty="0" err="1"/>
              <a:t>såvel</a:t>
            </a:r>
            <a:r>
              <a:rPr lang="en-GB" sz="2000" dirty="0"/>
              <a:t> det </a:t>
            </a:r>
            <a:r>
              <a:rPr lang="en-GB" sz="2000" dirty="0" err="1"/>
              <a:t>antal</a:t>
            </a:r>
            <a:r>
              <a:rPr lang="en-GB" sz="2000" dirty="0"/>
              <a:t> timer, </a:t>
            </a:r>
            <a:r>
              <a:rPr lang="en-GB" sz="2000" dirty="0" err="1"/>
              <a:t>som</a:t>
            </a:r>
            <a:r>
              <a:rPr lang="en-GB" sz="2000" dirty="0"/>
              <a:t> </a:t>
            </a:r>
            <a:r>
              <a:rPr lang="en-GB" sz="2000" dirty="0" err="1"/>
              <a:t>arbejdstageren</a:t>
            </a:r>
            <a:r>
              <a:rPr lang="en-GB" sz="2000" dirty="0"/>
              <a:t> </a:t>
            </a:r>
            <a:r>
              <a:rPr lang="en-GB" sz="2000" dirty="0" err="1"/>
              <a:t>har</a:t>
            </a:r>
            <a:r>
              <a:rPr lang="en-GB" sz="2000" dirty="0"/>
              <a:t> </a:t>
            </a:r>
            <a:r>
              <a:rPr lang="en-GB" sz="2000" dirty="0" err="1"/>
              <a:t>udført</a:t>
            </a:r>
            <a:r>
              <a:rPr lang="en-GB" sz="2000" dirty="0"/>
              <a:t>, </a:t>
            </a:r>
            <a:r>
              <a:rPr lang="en-GB" sz="2000" u="sng" dirty="0"/>
              <a:t>og </a:t>
            </a:r>
            <a:r>
              <a:rPr lang="en-GB" sz="2000" u="sng" dirty="0" err="1"/>
              <a:t>hvornår</a:t>
            </a:r>
            <a:r>
              <a:rPr lang="en-GB" sz="2000" u="sng" dirty="0"/>
              <a:t> de er </a:t>
            </a:r>
            <a:r>
              <a:rPr lang="en-GB" sz="2000" u="sng" dirty="0" err="1"/>
              <a:t>udført</a:t>
            </a:r>
            <a:r>
              <a:rPr lang="en-GB" sz="2000" dirty="0"/>
              <a:t>, </a:t>
            </a:r>
            <a:r>
              <a:rPr lang="en-GB" sz="2000" dirty="0" err="1"/>
              <a:t>som</a:t>
            </a:r>
            <a:r>
              <a:rPr lang="en-GB" sz="2000" dirty="0"/>
              <a:t> det </a:t>
            </a:r>
            <a:r>
              <a:rPr lang="en-GB" sz="2000" dirty="0" err="1"/>
              <a:t>antal</a:t>
            </a:r>
            <a:r>
              <a:rPr lang="en-GB" sz="2000" dirty="0"/>
              <a:t> </a:t>
            </a:r>
            <a:r>
              <a:rPr lang="en-GB" sz="2000" dirty="0" err="1"/>
              <a:t>arbejdstimer</a:t>
            </a:r>
            <a:r>
              <a:rPr lang="en-GB" sz="2000" dirty="0"/>
              <a:t>, der </a:t>
            </a:r>
            <a:r>
              <a:rPr lang="en-GB" sz="2000" dirty="0" err="1"/>
              <a:t>udføres</a:t>
            </a:r>
            <a:r>
              <a:rPr lang="en-GB" sz="2000" dirty="0"/>
              <a:t> </a:t>
            </a:r>
            <a:r>
              <a:rPr lang="en-GB" sz="2000" dirty="0" err="1"/>
              <a:t>ud</a:t>
            </a:r>
            <a:r>
              <a:rPr lang="en-GB" sz="2000" dirty="0"/>
              <a:t> over den </a:t>
            </a:r>
            <a:r>
              <a:rPr lang="en-GB" sz="2000" dirty="0" err="1"/>
              <a:t>normale</a:t>
            </a:r>
            <a:r>
              <a:rPr lang="en-GB" sz="2000" dirty="0"/>
              <a:t> </a:t>
            </a:r>
            <a:r>
              <a:rPr lang="en-GB" sz="2000" dirty="0" err="1"/>
              <a:t>arbejdstid</a:t>
            </a:r>
            <a:r>
              <a:rPr lang="en-GB" sz="2000" dirty="0"/>
              <a:t> </a:t>
            </a:r>
            <a:r>
              <a:rPr lang="en-GB" sz="2000" dirty="0" err="1"/>
              <a:t>som</a:t>
            </a:r>
            <a:r>
              <a:rPr lang="en-GB" sz="2000" dirty="0"/>
              <a:t> </a:t>
            </a:r>
            <a:r>
              <a:rPr lang="en-GB" sz="2000" dirty="0" err="1"/>
              <a:t>overarbejde</a:t>
            </a:r>
            <a:r>
              <a:rPr lang="en-GB" sz="2000" dirty="0"/>
              <a:t>, </a:t>
            </a:r>
            <a:r>
              <a:rPr lang="en-GB" sz="2000" dirty="0" err="1"/>
              <a:t>forekommer</a:t>
            </a:r>
            <a:r>
              <a:rPr lang="en-GB" sz="2000" dirty="0"/>
              <a:t> det I </a:t>
            </a:r>
            <a:r>
              <a:rPr lang="en-GB" sz="2000" dirty="0" err="1"/>
              <a:t>praksis</a:t>
            </a:r>
            <a:r>
              <a:rPr lang="en-GB" sz="2000" dirty="0"/>
              <a:t> </a:t>
            </a:r>
            <a:r>
              <a:rPr lang="en-GB" sz="2000" dirty="0" err="1"/>
              <a:t>uforholdsmæssigt</a:t>
            </a:r>
            <a:r>
              <a:rPr lang="en-GB" sz="2000" dirty="0"/>
              <a:t> </a:t>
            </a:r>
            <a:r>
              <a:rPr lang="en-GB" sz="2000" dirty="0" err="1"/>
              <a:t>vanskeligt</a:t>
            </a:r>
            <a:r>
              <a:rPr lang="en-GB" sz="2000" dirty="0"/>
              <a:t>, </a:t>
            </a:r>
            <a:r>
              <a:rPr lang="en-GB" sz="2000" dirty="0" err="1"/>
              <a:t>hvis</a:t>
            </a:r>
            <a:r>
              <a:rPr lang="en-GB" sz="2000" dirty="0"/>
              <a:t> </a:t>
            </a:r>
            <a:r>
              <a:rPr lang="en-GB" sz="2000" dirty="0" err="1"/>
              <a:t>ikke</a:t>
            </a:r>
            <a:r>
              <a:rPr lang="en-GB" sz="2000" dirty="0"/>
              <a:t> </a:t>
            </a:r>
            <a:r>
              <a:rPr lang="en-GB" sz="2000" dirty="0" err="1"/>
              <a:t>umuligt</a:t>
            </a:r>
            <a:r>
              <a:rPr lang="en-GB" sz="2000" dirty="0"/>
              <a:t>, for </a:t>
            </a:r>
            <a:r>
              <a:rPr lang="en-GB" sz="2000" dirty="0" err="1"/>
              <a:t>arbejdstagerne</a:t>
            </a:r>
            <a:r>
              <a:rPr lang="en-GB" sz="2000" dirty="0"/>
              <a:t> at </a:t>
            </a:r>
            <a:r>
              <a:rPr lang="en-GB" sz="2000" dirty="0" err="1"/>
              <a:t>sikre</a:t>
            </a:r>
            <a:r>
              <a:rPr lang="en-GB" sz="2000" dirty="0"/>
              <a:t> </a:t>
            </a:r>
            <a:r>
              <a:rPr lang="en-GB" sz="2000" dirty="0" err="1"/>
              <a:t>overholdelsen</a:t>
            </a:r>
            <a:r>
              <a:rPr lang="en-GB" sz="2000" dirty="0"/>
              <a:t> </a:t>
            </a:r>
            <a:r>
              <a:rPr lang="en-GB" sz="2000" dirty="0" err="1"/>
              <a:t>af</a:t>
            </a:r>
            <a:r>
              <a:rPr lang="en-GB" sz="2000" dirty="0"/>
              <a:t> de </a:t>
            </a:r>
            <a:r>
              <a:rPr lang="en-GB" sz="2000" dirty="0" err="1"/>
              <a:t>rettigheder</a:t>
            </a:r>
            <a:r>
              <a:rPr lang="en-GB" sz="2000" dirty="0"/>
              <a:t>, </a:t>
            </a:r>
            <a:r>
              <a:rPr lang="en-GB" sz="2000" dirty="0" err="1"/>
              <a:t>som</a:t>
            </a:r>
            <a:r>
              <a:rPr lang="en-GB" sz="2000" dirty="0"/>
              <a:t> de er </a:t>
            </a:r>
            <a:r>
              <a:rPr lang="en-GB" sz="2000" dirty="0" err="1"/>
              <a:t>tillagt</a:t>
            </a:r>
            <a:r>
              <a:rPr lang="en-GB" sz="2000" dirty="0"/>
              <a:t> </a:t>
            </a:r>
            <a:r>
              <a:rPr lang="en-GB" sz="2000" dirty="0" err="1"/>
              <a:t>ved</a:t>
            </a:r>
            <a:r>
              <a:rPr lang="en-GB" sz="2000" dirty="0"/>
              <a:t> (...).” (se </a:t>
            </a:r>
            <a:r>
              <a:rPr lang="en-GB" sz="2000" dirty="0" err="1"/>
              <a:t>også</a:t>
            </a:r>
            <a:r>
              <a:rPr lang="en-GB" sz="2000" dirty="0"/>
              <a:t> </a:t>
            </a:r>
            <a:r>
              <a:rPr lang="en-GB" sz="2000" dirty="0" err="1"/>
              <a:t>præmis</a:t>
            </a:r>
            <a:r>
              <a:rPr lang="en-GB" sz="2000" dirty="0"/>
              <a:t> 49 og 62)</a:t>
            </a:r>
          </a:p>
          <a:p>
            <a:pPr marL="0" indent="0">
              <a:buNone/>
            </a:pPr>
            <a:endParaRPr lang="en-GB" sz="800" dirty="0"/>
          </a:p>
          <a:p>
            <a:r>
              <a:rPr lang="en-GB" sz="2000" dirty="0"/>
              <a:t>I </a:t>
            </a:r>
            <a:r>
              <a:rPr lang="en-GB" sz="2000" b="1" dirty="0" err="1"/>
              <a:t>domskonklusionen</a:t>
            </a:r>
            <a:r>
              <a:rPr lang="en-GB" sz="2000" dirty="0"/>
              <a:t> er det </a:t>
            </a:r>
            <a:r>
              <a:rPr lang="en-GB" sz="2000" dirty="0" err="1"/>
              <a:t>anført</a:t>
            </a:r>
            <a:r>
              <a:rPr lang="en-GB" sz="2000" dirty="0"/>
              <a:t>, at </a:t>
            </a:r>
            <a:r>
              <a:rPr lang="en-GB" sz="2000" dirty="0" err="1"/>
              <a:t>arbejdstidsdirektivet</a:t>
            </a:r>
            <a:r>
              <a:rPr lang="en-GB" sz="2000" dirty="0"/>
              <a:t> er </a:t>
            </a:r>
            <a:r>
              <a:rPr lang="en-GB" sz="2000" dirty="0" err="1"/>
              <a:t>til</a:t>
            </a:r>
            <a:r>
              <a:rPr lang="en-GB" sz="2000" dirty="0"/>
              <a:t> hinder for </a:t>
            </a:r>
            <a:r>
              <a:rPr lang="en-GB" sz="2000" dirty="0" err="1"/>
              <a:t>en</a:t>
            </a:r>
            <a:r>
              <a:rPr lang="en-GB" sz="2000" dirty="0"/>
              <a:t> national </a:t>
            </a:r>
            <a:r>
              <a:rPr lang="en-GB" sz="2000" dirty="0" err="1"/>
              <a:t>lov</a:t>
            </a:r>
            <a:r>
              <a:rPr lang="en-GB" sz="2000" dirty="0"/>
              <a:t>, der </a:t>
            </a:r>
            <a:r>
              <a:rPr lang="en-GB" sz="2000" dirty="0" err="1"/>
              <a:t>fritager</a:t>
            </a:r>
            <a:r>
              <a:rPr lang="en-GB" sz="2000" dirty="0"/>
              <a:t> </a:t>
            </a:r>
            <a:r>
              <a:rPr lang="en-GB" sz="2000" dirty="0" err="1"/>
              <a:t>arbejdsgivere</a:t>
            </a:r>
            <a:r>
              <a:rPr lang="en-GB" sz="2000" dirty="0"/>
              <a:t> for at </a:t>
            </a:r>
            <a:r>
              <a:rPr lang="en-GB" sz="2000" dirty="0" err="1"/>
              <a:t>oprette</a:t>
            </a:r>
            <a:r>
              <a:rPr lang="en-GB" sz="2000" dirty="0"/>
              <a:t> et </a:t>
            </a:r>
            <a:r>
              <a:rPr lang="en-GB" sz="2000" dirty="0" err="1"/>
              <a:t>tidsregistreringssystem</a:t>
            </a:r>
            <a:r>
              <a:rPr lang="en-GB" sz="2000" dirty="0"/>
              <a:t> for </a:t>
            </a:r>
            <a:r>
              <a:rPr lang="en-GB" sz="2000" dirty="0" err="1"/>
              <a:t>hushjælp</a:t>
            </a:r>
            <a:r>
              <a:rPr lang="en-GB" sz="2000" dirty="0"/>
              <a:t>, </a:t>
            </a:r>
            <a:r>
              <a:rPr lang="en-GB" sz="2000" dirty="0" err="1"/>
              <a:t>som</a:t>
            </a:r>
            <a:r>
              <a:rPr lang="en-GB" sz="2000" dirty="0"/>
              <a:t> </a:t>
            </a:r>
            <a:r>
              <a:rPr lang="en-GB" sz="2000" dirty="0" err="1"/>
              <a:t>fratager</a:t>
            </a:r>
            <a:r>
              <a:rPr lang="en-GB" sz="2000" dirty="0"/>
              <a:t> </a:t>
            </a:r>
            <a:r>
              <a:rPr lang="en-GB" sz="2000" dirty="0" err="1"/>
              <a:t>dem</a:t>
            </a:r>
            <a:r>
              <a:rPr lang="en-GB" sz="2000" dirty="0"/>
              <a:t> </a:t>
            </a:r>
            <a:r>
              <a:rPr lang="en-GB" sz="2000" dirty="0" err="1"/>
              <a:t>muligheden</a:t>
            </a:r>
            <a:r>
              <a:rPr lang="en-GB" sz="2000" dirty="0"/>
              <a:t> for “</a:t>
            </a:r>
            <a:r>
              <a:rPr lang="en-GB" sz="2000" dirty="0" err="1"/>
              <a:t>objektivt</a:t>
            </a:r>
            <a:r>
              <a:rPr lang="en-GB" sz="2000" dirty="0"/>
              <a:t> og </a:t>
            </a:r>
            <a:r>
              <a:rPr lang="en-GB" sz="2000" dirty="0" err="1"/>
              <a:t>pålideligt</a:t>
            </a:r>
            <a:r>
              <a:rPr lang="en-GB" sz="2000" dirty="0"/>
              <a:t> at </a:t>
            </a:r>
            <a:r>
              <a:rPr lang="en-GB" sz="2000" dirty="0" err="1"/>
              <a:t>måle</a:t>
            </a:r>
            <a:r>
              <a:rPr lang="en-GB" sz="2000" dirty="0"/>
              <a:t> at </a:t>
            </a:r>
            <a:r>
              <a:rPr lang="en-GB" sz="2000" dirty="0" err="1"/>
              <a:t>fastlægge</a:t>
            </a:r>
            <a:r>
              <a:rPr lang="en-GB" sz="2000" dirty="0"/>
              <a:t> </a:t>
            </a:r>
            <a:r>
              <a:rPr lang="en-GB" sz="2000" dirty="0" err="1"/>
              <a:t>antallet</a:t>
            </a:r>
            <a:r>
              <a:rPr lang="en-GB" sz="2000" dirty="0"/>
              <a:t> </a:t>
            </a:r>
            <a:r>
              <a:rPr lang="en-GB" sz="2000" dirty="0" err="1"/>
              <a:t>af</a:t>
            </a:r>
            <a:r>
              <a:rPr lang="en-GB" sz="2000" dirty="0"/>
              <a:t> </a:t>
            </a:r>
            <a:r>
              <a:rPr lang="en-GB" sz="2000" dirty="0" err="1"/>
              <a:t>udførte</a:t>
            </a:r>
            <a:r>
              <a:rPr lang="en-GB" sz="2000" dirty="0"/>
              <a:t> </a:t>
            </a:r>
            <a:r>
              <a:rPr lang="en-GB" sz="2000" dirty="0" err="1"/>
              <a:t>arbejdstimer</a:t>
            </a:r>
            <a:r>
              <a:rPr lang="en-GB" sz="2000" dirty="0"/>
              <a:t>, </a:t>
            </a:r>
            <a:r>
              <a:rPr lang="en-GB" sz="2000" u="sng" dirty="0"/>
              <a:t>og </a:t>
            </a:r>
            <a:r>
              <a:rPr lang="en-GB" sz="2000" u="sng" dirty="0" err="1"/>
              <a:t>hvornår</a:t>
            </a:r>
            <a:r>
              <a:rPr lang="en-GB" sz="2000" u="sng" dirty="0"/>
              <a:t> de </a:t>
            </a:r>
            <a:r>
              <a:rPr lang="en-GB" sz="2000" u="sng" dirty="0" err="1"/>
              <a:t>blev</a:t>
            </a:r>
            <a:r>
              <a:rPr lang="en-GB" sz="2000" u="sng" dirty="0"/>
              <a:t> </a:t>
            </a:r>
            <a:r>
              <a:rPr lang="en-GB" sz="2000" u="sng" dirty="0" err="1"/>
              <a:t>udført</a:t>
            </a:r>
            <a:r>
              <a:rPr lang="en-GB" sz="2000" dirty="0"/>
              <a:t>” </a:t>
            </a:r>
          </a:p>
          <a:p>
            <a:pPr marL="0" indent="0">
              <a:buNone/>
            </a:pPr>
            <a:endParaRPr lang="en-GB" sz="2000" dirty="0"/>
          </a:p>
          <a:p>
            <a:pPr marL="0" indent="0">
              <a:buNone/>
            </a:pPr>
            <a:endParaRPr lang="en-GB" sz="2000" dirty="0"/>
          </a:p>
        </p:txBody>
      </p:sp>
      <p:sp>
        <p:nvSpPr>
          <p:cNvPr id="4" name="Date Placeholder 3">
            <a:extLst>
              <a:ext uri="{FF2B5EF4-FFF2-40B4-BE49-F238E27FC236}">
                <a16:creationId xmlns:a16="http://schemas.microsoft.com/office/drawing/2014/main" id="{05C82E31-3B18-8BF0-A719-779A44295973}"/>
              </a:ext>
            </a:extLst>
          </p:cNvPr>
          <p:cNvSpPr>
            <a:spLocks noGrp="1"/>
          </p:cNvSpPr>
          <p:nvPr>
            <p:ph type="dt" sz="half" idx="10"/>
          </p:nvPr>
        </p:nvSpPr>
        <p:spPr/>
        <p:txBody>
          <a:bodyPr/>
          <a:lstStyle/>
          <a:p>
            <a:fld id="{3C829339-1C74-4825-ADEB-BCD7E13EFC81}" type="datetime1">
              <a:rPr lang="da-DK" smtClean="0"/>
              <a:t>15-05-2025</a:t>
            </a:fld>
            <a:endParaRPr lang="da-DK" dirty="0"/>
          </a:p>
        </p:txBody>
      </p:sp>
      <p:sp>
        <p:nvSpPr>
          <p:cNvPr id="5" name="Slide Number Placeholder 4">
            <a:extLst>
              <a:ext uri="{FF2B5EF4-FFF2-40B4-BE49-F238E27FC236}">
                <a16:creationId xmlns:a16="http://schemas.microsoft.com/office/drawing/2014/main" id="{164F2184-0D69-3894-6372-FF48B10AE7D3}"/>
              </a:ext>
            </a:extLst>
          </p:cNvPr>
          <p:cNvSpPr>
            <a:spLocks noGrp="1"/>
          </p:cNvSpPr>
          <p:nvPr>
            <p:ph type="sldNum" sz="quarter" idx="12"/>
          </p:nvPr>
        </p:nvSpPr>
        <p:spPr/>
        <p:txBody>
          <a:bodyPr/>
          <a:lstStyle/>
          <a:p>
            <a:fld id="{091A926C-488A-4E3E-9C21-57CAA120E114}" type="slidenum">
              <a:rPr lang="da-DK" smtClean="0"/>
              <a:t>15</a:t>
            </a:fld>
            <a:endParaRPr lang="da-DK" dirty="0"/>
          </a:p>
        </p:txBody>
      </p:sp>
    </p:spTree>
    <p:extLst>
      <p:ext uri="{BB962C8B-B14F-4D97-AF65-F5344CB8AC3E}">
        <p14:creationId xmlns:p14="http://schemas.microsoft.com/office/powerpoint/2010/main" val="2466498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EB3A3-5629-6A1D-E908-F270680F5848}"/>
              </a:ext>
            </a:extLst>
          </p:cNvPr>
          <p:cNvSpPr>
            <a:spLocks noGrp="1"/>
          </p:cNvSpPr>
          <p:nvPr>
            <p:ph type="title"/>
          </p:nvPr>
        </p:nvSpPr>
        <p:spPr/>
        <p:txBody>
          <a:bodyPr/>
          <a:lstStyle/>
          <a:p>
            <a:r>
              <a:rPr lang="en-GB" sz="2400" dirty="0" err="1"/>
              <a:t>Kendelse</a:t>
            </a:r>
            <a:r>
              <a:rPr lang="en-GB" sz="2400" dirty="0"/>
              <a:t> </a:t>
            </a:r>
            <a:r>
              <a:rPr lang="en-GB" sz="2400" dirty="0" err="1"/>
              <a:t>af</a:t>
            </a:r>
            <a:r>
              <a:rPr lang="en-GB" sz="2400" dirty="0"/>
              <a:t> 7.1.2025 </a:t>
            </a:r>
            <a:r>
              <a:rPr lang="en-GB" sz="2400" dirty="0" err="1"/>
              <a:t>i</a:t>
            </a:r>
            <a:r>
              <a:rPr lang="en-GB" sz="2400" dirty="0"/>
              <a:t> FV 2023-915 </a:t>
            </a:r>
            <a:r>
              <a:rPr lang="en-GB" sz="2400" dirty="0" err="1"/>
              <a:t>mellem</a:t>
            </a:r>
            <a:r>
              <a:rPr lang="en-GB" sz="2400" dirty="0"/>
              <a:t> </a:t>
            </a:r>
            <a:r>
              <a:rPr lang="en-GB" sz="2400" dirty="0" err="1"/>
              <a:t>Akademikerne</a:t>
            </a:r>
            <a:r>
              <a:rPr lang="en-GB" sz="2400" dirty="0"/>
              <a:t> og </a:t>
            </a:r>
            <a:r>
              <a:rPr lang="en-GB" sz="2400" dirty="0" err="1"/>
              <a:t>Medarbejder</a:t>
            </a:r>
            <a:r>
              <a:rPr lang="en-GB" sz="2400" dirty="0"/>
              <a:t>- og </a:t>
            </a:r>
            <a:r>
              <a:rPr lang="en-GB" sz="2400" dirty="0" err="1"/>
              <a:t>Kompetencestyrelsen</a:t>
            </a:r>
            <a:endParaRPr lang="en-GB" sz="2400" dirty="0"/>
          </a:p>
        </p:txBody>
      </p:sp>
      <p:sp>
        <p:nvSpPr>
          <p:cNvPr id="3" name="Content Placeholder 2">
            <a:extLst>
              <a:ext uri="{FF2B5EF4-FFF2-40B4-BE49-F238E27FC236}">
                <a16:creationId xmlns:a16="http://schemas.microsoft.com/office/drawing/2014/main" id="{7363CF7C-D331-8209-3AC4-7D6620475B6F}"/>
              </a:ext>
            </a:extLst>
          </p:cNvPr>
          <p:cNvSpPr>
            <a:spLocks noGrp="1"/>
          </p:cNvSpPr>
          <p:nvPr>
            <p:ph idx="1"/>
          </p:nvPr>
        </p:nvSpPr>
        <p:spPr/>
        <p:txBody>
          <a:bodyPr/>
          <a:lstStyle/>
          <a:p>
            <a:pPr marL="0" indent="0">
              <a:buNone/>
            </a:pPr>
            <a:r>
              <a:rPr lang="en-GB" sz="2000" dirty="0"/>
              <a:t>Er </a:t>
            </a:r>
            <a:r>
              <a:rPr lang="en-GB" sz="2000" dirty="0" err="1"/>
              <a:t>en</a:t>
            </a:r>
            <a:r>
              <a:rPr lang="en-GB" sz="2000" dirty="0"/>
              <a:t> </a:t>
            </a:r>
            <a:r>
              <a:rPr lang="en-GB" sz="2000" dirty="0" err="1"/>
              <a:t>specialkonsulent</a:t>
            </a:r>
            <a:r>
              <a:rPr lang="en-GB" sz="2000" dirty="0"/>
              <a:t> </a:t>
            </a:r>
            <a:r>
              <a:rPr lang="en-GB" sz="2000" dirty="0" err="1"/>
              <a:t>i</a:t>
            </a:r>
            <a:r>
              <a:rPr lang="en-GB" sz="2000" dirty="0"/>
              <a:t> et ministerium </a:t>
            </a:r>
            <a:r>
              <a:rPr lang="en-GB" sz="2000" dirty="0" err="1"/>
              <a:t>selvtilrettelægger</a:t>
            </a:r>
            <a:r>
              <a:rPr lang="en-GB" sz="2000" dirty="0"/>
              <a:t>?</a:t>
            </a:r>
          </a:p>
          <a:p>
            <a:pPr marL="0" indent="0">
              <a:buNone/>
            </a:pPr>
            <a:endParaRPr lang="en-GB" sz="800" dirty="0"/>
          </a:p>
          <a:p>
            <a:r>
              <a:rPr lang="en-GB" sz="2000" dirty="0" err="1"/>
              <a:t>Overenskomstbestemmelsen</a:t>
            </a:r>
            <a:r>
              <a:rPr lang="en-GB" sz="2000" dirty="0"/>
              <a:t> </a:t>
            </a:r>
            <a:r>
              <a:rPr lang="en-GB" sz="2000" dirty="0" err="1"/>
              <a:t>skal</a:t>
            </a:r>
            <a:r>
              <a:rPr lang="en-GB" sz="2000" dirty="0"/>
              <a:t> </a:t>
            </a:r>
            <a:r>
              <a:rPr lang="en-GB" sz="2000" dirty="0" err="1"/>
              <a:t>fortolkes</a:t>
            </a:r>
            <a:r>
              <a:rPr lang="en-GB" sz="2000" dirty="0"/>
              <a:t> </a:t>
            </a:r>
            <a:r>
              <a:rPr lang="en-GB" sz="2000" dirty="0" err="1"/>
              <a:t>i</a:t>
            </a:r>
            <a:r>
              <a:rPr lang="en-GB" sz="2000" dirty="0"/>
              <a:t> </a:t>
            </a:r>
            <a:r>
              <a:rPr lang="en-GB" sz="2000" dirty="0" err="1"/>
              <a:t>overensstemmelse</a:t>
            </a:r>
            <a:r>
              <a:rPr lang="en-GB" sz="2000" dirty="0"/>
              <a:t> med </a:t>
            </a:r>
            <a:r>
              <a:rPr lang="en-GB" sz="2000" dirty="0" err="1"/>
              <a:t>arbejdstidsdirektivet</a:t>
            </a:r>
            <a:r>
              <a:rPr lang="en-GB" sz="2000" dirty="0"/>
              <a:t> </a:t>
            </a:r>
          </a:p>
          <a:p>
            <a:pPr marL="0" indent="0">
              <a:buNone/>
            </a:pPr>
            <a:endParaRPr lang="en-GB" sz="800" dirty="0"/>
          </a:p>
          <a:p>
            <a:r>
              <a:rPr lang="en-GB" sz="2000" dirty="0" err="1"/>
              <a:t>Opmanden</a:t>
            </a:r>
            <a:r>
              <a:rPr lang="en-GB" sz="2000" dirty="0"/>
              <a:t> </a:t>
            </a:r>
            <a:r>
              <a:rPr lang="en-GB" sz="2000" dirty="0" err="1"/>
              <a:t>erklærer</a:t>
            </a:r>
            <a:r>
              <a:rPr lang="en-GB" sz="2000" dirty="0"/>
              <a:t> sig </a:t>
            </a:r>
            <a:r>
              <a:rPr lang="en-GB" sz="2000" dirty="0" err="1"/>
              <a:t>enig</a:t>
            </a:r>
            <a:r>
              <a:rPr lang="en-GB" sz="2000" dirty="0"/>
              <a:t> i BM’s </a:t>
            </a:r>
            <a:r>
              <a:rPr lang="en-GB" sz="2000" dirty="0" err="1"/>
              <a:t>konstatering</a:t>
            </a:r>
            <a:r>
              <a:rPr lang="en-GB" sz="2000" dirty="0"/>
              <a:t> </a:t>
            </a:r>
            <a:r>
              <a:rPr lang="en-GB" sz="2000" dirty="0" err="1"/>
              <a:t>af</a:t>
            </a:r>
            <a:r>
              <a:rPr lang="en-GB" sz="2000" dirty="0"/>
              <a:t>, at </a:t>
            </a:r>
            <a:r>
              <a:rPr lang="en-GB" sz="2000" dirty="0" err="1"/>
              <a:t>anvendelsesområdet</a:t>
            </a:r>
            <a:r>
              <a:rPr lang="en-GB" sz="2000" dirty="0"/>
              <a:t> for </a:t>
            </a:r>
            <a:r>
              <a:rPr lang="en-GB" sz="2000" dirty="0" err="1"/>
              <a:t>direktivets</a:t>
            </a:r>
            <a:r>
              <a:rPr lang="en-GB" sz="2000" dirty="0"/>
              <a:t> </a:t>
            </a:r>
            <a:r>
              <a:rPr lang="en-GB" sz="2000" dirty="0" err="1"/>
              <a:t>artikel</a:t>
            </a:r>
            <a:r>
              <a:rPr lang="en-GB" sz="2000" dirty="0"/>
              <a:t> 17, stk. 1, </a:t>
            </a:r>
            <a:r>
              <a:rPr lang="en-GB" sz="2000" dirty="0" err="1"/>
              <a:t>efter</a:t>
            </a:r>
            <a:r>
              <a:rPr lang="en-GB" sz="2000" dirty="0"/>
              <a:t> EU-</a:t>
            </a:r>
            <a:r>
              <a:rPr lang="en-GB" sz="2000" dirty="0" err="1"/>
              <a:t>domstolens</a:t>
            </a:r>
            <a:r>
              <a:rPr lang="en-GB" sz="2000" dirty="0"/>
              <a:t> </a:t>
            </a:r>
            <a:r>
              <a:rPr lang="en-GB" sz="2000" dirty="0" err="1"/>
              <a:t>praksis</a:t>
            </a:r>
            <a:r>
              <a:rPr lang="en-GB" sz="2000" dirty="0"/>
              <a:t> er “</a:t>
            </a:r>
            <a:r>
              <a:rPr lang="en-GB" sz="2000" dirty="0" err="1"/>
              <a:t>ganske</a:t>
            </a:r>
            <a:r>
              <a:rPr lang="en-GB" sz="2000" dirty="0"/>
              <a:t> </a:t>
            </a:r>
            <a:r>
              <a:rPr lang="en-GB" sz="2000" dirty="0" err="1"/>
              <a:t>begrænset</a:t>
            </a:r>
            <a:r>
              <a:rPr lang="en-GB" sz="2000" dirty="0"/>
              <a:t>”</a:t>
            </a:r>
          </a:p>
          <a:p>
            <a:pPr marL="0" indent="0">
              <a:buNone/>
            </a:pPr>
            <a:endParaRPr lang="en-GB" sz="800" dirty="0"/>
          </a:p>
          <a:p>
            <a:r>
              <a:rPr lang="en-GB" sz="2000" dirty="0"/>
              <a:t>En stilling </a:t>
            </a:r>
            <a:r>
              <a:rPr lang="en-GB" sz="2000" dirty="0" err="1"/>
              <a:t>som</a:t>
            </a:r>
            <a:r>
              <a:rPr lang="en-GB" sz="2000" dirty="0"/>
              <a:t> </a:t>
            </a:r>
            <a:r>
              <a:rPr lang="en-GB" sz="2000" dirty="0" err="1"/>
              <a:t>specialkonsulent</a:t>
            </a:r>
            <a:r>
              <a:rPr lang="en-GB" sz="2000" dirty="0"/>
              <a:t> </a:t>
            </a:r>
            <a:r>
              <a:rPr lang="en-GB" sz="2000" dirty="0" err="1"/>
              <a:t>kan</a:t>
            </a:r>
            <a:r>
              <a:rPr lang="en-GB" sz="2000" dirty="0"/>
              <a:t> </a:t>
            </a:r>
            <a:r>
              <a:rPr lang="en-GB" sz="2000" dirty="0" err="1"/>
              <a:t>ikke</a:t>
            </a:r>
            <a:r>
              <a:rPr lang="en-GB" sz="2000" dirty="0"/>
              <a:t> </a:t>
            </a:r>
            <a:r>
              <a:rPr lang="en-GB" sz="2000" dirty="0" err="1"/>
              <a:t>sidestilles</a:t>
            </a:r>
            <a:r>
              <a:rPr lang="en-GB" sz="2000" dirty="0"/>
              <a:t> med de </a:t>
            </a:r>
            <a:r>
              <a:rPr lang="en-GB" sz="2000" dirty="0" err="1"/>
              <a:t>opregnede</a:t>
            </a:r>
            <a:r>
              <a:rPr lang="en-GB" sz="2000" dirty="0"/>
              <a:t> </a:t>
            </a:r>
            <a:r>
              <a:rPr lang="en-GB" sz="2000" dirty="0" err="1"/>
              <a:t>eksempler</a:t>
            </a:r>
            <a:r>
              <a:rPr lang="en-GB" sz="2000" dirty="0"/>
              <a:t> </a:t>
            </a:r>
            <a:r>
              <a:rPr lang="en-GB" sz="2000" dirty="0" err="1"/>
              <a:t>i</a:t>
            </a:r>
            <a:r>
              <a:rPr lang="en-GB" sz="2000" dirty="0"/>
              <a:t> </a:t>
            </a:r>
            <a:r>
              <a:rPr lang="en-GB" sz="2000" dirty="0" err="1"/>
              <a:t>Kommissionens</a:t>
            </a:r>
            <a:r>
              <a:rPr lang="en-GB" sz="2000" dirty="0"/>
              <a:t> </a:t>
            </a:r>
            <a:r>
              <a:rPr lang="en-GB" sz="2000" dirty="0" err="1"/>
              <a:t>fortolkningsmeddelelse</a:t>
            </a:r>
            <a:r>
              <a:rPr lang="en-GB" sz="2000" dirty="0"/>
              <a:t> </a:t>
            </a:r>
            <a:r>
              <a:rPr lang="en-GB" sz="2000" dirty="0" err="1"/>
              <a:t>på</a:t>
            </a:r>
            <a:r>
              <a:rPr lang="en-GB" sz="2000" dirty="0"/>
              <a:t> </a:t>
            </a:r>
            <a:r>
              <a:rPr lang="en-GB" sz="2000" dirty="0" err="1"/>
              <a:t>undtagne</a:t>
            </a:r>
            <a:r>
              <a:rPr lang="en-GB" sz="2000" dirty="0"/>
              <a:t> </a:t>
            </a:r>
            <a:r>
              <a:rPr lang="en-GB" sz="2000" dirty="0" err="1"/>
              <a:t>stillinger</a:t>
            </a:r>
            <a:r>
              <a:rPr lang="en-GB" sz="2000" dirty="0"/>
              <a:t> </a:t>
            </a:r>
            <a:r>
              <a:rPr lang="en-GB" sz="2000" dirty="0" err="1"/>
              <a:t>efter</a:t>
            </a:r>
            <a:r>
              <a:rPr lang="en-GB" sz="2000" dirty="0"/>
              <a:t> </a:t>
            </a:r>
            <a:r>
              <a:rPr lang="en-GB" sz="2000" dirty="0" err="1"/>
              <a:t>artikel</a:t>
            </a:r>
            <a:r>
              <a:rPr lang="en-GB" sz="2000" dirty="0"/>
              <a:t> 17, stk. 1 </a:t>
            </a:r>
          </a:p>
          <a:p>
            <a:pPr marL="0" indent="0">
              <a:buNone/>
            </a:pPr>
            <a:endParaRPr lang="en-GB" sz="800" dirty="0"/>
          </a:p>
          <a:p>
            <a:r>
              <a:rPr lang="en-GB" sz="2000" dirty="0"/>
              <a:t>De </a:t>
            </a:r>
            <a:r>
              <a:rPr lang="en-GB" sz="2000" dirty="0" err="1"/>
              <a:t>konkrete</a:t>
            </a:r>
            <a:r>
              <a:rPr lang="en-GB" sz="2000" dirty="0"/>
              <a:t> forhold </a:t>
            </a:r>
            <a:r>
              <a:rPr lang="en-GB" sz="2000" dirty="0" err="1"/>
              <a:t>gjorde</a:t>
            </a:r>
            <a:r>
              <a:rPr lang="en-GB" sz="2000" dirty="0"/>
              <a:t> heller </a:t>
            </a:r>
            <a:r>
              <a:rPr lang="en-GB" sz="2000" dirty="0" err="1"/>
              <a:t>medarbejderen</a:t>
            </a:r>
            <a:r>
              <a:rPr lang="en-GB" sz="2000" dirty="0"/>
              <a:t> </a:t>
            </a:r>
            <a:r>
              <a:rPr lang="en-GB" sz="2000" dirty="0" err="1"/>
              <a:t>til</a:t>
            </a:r>
            <a:r>
              <a:rPr lang="en-GB" sz="2000" dirty="0"/>
              <a:t> </a:t>
            </a:r>
            <a:r>
              <a:rPr lang="en-GB" sz="2000" dirty="0" err="1"/>
              <a:t>selvtilrettelægger</a:t>
            </a:r>
            <a:r>
              <a:rPr lang="en-GB" sz="2000" dirty="0"/>
              <a:t> </a:t>
            </a:r>
            <a:r>
              <a:rPr lang="en-GB" sz="2000" dirty="0" err="1"/>
              <a:t>henset</a:t>
            </a:r>
            <a:r>
              <a:rPr lang="en-GB" sz="2000" dirty="0"/>
              <a:t> </a:t>
            </a:r>
            <a:r>
              <a:rPr lang="en-GB" sz="2000" dirty="0" err="1"/>
              <a:t>til</a:t>
            </a:r>
            <a:r>
              <a:rPr lang="en-GB" sz="2000" dirty="0"/>
              <a:t> </a:t>
            </a:r>
            <a:r>
              <a:rPr lang="en-GB" sz="2000" dirty="0" err="1"/>
              <a:t>hendes</a:t>
            </a:r>
            <a:r>
              <a:rPr lang="en-GB" sz="2000" dirty="0"/>
              <a:t> </a:t>
            </a:r>
            <a:r>
              <a:rPr lang="en-GB" sz="2000" dirty="0" err="1"/>
              <a:t>indflydelse</a:t>
            </a:r>
            <a:r>
              <a:rPr lang="en-GB" sz="2000" dirty="0"/>
              <a:t> </a:t>
            </a:r>
            <a:r>
              <a:rPr lang="en-GB" sz="2000" dirty="0" err="1"/>
              <a:t>på</a:t>
            </a:r>
            <a:r>
              <a:rPr lang="en-GB" sz="2000" dirty="0"/>
              <a:t> “</a:t>
            </a:r>
            <a:r>
              <a:rPr lang="en-GB" sz="2000" dirty="0" err="1"/>
              <a:t>arbejdstidens</a:t>
            </a:r>
            <a:r>
              <a:rPr lang="en-GB" sz="2000" dirty="0"/>
              <a:t> </a:t>
            </a:r>
            <a:r>
              <a:rPr lang="en-GB" sz="2000" dirty="0" err="1"/>
              <a:t>længde</a:t>
            </a:r>
            <a:r>
              <a:rPr lang="en-GB" sz="2000" dirty="0"/>
              <a:t> og </a:t>
            </a:r>
            <a:r>
              <a:rPr lang="en-GB" sz="2000" dirty="0" err="1"/>
              <a:t>arbejdets</a:t>
            </a:r>
            <a:r>
              <a:rPr lang="en-GB" sz="2000" dirty="0"/>
              <a:t> </a:t>
            </a:r>
            <a:r>
              <a:rPr lang="en-GB" sz="2000" dirty="0" err="1"/>
              <a:t>tilrettelæggelse</a:t>
            </a:r>
            <a:r>
              <a:rPr lang="en-GB" sz="2000" dirty="0"/>
              <a:t>”</a:t>
            </a:r>
          </a:p>
          <a:p>
            <a:endParaRPr lang="en-GB" dirty="0"/>
          </a:p>
        </p:txBody>
      </p:sp>
      <p:sp>
        <p:nvSpPr>
          <p:cNvPr id="4" name="Date Placeholder 3">
            <a:extLst>
              <a:ext uri="{FF2B5EF4-FFF2-40B4-BE49-F238E27FC236}">
                <a16:creationId xmlns:a16="http://schemas.microsoft.com/office/drawing/2014/main" id="{EBAAC6B7-C7BA-5D02-00BC-A3844D8EBEBB}"/>
              </a:ext>
            </a:extLst>
          </p:cNvPr>
          <p:cNvSpPr>
            <a:spLocks noGrp="1"/>
          </p:cNvSpPr>
          <p:nvPr>
            <p:ph type="dt" sz="half" idx="10"/>
          </p:nvPr>
        </p:nvSpPr>
        <p:spPr/>
        <p:txBody>
          <a:bodyPr/>
          <a:lstStyle/>
          <a:p>
            <a:fld id="{3C829339-1C74-4825-ADEB-BCD7E13EFC81}" type="datetime1">
              <a:rPr lang="da-DK" smtClean="0"/>
              <a:t>15-05-2025</a:t>
            </a:fld>
            <a:endParaRPr lang="da-DK" dirty="0"/>
          </a:p>
        </p:txBody>
      </p:sp>
      <p:sp>
        <p:nvSpPr>
          <p:cNvPr id="5" name="Slide Number Placeholder 4">
            <a:extLst>
              <a:ext uri="{FF2B5EF4-FFF2-40B4-BE49-F238E27FC236}">
                <a16:creationId xmlns:a16="http://schemas.microsoft.com/office/drawing/2014/main" id="{C07ABF9E-CAC7-9A71-C780-2C080B539599}"/>
              </a:ext>
            </a:extLst>
          </p:cNvPr>
          <p:cNvSpPr>
            <a:spLocks noGrp="1"/>
          </p:cNvSpPr>
          <p:nvPr>
            <p:ph type="sldNum" sz="quarter" idx="12"/>
          </p:nvPr>
        </p:nvSpPr>
        <p:spPr/>
        <p:txBody>
          <a:bodyPr/>
          <a:lstStyle/>
          <a:p>
            <a:fld id="{091A926C-488A-4E3E-9C21-57CAA120E114}" type="slidenum">
              <a:rPr lang="da-DK" smtClean="0"/>
              <a:t>16</a:t>
            </a:fld>
            <a:endParaRPr lang="da-DK" dirty="0"/>
          </a:p>
        </p:txBody>
      </p:sp>
    </p:spTree>
    <p:extLst>
      <p:ext uri="{BB962C8B-B14F-4D97-AF65-F5344CB8AC3E}">
        <p14:creationId xmlns:p14="http://schemas.microsoft.com/office/powerpoint/2010/main" val="1101129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61F34-3A23-A233-742C-A15110687E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649B1F-C1C4-1726-A70D-E8FB2BA12D2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ED8E38D-CCB3-09BB-0207-7BEDED13FBFA}"/>
              </a:ext>
            </a:extLst>
          </p:cNvPr>
          <p:cNvSpPr>
            <a:spLocks noGrp="1"/>
          </p:cNvSpPr>
          <p:nvPr>
            <p:ph idx="1"/>
          </p:nvPr>
        </p:nvSpPr>
        <p:spPr/>
        <p:txBody>
          <a:bodyPr/>
          <a:lstStyle/>
          <a:p>
            <a:pPr marL="0" indent="0">
              <a:buNone/>
            </a:pPr>
            <a:endParaRPr lang="en-GB" dirty="0"/>
          </a:p>
          <a:p>
            <a:pPr marL="0" indent="0">
              <a:buNone/>
            </a:pPr>
            <a:endParaRPr lang="en-GB" dirty="0"/>
          </a:p>
          <a:p>
            <a:pPr marL="0" indent="0" algn="ctr">
              <a:buNone/>
            </a:pPr>
            <a:r>
              <a:rPr lang="en-GB" sz="2800" b="1" dirty="0"/>
              <a:t>De nye EU-</a:t>
            </a:r>
            <a:r>
              <a:rPr lang="en-GB" sz="2800" b="1" dirty="0" err="1"/>
              <a:t>domme</a:t>
            </a:r>
            <a:r>
              <a:rPr lang="en-GB" sz="2800" b="1" dirty="0"/>
              <a:t> om </a:t>
            </a:r>
            <a:r>
              <a:rPr lang="en-GB" sz="2800" b="1" dirty="0" err="1"/>
              <a:t>deltid</a:t>
            </a:r>
            <a:endParaRPr lang="en-GB" sz="2800" b="1" dirty="0"/>
          </a:p>
        </p:txBody>
      </p:sp>
      <p:sp>
        <p:nvSpPr>
          <p:cNvPr id="4" name="Date Placeholder 3">
            <a:extLst>
              <a:ext uri="{FF2B5EF4-FFF2-40B4-BE49-F238E27FC236}">
                <a16:creationId xmlns:a16="http://schemas.microsoft.com/office/drawing/2014/main" id="{1932801D-C332-75B1-83D6-AF46689BF5FC}"/>
              </a:ext>
            </a:extLst>
          </p:cNvPr>
          <p:cNvSpPr>
            <a:spLocks noGrp="1"/>
          </p:cNvSpPr>
          <p:nvPr>
            <p:ph type="dt" sz="half" idx="10"/>
          </p:nvPr>
        </p:nvSpPr>
        <p:spPr/>
        <p:txBody>
          <a:bodyPr/>
          <a:lstStyle/>
          <a:p>
            <a:fld id="{3C829339-1C74-4825-ADEB-BCD7E13EFC81}" type="datetime1">
              <a:rPr lang="da-DK" smtClean="0"/>
              <a:t>15-05-2025</a:t>
            </a:fld>
            <a:endParaRPr lang="da-DK" dirty="0"/>
          </a:p>
        </p:txBody>
      </p:sp>
      <p:sp>
        <p:nvSpPr>
          <p:cNvPr id="5" name="Slide Number Placeholder 4">
            <a:extLst>
              <a:ext uri="{FF2B5EF4-FFF2-40B4-BE49-F238E27FC236}">
                <a16:creationId xmlns:a16="http://schemas.microsoft.com/office/drawing/2014/main" id="{7171CE81-9149-D57A-52A8-56E6099AE398}"/>
              </a:ext>
            </a:extLst>
          </p:cNvPr>
          <p:cNvSpPr>
            <a:spLocks noGrp="1"/>
          </p:cNvSpPr>
          <p:nvPr>
            <p:ph type="sldNum" sz="quarter" idx="12"/>
          </p:nvPr>
        </p:nvSpPr>
        <p:spPr/>
        <p:txBody>
          <a:bodyPr/>
          <a:lstStyle/>
          <a:p>
            <a:fld id="{091A926C-488A-4E3E-9C21-57CAA120E114}" type="slidenum">
              <a:rPr lang="da-DK" smtClean="0"/>
              <a:t>17</a:t>
            </a:fld>
            <a:endParaRPr lang="da-DK" dirty="0"/>
          </a:p>
        </p:txBody>
      </p:sp>
    </p:spTree>
    <p:extLst>
      <p:ext uri="{BB962C8B-B14F-4D97-AF65-F5344CB8AC3E}">
        <p14:creationId xmlns:p14="http://schemas.microsoft.com/office/powerpoint/2010/main" val="2301317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589A6-FC98-5235-548F-6FDC234B2FA9}"/>
              </a:ext>
            </a:extLst>
          </p:cNvPr>
          <p:cNvSpPr>
            <a:spLocks noGrp="1"/>
          </p:cNvSpPr>
          <p:nvPr>
            <p:ph type="title"/>
          </p:nvPr>
        </p:nvSpPr>
        <p:spPr/>
        <p:txBody>
          <a:bodyPr/>
          <a:lstStyle/>
          <a:p>
            <a:pPr marL="0" indent="0"/>
            <a:r>
              <a:rPr lang="en-GB" sz="2800" dirty="0"/>
              <a:t>EU-</a:t>
            </a:r>
            <a:r>
              <a:rPr lang="en-GB" sz="2800" dirty="0" err="1"/>
              <a:t>Domstolens</a:t>
            </a:r>
            <a:r>
              <a:rPr lang="en-GB" sz="2800" dirty="0"/>
              <a:t> </a:t>
            </a:r>
            <a:r>
              <a:rPr lang="en-GB" sz="2800" dirty="0" err="1"/>
              <a:t>praksis</a:t>
            </a:r>
            <a:r>
              <a:rPr lang="en-GB" sz="2800" dirty="0"/>
              <a:t> om </a:t>
            </a:r>
            <a:r>
              <a:rPr lang="en-GB" sz="2800" dirty="0" err="1"/>
              <a:t>deltidsansatte</a:t>
            </a:r>
            <a:r>
              <a:rPr lang="en-GB" sz="2800" dirty="0"/>
              <a:t> og </a:t>
            </a:r>
            <a:r>
              <a:rPr lang="en-GB" sz="2800" dirty="0" err="1"/>
              <a:t>overarbejdsbetaling</a:t>
            </a:r>
            <a:br>
              <a:rPr lang="en-GB" sz="2800" dirty="0"/>
            </a:br>
            <a:br>
              <a:rPr lang="en-GB" sz="2800" dirty="0"/>
            </a:br>
            <a:endParaRPr lang="en-GB" sz="2800" b="1" dirty="0"/>
          </a:p>
        </p:txBody>
      </p:sp>
      <p:sp>
        <p:nvSpPr>
          <p:cNvPr id="3" name="Content Placeholder 2">
            <a:extLst>
              <a:ext uri="{FF2B5EF4-FFF2-40B4-BE49-F238E27FC236}">
                <a16:creationId xmlns:a16="http://schemas.microsoft.com/office/drawing/2014/main" id="{19F0B5B9-53B3-5AD9-9FF7-9041A6FD20AE}"/>
              </a:ext>
            </a:extLst>
          </p:cNvPr>
          <p:cNvSpPr>
            <a:spLocks noGrp="1"/>
          </p:cNvSpPr>
          <p:nvPr>
            <p:ph idx="1"/>
          </p:nvPr>
        </p:nvSpPr>
        <p:spPr/>
        <p:txBody>
          <a:bodyPr/>
          <a:lstStyle/>
          <a:p>
            <a:r>
              <a:rPr lang="en-GB" sz="2000" b="1" dirty="0"/>
              <a:t>Den </a:t>
            </a:r>
            <a:r>
              <a:rPr lang="en-GB" sz="2000" b="1" dirty="0" err="1"/>
              <a:t>hidtidige</a:t>
            </a:r>
            <a:r>
              <a:rPr lang="en-GB" sz="2000" b="1" dirty="0"/>
              <a:t> </a:t>
            </a:r>
            <a:r>
              <a:rPr lang="en-GB" sz="2000" b="1" dirty="0" err="1"/>
              <a:t>tilgang</a:t>
            </a:r>
            <a:r>
              <a:rPr lang="en-GB" sz="2000" b="1" dirty="0"/>
              <a:t> </a:t>
            </a:r>
            <a:r>
              <a:rPr lang="en-GB" sz="2000" b="1" dirty="0" err="1"/>
              <a:t>til</a:t>
            </a:r>
            <a:r>
              <a:rPr lang="en-GB" sz="2000" b="1" dirty="0"/>
              <a:t> </a:t>
            </a:r>
            <a:r>
              <a:rPr lang="en-GB" sz="2000" b="1" dirty="0" err="1"/>
              <a:t>overarbejdsbetaling</a:t>
            </a:r>
            <a:r>
              <a:rPr lang="en-GB" sz="2000" b="1" dirty="0"/>
              <a:t> for </a:t>
            </a:r>
            <a:r>
              <a:rPr lang="en-GB" sz="2000" b="1" dirty="0" err="1"/>
              <a:t>deltidsansatte</a:t>
            </a:r>
            <a:r>
              <a:rPr lang="en-GB" sz="2000" b="1" dirty="0"/>
              <a:t>: </a:t>
            </a:r>
            <a:r>
              <a:rPr lang="en-GB" sz="2000" dirty="0" err="1"/>
              <a:t>Afgørende</a:t>
            </a:r>
            <a:r>
              <a:rPr lang="en-GB" sz="2000" dirty="0"/>
              <a:t> om </a:t>
            </a:r>
            <a:r>
              <a:rPr lang="en-GB" sz="2000" dirty="0" err="1"/>
              <a:t>en</a:t>
            </a:r>
            <a:r>
              <a:rPr lang="en-GB" sz="2000" dirty="0"/>
              <a:t> </a:t>
            </a:r>
            <a:r>
              <a:rPr lang="en-GB" sz="2000" dirty="0" err="1"/>
              <a:t>fælles</a:t>
            </a:r>
            <a:r>
              <a:rPr lang="en-GB" sz="2000" dirty="0"/>
              <a:t> </a:t>
            </a:r>
            <a:r>
              <a:rPr lang="en-GB" sz="2000" dirty="0" err="1"/>
              <a:t>tærskel</a:t>
            </a:r>
            <a:r>
              <a:rPr lang="en-GB" sz="2000" dirty="0"/>
              <a:t> for </a:t>
            </a:r>
            <a:r>
              <a:rPr lang="en-GB" sz="2000" dirty="0" err="1"/>
              <a:t>overtidsbetaling</a:t>
            </a:r>
            <a:r>
              <a:rPr lang="en-GB" sz="2000" dirty="0"/>
              <a:t> giver </a:t>
            </a:r>
            <a:r>
              <a:rPr lang="en-GB" sz="2000" dirty="0" err="1"/>
              <a:t>samme</a:t>
            </a:r>
            <a:r>
              <a:rPr lang="en-GB" sz="2000" dirty="0"/>
              <a:t> </a:t>
            </a:r>
            <a:r>
              <a:rPr lang="en-GB" sz="2000" dirty="0" err="1"/>
              <a:t>løn</a:t>
            </a:r>
            <a:r>
              <a:rPr lang="en-GB" sz="2000" dirty="0"/>
              <a:t> for </a:t>
            </a:r>
            <a:r>
              <a:rPr lang="en-GB" sz="2000" dirty="0" err="1"/>
              <a:t>samme</a:t>
            </a:r>
            <a:r>
              <a:rPr lang="en-GB" sz="2000" dirty="0"/>
              <a:t> </a:t>
            </a:r>
            <a:r>
              <a:rPr lang="en-GB" sz="2000" dirty="0" err="1"/>
              <a:t>effektive</a:t>
            </a:r>
            <a:r>
              <a:rPr lang="en-GB" sz="2000" dirty="0"/>
              <a:t> </a:t>
            </a:r>
            <a:r>
              <a:rPr lang="en-GB" sz="2000" dirty="0" err="1"/>
              <a:t>arbejdstid</a:t>
            </a:r>
            <a:endParaRPr lang="en-GB" sz="2000" dirty="0"/>
          </a:p>
          <a:p>
            <a:pPr marL="0" indent="0">
              <a:buNone/>
            </a:pPr>
            <a:r>
              <a:rPr lang="da-DK" sz="2000" dirty="0">
                <a:ea typeface="Calibri" panose="020F0502020204030204" pitchFamily="34" charset="0"/>
                <a:cs typeface="Times New Roman" panose="02020603050405020304" pitchFamily="18" charset="0"/>
              </a:rPr>
              <a:t>    - </a:t>
            </a:r>
            <a:r>
              <a:rPr lang="da-DK" sz="2000" dirty="0">
                <a:effectLst/>
                <a:ea typeface="Calibri" panose="020F0502020204030204" pitchFamily="34" charset="0"/>
                <a:cs typeface="Times New Roman" panose="02020603050405020304" pitchFamily="18" charset="0"/>
              </a:rPr>
              <a:t>dom af 15. december 1994 i C-399/92, </a:t>
            </a:r>
            <a:r>
              <a:rPr lang="da-DK" sz="2000" i="1" dirty="0">
                <a:effectLst/>
                <a:ea typeface="Calibri" panose="020F0502020204030204" pitchFamily="34" charset="0"/>
                <a:cs typeface="Times New Roman" panose="02020603050405020304" pitchFamily="18" charset="0"/>
              </a:rPr>
              <a:t>Helmig, </a:t>
            </a:r>
            <a:r>
              <a:rPr lang="da-DK" sz="2000" dirty="0">
                <a:effectLst/>
                <a:ea typeface="Calibri" panose="020F0502020204030204" pitchFamily="34" charset="0"/>
                <a:cs typeface="Times New Roman" panose="02020603050405020304" pitchFamily="18" charset="0"/>
              </a:rPr>
              <a:t>dom af 27. maj 2004 i C-285/02, </a:t>
            </a:r>
            <a:r>
              <a:rPr lang="da-DK" sz="2000" i="1" dirty="0">
                <a:effectLst/>
                <a:ea typeface="Calibri" panose="020F0502020204030204" pitchFamily="34" charset="0"/>
                <a:cs typeface="Times New Roman" panose="02020603050405020304" pitchFamily="18" charset="0"/>
              </a:rPr>
              <a:t>Elsner-</a:t>
            </a:r>
          </a:p>
          <a:p>
            <a:pPr marL="0" indent="0">
              <a:buNone/>
            </a:pPr>
            <a:r>
              <a:rPr lang="da-DK" sz="2000" i="1" dirty="0">
                <a:ea typeface="Calibri" panose="020F0502020204030204" pitchFamily="34" charset="0"/>
                <a:cs typeface="Times New Roman" panose="02020603050405020304" pitchFamily="18" charset="0"/>
              </a:rPr>
              <a:t>    </a:t>
            </a:r>
            <a:r>
              <a:rPr lang="da-DK" sz="2000" i="1" dirty="0" err="1">
                <a:effectLst/>
                <a:ea typeface="Calibri" panose="020F0502020204030204" pitchFamily="34" charset="0"/>
                <a:cs typeface="Times New Roman" panose="02020603050405020304" pitchFamily="18" charset="0"/>
              </a:rPr>
              <a:t>Lakeberg</a:t>
            </a:r>
            <a:r>
              <a:rPr lang="da-DK" sz="2000" i="1" dirty="0">
                <a:effectLst/>
                <a:ea typeface="Calibri" panose="020F0502020204030204" pitchFamily="34" charset="0"/>
                <a:cs typeface="Times New Roman" panose="02020603050405020304" pitchFamily="18" charset="0"/>
              </a:rPr>
              <a:t>, </a:t>
            </a:r>
            <a:r>
              <a:rPr lang="da-DK" sz="2000" dirty="0">
                <a:effectLst/>
                <a:ea typeface="Calibri" panose="020F0502020204030204" pitchFamily="34" charset="0"/>
                <a:cs typeface="Times New Roman" panose="02020603050405020304" pitchFamily="18" charset="0"/>
              </a:rPr>
              <a:t>og dom af 6. december 2007 i C-300/06, </a:t>
            </a:r>
            <a:r>
              <a:rPr lang="da-DK" sz="2000" i="1" dirty="0">
                <a:effectLst/>
                <a:ea typeface="Calibri" panose="020F0502020204030204" pitchFamily="34" charset="0"/>
                <a:cs typeface="Times New Roman" panose="02020603050405020304" pitchFamily="18" charset="0"/>
              </a:rPr>
              <a:t>Voss </a:t>
            </a:r>
            <a:r>
              <a:rPr lang="da-DK" sz="2000" dirty="0">
                <a:effectLst/>
                <a:ea typeface="Calibri" panose="020F0502020204030204" pitchFamily="34" charset="0"/>
                <a:cs typeface="Times New Roman" panose="02020603050405020304" pitchFamily="18" charset="0"/>
              </a:rPr>
              <a:t>(se især præmis 31-33)</a:t>
            </a:r>
          </a:p>
          <a:p>
            <a:endParaRPr lang="da-DK" sz="2000" i="1" dirty="0">
              <a:ea typeface="Calibri" panose="020F0502020204030204" pitchFamily="34" charset="0"/>
              <a:cs typeface="Times New Roman" panose="02020603050405020304" pitchFamily="18" charset="0"/>
            </a:endParaRPr>
          </a:p>
          <a:p>
            <a:r>
              <a:rPr lang="da-DK" sz="2000" b="1" dirty="0">
                <a:effectLst/>
                <a:ea typeface="Calibri" panose="020F0502020204030204" pitchFamily="34" charset="0"/>
                <a:cs typeface="Times New Roman" panose="02020603050405020304" pitchFamily="18" charset="0"/>
              </a:rPr>
              <a:t>Den nye tilgang til overarbejdsbetaling for deltidsansatte: </a:t>
            </a:r>
            <a:r>
              <a:rPr lang="da-DK" sz="2000" dirty="0">
                <a:ea typeface="Calibri" panose="020F0502020204030204" pitchFamily="34" charset="0"/>
                <a:cs typeface="Times New Roman" panose="02020603050405020304" pitchFamily="18" charset="0"/>
              </a:rPr>
              <a:t>A</a:t>
            </a:r>
            <a:r>
              <a:rPr lang="da-DK" sz="2000" dirty="0">
                <a:effectLst/>
                <a:ea typeface="Calibri" panose="020F0502020204030204" pitchFamily="34" charset="0"/>
                <a:cs typeface="Times New Roman" panose="02020603050405020304" pitchFamily="18" charset="0"/>
              </a:rPr>
              <a:t>fgørende om det bliver en større byrde for deltidsansatte at opfylde en fælles tærskel for overtidsbetaling</a:t>
            </a:r>
            <a:endParaRPr lang="da-DK" sz="2000" b="1" dirty="0">
              <a:effectLst/>
              <a:ea typeface="Calibri" panose="020F0502020204030204" pitchFamily="34" charset="0"/>
              <a:cs typeface="Times New Roman" panose="02020603050405020304" pitchFamily="18" charset="0"/>
            </a:endParaRPr>
          </a:p>
          <a:p>
            <a:pPr marL="0" indent="0">
              <a:buNone/>
            </a:pPr>
            <a:r>
              <a:rPr lang="da-DK" sz="2000" dirty="0">
                <a:effectLst/>
                <a:ea typeface="Calibri" panose="020F0502020204030204" pitchFamily="34" charset="0"/>
              </a:rPr>
              <a:t>     - dom af 19. oktober 2023 i C-660/20, </a:t>
            </a:r>
            <a:r>
              <a:rPr lang="da-DK" sz="2000" i="1" dirty="0">
                <a:effectLst/>
                <a:ea typeface="Calibri" panose="020F0502020204030204" pitchFamily="34" charset="0"/>
              </a:rPr>
              <a:t>Lufthansa </a:t>
            </a:r>
            <a:r>
              <a:rPr lang="da-DK" sz="2000" i="1" dirty="0" err="1">
                <a:effectLst/>
                <a:ea typeface="Calibri" panose="020F0502020204030204" pitchFamily="34" charset="0"/>
              </a:rPr>
              <a:t>CityLine</a:t>
            </a:r>
            <a:r>
              <a:rPr lang="da-DK" sz="2000" i="1" dirty="0">
                <a:effectLst/>
                <a:ea typeface="Calibri" panose="020F0502020204030204" pitchFamily="34" charset="0"/>
              </a:rPr>
              <a:t> GmbH, </a:t>
            </a:r>
            <a:r>
              <a:rPr lang="da-DK" sz="2000" dirty="0">
                <a:effectLst/>
                <a:ea typeface="Calibri" panose="020F0502020204030204" pitchFamily="34" charset="0"/>
              </a:rPr>
              <a:t>og dom af 29. juli 2024 </a:t>
            </a:r>
          </a:p>
          <a:p>
            <a:pPr marL="0" indent="0">
              <a:buNone/>
            </a:pPr>
            <a:r>
              <a:rPr lang="da-DK" sz="2000" dirty="0">
                <a:ea typeface="Calibri" panose="020F0502020204030204" pitchFamily="34" charset="0"/>
              </a:rPr>
              <a:t>     </a:t>
            </a:r>
            <a:r>
              <a:rPr lang="da-DK" sz="2000" dirty="0">
                <a:effectLst/>
                <a:ea typeface="Calibri" panose="020F0502020204030204" pitchFamily="34" charset="0"/>
              </a:rPr>
              <a:t>i C-184/22 og C-185/22, </a:t>
            </a:r>
            <a:r>
              <a:rPr lang="da-DK" sz="2000" i="1" dirty="0" err="1">
                <a:effectLst/>
                <a:ea typeface="Calibri" panose="020F0502020204030204" pitchFamily="34" charset="0"/>
              </a:rPr>
              <a:t>KfH</a:t>
            </a:r>
            <a:r>
              <a:rPr lang="da-DK" sz="2000" i="1" dirty="0">
                <a:effectLst/>
                <a:ea typeface="Calibri" panose="020F0502020204030204" pitchFamily="34" charset="0"/>
              </a:rPr>
              <a:t> Kuratorium </a:t>
            </a:r>
            <a:r>
              <a:rPr lang="da-DK" sz="2000" i="1" dirty="0" err="1">
                <a:effectLst/>
                <a:ea typeface="Calibri" panose="020F0502020204030204" pitchFamily="34" charset="0"/>
              </a:rPr>
              <a:t>für</a:t>
            </a:r>
            <a:r>
              <a:rPr lang="da-DK" sz="2000" i="1" dirty="0">
                <a:effectLst/>
                <a:ea typeface="Calibri" panose="020F0502020204030204" pitchFamily="34" charset="0"/>
              </a:rPr>
              <a:t> Dialyse und </a:t>
            </a:r>
            <a:r>
              <a:rPr lang="da-DK" sz="2000" i="1" dirty="0" err="1">
                <a:effectLst/>
                <a:ea typeface="Calibri" panose="020F0502020204030204" pitchFamily="34" charset="0"/>
              </a:rPr>
              <a:t>Nierentransplantation</a:t>
            </a:r>
            <a:endParaRPr lang="da-DK" sz="2000" i="1" dirty="0">
              <a:effectLst/>
              <a:ea typeface="Calibri" panose="020F0502020204030204" pitchFamily="34" charset="0"/>
            </a:endParaRPr>
          </a:p>
          <a:p>
            <a:pPr marL="0" indent="0">
              <a:buNone/>
            </a:pPr>
            <a:endParaRPr lang="da-DK" sz="2000" dirty="0">
              <a:effectLst/>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D9130F4D-19A5-1A6F-92F4-4C3977AD5ED0}"/>
              </a:ext>
            </a:extLst>
          </p:cNvPr>
          <p:cNvSpPr>
            <a:spLocks noGrp="1"/>
          </p:cNvSpPr>
          <p:nvPr>
            <p:ph type="dt" sz="half" idx="10"/>
          </p:nvPr>
        </p:nvSpPr>
        <p:spPr/>
        <p:txBody>
          <a:bodyPr/>
          <a:lstStyle/>
          <a:p>
            <a:fld id="{3C829339-1C74-4825-ADEB-BCD7E13EFC81}" type="datetime1">
              <a:rPr lang="da-DK" smtClean="0"/>
              <a:t>15-05-2025</a:t>
            </a:fld>
            <a:endParaRPr lang="da-DK" dirty="0"/>
          </a:p>
        </p:txBody>
      </p:sp>
      <p:sp>
        <p:nvSpPr>
          <p:cNvPr id="5" name="Slide Number Placeholder 4">
            <a:extLst>
              <a:ext uri="{FF2B5EF4-FFF2-40B4-BE49-F238E27FC236}">
                <a16:creationId xmlns:a16="http://schemas.microsoft.com/office/drawing/2014/main" id="{BA6E0E19-519D-228A-039B-6C7B6B800038}"/>
              </a:ext>
            </a:extLst>
          </p:cNvPr>
          <p:cNvSpPr>
            <a:spLocks noGrp="1"/>
          </p:cNvSpPr>
          <p:nvPr>
            <p:ph type="sldNum" sz="quarter" idx="12"/>
          </p:nvPr>
        </p:nvSpPr>
        <p:spPr/>
        <p:txBody>
          <a:bodyPr/>
          <a:lstStyle/>
          <a:p>
            <a:fld id="{091A926C-488A-4E3E-9C21-57CAA120E114}" type="slidenum">
              <a:rPr lang="da-DK" smtClean="0"/>
              <a:t>18</a:t>
            </a:fld>
            <a:endParaRPr lang="da-DK" dirty="0"/>
          </a:p>
        </p:txBody>
      </p:sp>
    </p:spTree>
    <p:extLst>
      <p:ext uri="{BB962C8B-B14F-4D97-AF65-F5344CB8AC3E}">
        <p14:creationId xmlns:p14="http://schemas.microsoft.com/office/powerpoint/2010/main" val="1386299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245D-91FD-6F4D-AD9B-04C580EE698D}"/>
              </a:ext>
            </a:extLst>
          </p:cNvPr>
          <p:cNvSpPr>
            <a:spLocks noGrp="1"/>
          </p:cNvSpPr>
          <p:nvPr>
            <p:ph type="title"/>
          </p:nvPr>
        </p:nvSpPr>
        <p:spPr/>
        <p:txBody>
          <a:bodyPr/>
          <a:lstStyle/>
          <a:p>
            <a:r>
              <a:rPr lang="da-DK" sz="2800" dirty="0">
                <a:effectLst/>
                <a:ea typeface="Calibri" panose="020F0502020204030204" pitchFamily="34" charset="0"/>
              </a:rPr>
              <a:t>Dom af 19. oktober 2023 i C-660/20, </a:t>
            </a:r>
            <a:r>
              <a:rPr lang="da-DK" sz="2800" i="1" dirty="0">
                <a:effectLst/>
                <a:ea typeface="Calibri" panose="020F0502020204030204" pitchFamily="34" charset="0"/>
              </a:rPr>
              <a:t>Lufthansa </a:t>
            </a:r>
            <a:r>
              <a:rPr lang="da-DK" sz="2800" i="1" dirty="0" err="1">
                <a:effectLst/>
                <a:ea typeface="Calibri" panose="020F0502020204030204" pitchFamily="34" charset="0"/>
              </a:rPr>
              <a:t>CityLine</a:t>
            </a:r>
            <a:r>
              <a:rPr lang="da-DK" sz="2800" i="1" dirty="0">
                <a:effectLst/>
                <a:ea typeface="Calibri" panose="020F0502020204030204" pitchFamily="34" charset="0"/>
              </a:rPr>
              <a:t> GmbH</a:t>
            </a:r>
            <a:endParaRPr lang="en-GB" sz="2800" dirty="0"/>
          </a:p>
        </p:txBody>
      </p:sp>
      <p:sp>
        <p:nvSpPr>
          <p:cNvPr id="3" name="Content Placeholder 2">
            <a:extLst>
              <a:ext uri="{FF2B5EF4-FFF2-40B4-BE49-F238E27FC236}">
                <a16:creationId xmlns:a16="http://schemas.microsoft.com/office/drawing/2014/main" id="{8DA01A39-30F7-F324-A3A6-39BB7BDEC425}"/>
              </a:ext>
            </a:extLst>
          </p:cNvPr>
          <p:cNvSpPr>
            <a:spLocks noGrp="1"/>
          </p:cNvSpPr>
          <p:nvPr>
            <p:ph idx="1"/>
          </p:nvPr>
        </p:nvSpPr>
        <p:spPr/>
        <p:txBody>
          <a:bodyPr/>
          <a:lstStyle/>
          <a:p>
            <a:pPr marL="0" indent="0">
              <a:buNone/>
            </a:pPr>
            <a:r>
              <a:rPr lang="da-DK" sz="2000" dirty="0">
                <a:solidFill>
                  <a:srgbClr val="000000"/>
                </a:solidFill>
                <a:effectLst/>
                <a:ea typeface="Times New Roman" panose="02020603050405020304" pitchFamily="18" charset="0"/>
              </a:rPr>
              <a:t>”48. Hvis aflønningen pr. flyvetime for de to kategorier af piloter forekommer at være ens op til udløsningstærsklerne, skal det bemærkes, at disse identiske udløsningstærskler for så vidt angår de deltidsansatte piloter repræsenterer en længere flyvetjenestetid end for de fastansatte piloter i forhold til deres sammenlagte arbejdstid og dermed </a:t>
            </a:r>
            <a:r>
              <a:rPr lang="da-DK" sz="2000" i="1" u="sng" dirty="0">
                <a:solidFill>
                  <a:srgbClr val="000000"/>
                </a:solidFill>
                <a:effectLst/>
                <a:ea typeface="Times New Roman" panose="02020603050405020304" pitchFamily="18" charset="0"/>
              </a:rPr>
              <a:t>en større byrde </a:t>
            </a:r>
            <a:r>
              <a:rPr lang="da-DK" sz="2000" i="1" dirty="0">
                <a:solidFill>
                  <a:srgbClr val="000000"/>
                </a:solidFill>
                <a:effectLst/>
                <a:ea typeface="Times New Roman" panose="02020603050405020304" pitchFamily="18" charset="0"/>
              </a:rPr>
              <a:t>end for de fastansatte piloter</a:t>
            </a:r>
            <a:r>
              <a:rPr lang="da-DK" sz="2000" dirty="0">
                <a:solidFill>
                  <a:srgbClr val="000000"/>
                </a:solidFill>
                <a:effectLst/>
                <a:ea typeface="Times New Roman" panose="02020603050405020304" pitchFamily="18" charset="0"/>
              </a:rPr>
              <a:t> (</a:t>
            </a:r>
            <a:r>
              <a:rPr lang="da-DK" sz="2000" u="sng" dirty="0">
                <a:solidFill>
                  <a:srgbClr val="000000"/>
                </a:solidFill>
                <a:effectLst/>
                <a:ea typeface="Times New Roman" panose="02020603050405020304" pitchFamily="18" charset="0"/>
              </a:rPr>
              <a:t>jf. analogt dom af 27.5.2004, Elsner-</a:t>
            </a:r>
            <a:r>
              <a:rPr lang="da-DK" sz="2000" u="sng" dirty="0" err="1">
                <a:solidFill>
                  <a:srgbClr val="000000"/>
                </a:solidFill>
                <a:effectLst/>
                <a:ea typeface="Times New Roman" panose="02020603050405020304" pitchFamily="18" charset="0"/>
              </a:rPr>
              <a:t>Lakeberg</a:t>
            </a:r>
            <a:r>
              <a:rPr lang="da-DK" sz="2000" u="sng" dirty="0">
                <a:solidFill>
                  <a:srgbClr val="000000"/>
                </a:solidFill>
                <a:effectLst/>
                <a:ea typeface="Times New Roman" panose="02020603050405020304" pitchFamily="18" charset="0"/>
              </a:rPr>
              <a:t>, C-285/02, EU:C:2004:320, præmis 17</a:t>
            </a:r>
            <a:r>
              <a:rPr lang="da-DK" sz="2000" dirty="0">
                <a:solidFill>
                  <a:srgbClr val="000000"/>
                </a:solidFill>
                <a:effectLst/>
                <a:ea typeface="Times New Roman" panose="02020603050405020304" pitchFamily="18" charset="0"/>
              </a:rPr>
              <a:t>). En sådan situation har således negative konsekvenser for deltidspiloter for så vidt angår forholdet mellem den leverede ydelse og modydelsen herfor.</a:t>
            </a:r>
          </a:p>
          <a:p>
            <a:pPr marL="0" indent="0">
              <a:buNone/>
            </a:pPr>
            <a:r>
              <a:rPr lang="da-DK" sz="2000" dirty="0">
                <a:solidFill>
                  <a:srgbClr val="000000"/>
                </a:solidFill>
                <a:effectLst/>
                <a:latin typeface="+mj-lt"/>
                <a:ea typeface="Times New Roman" panose="02020603050405020304" pitchFamily="18" charset="0"/>
              </a:rPr>
              <a:t>49. Da deltidsansatte således meget sjældnere opfylder betingelserne for retten til tillægsløn, må det fastslås, at en deltidsansat pilot som sagsøgeren i hovedsagen er genstand for forskelsbehandling i forhold til sammenlignelige fuldtidsansatte piloter, der er forbudt i henhold til rammeaftalens § 4, stk. 1, medmindre den er begrundet i et »objektivt forhold« som omhandlet i denne bestemmelse.”</a:t>
            </a:r>
            <a:endParaRPr lang="da-DK" sz="2000" dirty="0">
              <a:effectLst/>
              <a:latin typeface="+mj-lt"/>
              <a:ea typeface="Times New Roman" panose="02020603050405020304" pitchFamily="18" charset="0"/>
            </a:endParaRPr>
          </a:p>
          <a:p>
            <a:pPr marL="0" indent="0">
              <a:buNone/>
            </a:pPr>
            <a:endParaRPr lang="da-DK" sz="2000" dirty="0">
              <a:effectLst/>
              <a:ea typeface="Times New Roman" panose="02020603050405020304" pitchFamily="18" charset="0"/>
            </a:endParaRPr>
          </a:p>
          <a:p>
            <a:pPr marL="0" indent="0">
              <a:buNone/>
            </a:pPr>
            <a:endParaRPr lang="en-GB" sz="2000" dirty="0"/>
          </a:p>
          <a:p>
            <a:pPr marL="0" indent="0">
              <a:buNone/>
            </a:pPr>
            <a:endParaRPr lang="en-GB" dirty="0"/>
          </a:p>
        </p:txBody>
      </p:sp>
      <p:sp>
        <p:nvSpPr>
          <p:cNvPr id="4" name="Date Placeholder 3">
            <a:extLst>
              <a:ext uri="{FF2B5EF4-FFF2-40B4-BE49-F238E27FC236}">
                <a16:creationId xmlns:a16="http://schemas.microsoft.com/office/drawing/2014/main" id="{493673C2-FAD0-36D1-6780-95F253CB1298}"/>
              </a:ext>
            </a:extLst>
          </p:cNvPr>
          <p:cNvSpPr>
            <a:spLocks noGrp="1"/>
          </p:cNvSpPr>
          <p:nvPr>
            <p:ph type="dt" sz="half" idx="10"/>
          </p:nvPr>
        </p:nvSpPr>
        <p:spPr/>
        <p:txBody>
          <a:bodyPr/>
          <a:lstStyle/>
          <a:p>
            <a:fld id="{3C829339-1C74-4825-ADEB-BCD7E13EFC81}" type="datetime1">
              <a:rPr lang="da-DK" smtClean="0"/>
              <a:t>15-05-2025</a:t>
            </a:fld>
            <a:endParaRPr lang="da-DK" dirty="0"/>
          </a:p>
        </p:txBody>
      </p:sp>
      <p:sp>
        <p:nvSpPr>
          <p:cNvPr id="5" name="Slide Number Placeholder 4">
            <a:extLst>
              <a:ext uri="{FF2B5EF4-FFF2-40B4-BE49-F238E27FC236}">
                <a16:creationId xmlns:a16="http://schemas.microsoft.com/office/drawing/2014/main" id="{D2A916F1-3CD0-0833-3F61-B40C0C98D6B5}"/>
              </a:ext>
            </a:extLst>
          </p:cNvPr>
          <p:cNvSpPr>
            <a:spLocks noGrp="1"/>
          </p:cNvSpPr>
          <p:nvPr>
            <p:ph type="sldNum" sz="quarter" idx="12"/>
          </p:nvPr>
        </p:nvSpPr>
        <p:spPr/>
        <p:txBody>
          <a:bodyPr/>
          <a:lstStyle/>
          <a:p>
            <a:fld id="{091A926C-488A-4E3E-9C21-57CAA120E114}" type="slidenum">
              <a:rPr lang="da-DK" smtClean="0"/>
              <a:t>19</a:t>
            </a:fld>
            <a:endParaRPr lang="da-DK" dirty="0"/>
          </a:p>
        </p:txBody>
      </p:sp>
    </p:spTree>
    <p:extLst>
      <p:ext uri="{BB962C8B-B14F-4D97-AF65-F5344CB8AC3E}">
        <p14:creationId xmlns:p14="http://schemas.microsoft.com/office/powerpoint/2010/main" val="54637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D187C-7A14-97C2-B1BD-E1C73C170C21}"/>
              </a:ext>
            </a:extLst>
          </p:cNvPr>
          <p:cNvSpPr>
            <a:spLocks noGrp="1"/>
          </p:cNvSpPr>
          <p:nvPr>
            <p:ph type="title"/>
          </p:nvPr>
        </p:nvSpPr>
        <p:spPr/>
        <p:txBody>
          <a:bodyPr/>
          <a:lstStyle/>
          <a:p>
            <a:r>
              <a:rPr lang="en-GB" sz="2800" dirty="0"/>
              <a:t>Disposition</a:t>
            </a:r>
          </a:p>
        </p:txBody>
      </p:sp>
      <p:sp>
        <p:nvSpPr>
          <p:cNvPr id="3" name="Content Placeholder 2">
            <a:extLst>
              <a:ext uri="{FF2B5EF4-FFF2-40B4-BE49-F238E27FC236}">
                <a16:creationId xmlns:a16="http://schemas.microsoft.com/office/drawing/2014/main" id="{815DB8A3-1F5E-7F17-7B04-9DBDFB40D663}"/>
              </a:ext>
            </a:extLst>
          </p:cNvPr>
          <p:cNvSpPr>
            <a:spLocks noGrp="1"/>
          </p:cNvSpPr>
          <p:nvPr>
            <p:ph idx="1"/>
          </p:nvPr>
        </p:nvSpPr>
        <p:spPr/>
        <p:txBody>
          <a:bodyPr/>
          <a:lstStyle/>
          <a:p>
            <a:r>
              <a:rPr lang="en-GB" dirty="0" err="1"/>
              <a:t>Vedtagne</a:t>
            </a:r>
            <a:r>
              <a:rPr lang="en-GB" dirty="0"/>
              <a:t> </a:t>
            </a:r>
            <a:r>
              <a:rPr lang="en-GB" dirty="0" err="1"/>
              <a:t>direktiver</a:t>
            </a:r>
            <a:r>
              <a:rPr lang="en-GB" dirty="0"/>
              <a:t> og </a:t>
            </a:r>
            <a:r>
              <a:rPr lang="en-GB" dirty="0" err="1"/>
              <a:t>verserende</a:t>
            </a:r>
            <a:r>
              <a:rPr lang="en-GB" dirty="0"/>
              <a:t> </a:t>
            </a:r>
            <a:r>
              <a:rPr lang="en-GB" dirty="0" err="1"/>
              <a:t>direktivforslag</a:t>
            </a:r>
            <a:endParaRPr lang="en-GB" dirty="0"/>
          </a:p>
          <a:p>
            <a:endParaRPr lang="en-GB" dirty="0"/>
          </a:p>
          <a:p>
            <a:r>
              <a:rPr lang="en-GB" dirty="0" err="1"/>
              <a:t>Udvalgte</a:t>
            </a:r>
            <a:r>
              <a:rPr lang="en-GB" dirty="0"/>
              <a:t> EU-</a:t>
            </a:r>
            <a:r>
              <a:rPr lang="en-GB" dirty="0" err="1"/>
              <a:t>domme</a:t>
            </a:r>
            <a:r>
              <a:rPr lang="en-GB" dirty="0"/>
              <a:t> </a:t>
            </a:r>
            <a:r>
              <a:rPr lang="en-GB" dirty="0" err="1"/>
              <a:t>siden</a:t>
            </a:r>
            <a:r>
              <a:rPr lang="en-GB" dirty="0"/>
              <a:t> </a:t>
            </a:r>
            <a:r>
              <a:rPr lang="en-GB" dirty="0" err="1"/>
              <a:t>juni</a:t>
            </a:r>
            <a:r>
              <a:rPr lang="en-GB" dirty="0"/>
              <a:t> 2024</a:t>
            </a:r>
          </a:p>
          <a:p>
            <a:endParaRPr lang="en-GB" dirty="0"/>
          </a:p>
          <a:p>
            <a:r>
              <a:rPr lang="en-GB" dirty="0"/>
              <a:t>De nye EU-</a:t>
            </a:r>
            <a:r>
              <a:rPr lang="en-GB" dirty="0" err="1"/>
              <a:t>domme</a:t>
            </a:r>
            <a:r>
              <a:rPr lang="en-GB" dirty="0"/>
              <a:t> om </a:t>
            </a:r>
            <a:r>
              <a:rPr lang="en-GB" dirty="0" err="1"/>
              <a:t>deltid</a:t>
            </a:r>
            <a:r>
              <a:rPr lang="en-GB" dirty="0"/>
              <a:t> </a:t>
            </a:r>
          </a:p>
        </p:txBody>
      </p:sp>
      <p:sp>
        <p:nvSpPr>
          <p:cNvPr id="4" name="Date Placeholder 3">
            <a:extLst>
              <a:ext uri="{FF2B5EF4-FFF2-40B4-BE49-F238E27FC236}">
                <a16:creationId xmlns:a16="http://schemas.microsoft.com/office/drawing/2014/main" id="{75172C55-41BB-21B3-8EC3-4666BA2EA228}"/>
              </a:ext>
            </a:extLst>
          </p:cNvPr>
          <p:cNvSpPr>
            <a:spLocks noGrp="1"/>
          </p:cNvSpPr>
          <p:nvPr>
            <p:ph type="dt" sz="half" idx="10"/>
          </p:nvPr>
        </p:nvSpPr>
        <p:spPr/>
        <p:txBody>
          <a:bodyPr/>
          <a:lstStyle/>
          <a:p>
            <a:fld id="{3C829339-1C74-4825-ADEB-BCD7E13EFC81}" type="datetime1">
              <a:rPr lang="da-DK" smtClean="0"/>
              <a:t>15-05-2025</a:t>
            </a:fld>
            <a:endParaRPr lang="da-DK" dirty="0"/>
          </a:p>
        </p:txBody>
      </p:sp>
      <p:sp>
        <p:nvSpPr>
          <p:cNvPr id="5" name="Slide Number Placeholder 4">
            <a:extLst>
              <a:ext uri="{FF2B5EF4-FFF2-40B4-BE49-F238E27FC236}">
                <a16:creationId xmlns:a16="http://schemas.microsoft.com/office/drawing/2014/main" id="{F331CA0F-CB27-AC59-7F52-491FBFA1F265}"/>
              </a:ext>
            </a:extLst>
          </p:cNvPr>
          <p:cNvSpPr>
            <a:spLocks noGrp="1"/>
          </p:cNvSpPr>
          <p:nvPr>
            <p:ph type="sldNum" sz="quarter" idx="12"/>
          </p:nvPr>
        </p:nvSpPr>
        <p:spPr/>
        <p:txBody>
          <a:bodyPr/>
          <a:lstStyle/>
          <a:p>
            <a:fld id="{091A926C-488A-4E3E-9C21-57CAA120E114}" type="slidenum">
              <a:rPr lang="da-DK" smtClean="0"/>
              <a:t>2</a:t>
            </a:fld>
            <a:endParaRPr lang="da-DK" dirty="0"/>
          </a:p>
        </p:txBody>
      </p:sp>
    </p:spTree>
    <p:extLst>
      <p:ext uri="{BB962C8B-B14F-4D97-AF65-F5344CB8AC3E}">
        <p14:creationId xmlns:p14="http://schemas.microsoft.com/office/powerpoint/2010/main" val="3149842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C2692-DAB1-79CF-0A31-874282252A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387644-B950-551D-C5EA-1CC7AB0B8C2B}"/>
              </a:ext>
            </a:extLst>
          </p:cNvPr>
          <p:cNvSpPr>
            <a:spLocks noGrp="1"/>
          </p:cNvSpPr>
          <p:nvPr>
            <p:ph type="title"/>
          </p:nvPr>
        </p:nvSpPr>
        <p:spPr>
          <a:xfrm>
            <a:off x="588962" y="650531"/>
            <a:ext cx="11012488" cy="865186"/>
          </a:xfrm>
        </p:spPr>
        <p:txBody>
          <a:bodyPr/>
          <a:lstStyle/>
          <a:p>
            <a:r>
              <a:rPr lang="da-DK" sz="2400" dirty="0">
                <a:ea typeface="Calibri" panose="020F0502020204030204" pitchFamily="34" charset="0"/>
              </a:rPr>
              <a:t>D</a:t>
            </a:r>
            <a:r>
              <a:rPr lang="da-DK" sz="2400" dirty="0">
                <a:effectLst/>
                <a:ea typeface="Calibri" panose="020F0502020204030204" pitchFamily="34" charset="0"/>
              </a:rPr>
              <a:t>om af 29. juli 2024 i C-184/22 og C-185/22, </a:t>
            </a:r>
            <a:r>
              <a:rPr lang="da-DK" sz="2400" i="1" dirty="0" err="1">
                <a:effectLst/>
                <a:ea typeface="Calibri" panose="020F0502020204030204" pitchFamily="34" charset="0"/>
              </a:rPr>
              <a:t>KfH</a:t>
            </a:r>
            <a:r>
              <a:rPr lang="da-DK" sz="2400" i="1" dirty="0">
                <a:effectLst/>
                <a:ea typeface="Calibri" panose="020F0502020204030204" pitchFamily="34" charset="0"/>
              </a:rPr>
              <a:t> Kuratorium </a:t>
            </a:r>
            <a:r>
              <a:rPr lang="da-DK" sz="2400" i="1" dirty="0" err="1">
                <a:effectLst/>
                <a:ea typeface="Calibri" panose="020F0502020204030204" pitchFamily="34" charset="0"/>
              </a:rPr>
              <a:t>für</a:t>
            </a:r>
            <a:r>
              <a:rPr lang="da-DK" sz="2400" i="1" dirty="0">
                <a:effectLst/>
                <a:ea typeface="Calibri" panose="020F0502020204030204" pitchFamily="34" charset="0"/>
              </a:rPr>
              <a:t> Dialyse und </a:t>
            </a:r>
            <a:r>
              <a:rPr lang="da-DK" sz="2400" i="1" dirty="0" err="1">
                <a:effectLst/>
                <a:ea typeface="Calibri" panose="020F0502020204030204" pitchFamily="34" charset="0"/>
              </a:rPr>
              <a:t>Nierentransplantation</a:t>
            </a:r>
            <a:endParaRPr lang="en-GB" sz="2400" dirty="0"/>
          </a:p>
        </p:txBody>
      </p:sp>
      <p:sp>
        <p:nvSpPr>
          <p:cNvPr id="3" name="Content Placeholder 2">
            <a:extLst>
              <a:ext uri="{FF2B5EF4-FFF2-40B4-BE49-F238E27FC236}">
                <a16:creationId xmlns:a16="http://schemas.microsoft.com/office/drawing/2014/main" id="{69979048-74CE-4D9A-A258-6E0F8398C143}"/>
              </a:ext>
            </a:extLst>
          </p:cNvPr>
          <p:cNvSpPr>
            <a:spLocks noGrp="1"/>
          </p:cNvSpPr>
          <p:nvPr>
            <p:ph idx="1"/>
          </p:nvPr>
        </p:nvSpPr>
        <p:spPr/>
        <p:txBody>
          <a:bodyPr/>
          <a:lstStyle/>
          <a:p>
            <a:pPr marL="0" indent="0">
              <a:buNone/>
            </a:pPr>
            <a:r>
              <a:rPr lang="da-DK" sz="1800" dirty="0">
                <a:solidFill>
                  <a:srgbClr val="000000"/>
                </a:solidFill>
                <a:effectLst/>
                <a:ea typeface="Times New Roman" panose="02020603050405020304" pitchFamily="18" charset="0"/>
              </a:rPr>
              <a:t>”</a:t>
            </a:r>
            <a:r>
              <a:rPr lang="da-DK" sz="1800" dirty="0">
                <a:solidFill>
                  <a:srgbClr val="000000"/>
                </a:solidFill>
                <a:ea typeface="Times New Roman" panose="02020603050405020304" pitchFamily="18" charset="0"/>
              </a:rPr>
              <a:t>41. </a:t>
            </a:r>
            <a:r>
              <a:rPr lang="da-DK" sz="1800" b="0" i="0" dirty="0">
                <a:solidFill>
                  <a:srgbClr val="000000"/>
                </a:solidFill>
                <a:effectLst/>
              </a:rPr>
              <a:t>Selv om overarbejdsbetalingen som anført af den forelæggende ret synes ens </a:t>
            </a:r>
            <a:r>
              <a:rPr lang="da-DK" sz="1800" dirty="0">
                <a:solidFill>
                  <a:srgbClr val="000000"/>
                </a:solidFill>
              </a:rPr>
              <a:t>(...)</a:t>
            </a:r>
            <a:r>
              <a:rPr lang="da-DK" sz="1800" b="0" i="0" dirty="0">
                <a:solidFill>
                  <a:srgbClr val="000000"/>
                </a:solidFill>
                <a:effectLst/>
              </a:rPr>
              <a:t> skal det dog bemærkes, at fastsættelsen af en denne ens tærskel for både personer, der arbejder som plejere på fuldtid, og personer, der arbejder som plejere på deltid, for sidstnævnte personer, henset til den normale arbejdstid, der er fastsat i deres kontrakter, indebærer </a:t>
            </a:r>
            <a:r>
              <a:rPr lang="da-DK" sz="1800" b="0" i="0" u="sng" dirty="0">
                <a:solidFill>
                  <a:srgbClr val="000000"/>
                </a:solidFill>
                <a:effectLst/>
              </a:rPr>
              <a:t>en større byrde</a:t>
            </a:r>
            <a:r>
              <a:rPr lang="da-DK" sz="1800" b="0" i="0" dirty="0">
                <a:solidFill>
                  <a:srgbClr val="000000"/>
                </a:solidFill>
                <a:effectLst/>
              </a:rPr>
              <a:t>, for så vidt som i hvert fald en del af de arbejdstimer, som de erlægger ud over denne normale arbejdstid, godt nok udløser løn, men ikke ret til et tillæg. (...)</a:t>
            </a:r>
          </a:p>
          <a:p>
            <a:pPr marL="0" indent="0">
              <a:buNone/>
            </a:pPr>
            <a:r>
              <a:rPr lang="da-DK" sz="1800" dirty="0">
                <a:solidFill>
                  <a:srgbClr val="000000"/>
                </a:solidFill>
                <a:effectLst/>
                <a:ea typeface="Times New Roman" panose="02020603050405020304" pitchFamily="18" charset="0"/>
              </a:rPr>
              <a:t>42. Personer, der arbejder, som plejere på deltid, og som erlægger arbejdstimer, der går ud over den normale arbejdstid, der er aftalt i deres ansættelseskontrakter, uden at have ret til et overtidstillæg, </a:t>
            </a:r>
            <a:r>
              <a:rPr lang="da-DK" sz="1800" i="1" dirty="0">
                <a:solidFill>
                  <a:srgbClr val="000000"/>
                </a:solidFill>
                <a:effectLst/>
                <a:ea typeface="Times New Roman" panose="02020603050405020304" pitchFamily="18" charset="0"/>
              </a:rPr>
              <a:t>forskelsbehandles</a:t>
            </a:r>
            <a:r>
              <a:rPr lang="da-DK" sz="1800" dirty="0">
                <a:solidFill>
                  <a:srgbClr val="000000"/>
                </a:solidFill>
                <a:effectLst/>
                <a:ea typeface="Times New Roman" panose="02020603050405020304" pitchFamily="18" charset="0"/>
              </a:rPr>
              <a:t> derfor i forhold til personer, der arbejder som plejere på fuldtid, og som modtager tillæg for de arbejdstimer, der erlægges ud over 38,5 timer om ugen (</a:t>
            </a:r>
            <a:r>
              <a:rPr lang="da-DK" sz="1800" u="sng" dirty="0">
                <a:solidFill>
                  <a:srgbClr val="000000"/>
                </a:solidFill>
                <a:effectLst/>
                <a:ea typeface="Times New Roman" panose="02020603050405020304" pitchFamily="18" charset="0"/>
              </a:rPr>
              <a:t>jf. i denne retning dom af 27.5.2004, Elsner-</a:t>
            </a:r>
            <a:r>
              <a:rPr lang="da-DK" sz="1800" u="sng" dirty="0" err="1">
                <a:solidFill>
                  <a:srgbClr val="000000"/>
                </a:solidFill>
                <a:effectLst/>
                <a:ea typeface="Times New Roman" panose="02020603050405020304" pitchFamily="18" charset="0"/>
              </a:rPr>
              <a:t>Lakeberg</a:t>
            </a:r>
            <a:r>
              <a:rPr lang="da-DK" sz="1800" u="sng" dirty="0">
                <a:solidFill>
                  <a:srgbClr val="000000"/>
                </a:solidFill>
                <a:effectLst/>
                <a:ea typeface="Times New Roman" panose="02020603050405020304" pitchFamily="18" charset="0"/>
              </a:rPr>
              <a:t>, C-285/02, EU:C:2004:320, præmis 17</a:t>
            </a:r>
            <a:r>
              <a:rPr lang="da-DK" sz="1800" dirty="0">
                <a:solidFill>
                  <a:srgbClr val="000000"/>
                </a:solidFill>
                <a:effectLst/>
                <a:ea typeface="Times New Roman" panose="02020603050405020304" pitchFamily="18" charset="0"/>
              </a:rPr>
              <a:t>).”</a:t>
            </a:r>
            <a:endParaRPr lang="da-DK" sz="1800" dirty="0">
              <a:effectLst/>
              <a:ea typeface="Times New Roman" panose="02020603050405020304" pitchFamily="18" charset="0"/>
            </a:endParaRPr>
          </a:p>
          <a:p>
            <a:pPr marL="0" indent="0">
              <a:buNone/>
            </a:pPr>
            <a:endParaRPr lang="en-GB" sz="2000" dirty="0"/>
          </a:p>
        </p:txBody>
      </p:sp>
      <p:sp>
        <p:nvSpPr>
          <p:cNvPr id="4" name="Date Placeholder 3">
            <a:extLst>
              <a:ext uri="{FF2B5EF4-FFF2-40B4-BE49-F238E27FC236}">
                <a16:creationId xmlns:a16="http://schemas.microsoft.com/office/drawing/2014/main" id="{3594CC21-C531-0AA3-C07A-216455D00025}"/>
              </a:ext>
            </a:extLst>
          </p:cNvPr>
          <p:cNvSpPr>
            <a:spLocks noGrp="1"/>
          </p:cNvSpPr>
          <p:nvPr>
            <p:ph type="dt" sz="half" idx="10"/>
          </p:nvPr>
        </p:nvSpPr>
        <p:spPr/>
        <p:txBody>
          <a:bodyPr/>
          <a:lstStyle/>
          <a:p>
            <a:fld id="{3C829339-1C74-4825-ADEB-BCD7E13EFC81}" type="datetime1">
              <a:rPr lang="da-DK" smtClean="0"/>
              <a:t>15-05-2025</a:t>
            </a:fld>
            <a:endParaRPr lang="da-DK" dirty="0"/>
          </a:p>
        </p:txBody>
      </p:sp>
      <p:sp>
        <p:nvSpPr>
          <p:cNvPr id="5" name="Slide Number Placeholder 4">
            <a:extLst>
              <a:ext uri="{FF2B5EF4-FFF2-40B4-BE49-F238E27FC236}">
                <a16:creationId xmlns:a16="http://schemas.microsoft.com/office/drawing/2014/main" id="{284AA1CB-ED8C-D2E6-5A9A-438C370F4120}"/>
              </a:ext>
            </a:extLst>
          </p:cNvPr>
          <p:cNvSpPr>
            <a:spLocks noGrp="1"/>
          </p:cNvSpPr>
          <p:nvPr>
            <p:ph type="sldNum" sz="quarter" idx="12"/>
          </p:nvPr>
        </p:nvSpPr>
        <p:spPr/>
        <p:txBody>
          <a:bodyPr/>
          <a:lstStyle/>
          <a:p>
            <a:fld id="{091A926C-488A-4E3E-9C21-57CAA120E114}" type="slidenum">
              <a:rPr lang="da-DK" smtClean="0"/>
              <a:t>20</a:t>
            </a:fld>
            <a:endParaRPr lang="da-DK" dirty="0"/>
          </a:p>
        </p:txBody>
      </p:sp>
    </p:spTree>
    <p:extLst>
      <p:ext uri="{BB962C8B-B14F-4D97-AF65-F5344CB8AC3E}">
        <p14:creationId xmlns:p14="http://schemas.microsoft.com/office/powerpoint/2010/main" val="2605714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93A7F-1AB5-5B84-89EC-F8B599FE2CE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85C3DD2-00EF-4696-3425-0199FFC4B896}"/>
              </a:ext>
            </a:extLst>
          </p:cNvPr>
          <p:cNvSpPr>
            <a:spLocks noGrp="1"/>
          </p:cNvSpPr>
          <p:nvPr>
            <p:ph idx="1"/>
          </p:nvPr>
        </p:nvSpPr>
        <p:spPr/>
        <p:txBody>
          <a:bodyPr/>
          <a:lstStyle/>
          <a:p>
            <a:pPr marL="0" indent="0">
              <a:buNone/>
            </a:pPr>
            <a:r>
              <a:rPr lang="da-DK" sz="2000" dirty="0">
                <a:solidFill>
                  <a:srgbClr val="000000"/>
                </a:solidFill>
                <a:effectLst/>
                <a:ea typeface="Times New Roman" panose="02020603050405020304" pitchFamily="18" charset="0"/>
              </a:rPr>
              <a:t>”44. Med forbehold af den forelæggende rets efterprøvelse fremgår det følgelig, at for så vidt som det antal arbejdstimer, ud over hvilke personer, der arbejder som plejere på deltid, såsom sagsøgerne i hovedsagerne, modtager et overtidstillæg, </a:t>
            </a:r>
            <a:r>
              <a:rPr lang="da-DK" sz="2000" i="1" dirty="0">
                <a:solidFill>
                  <a:srgbClr val="000000"/>
                </a:solidFill>
                <a:effectLst/>
                <a:ea typeface="Times New Roman" panose="02020603050405020304" pitchFamily="18" charset="0"/>
              </a:rPr>
              <a:t>ikke er nedsat pro rata </a:t>
            </a:r>
            <a:r>
              <a:rPr lang="da-DK" sz="2000" i="1" dirty="0" err="1">
                <a:solidFill>
                  <a:srgbClr val="000000"/>
                </a:solidFill>
                <a:effectLst/>
                <a:ea typeface="Times New Roman" panose="02020603050405020304" pitchFamily="18" charset="0"/>
              </a:rPr>
              <a:t>temporis</a:t>
            </a:r>
            <a:r>
              <a:rPr lang="da-DK" sz="2000" i="1" dirty="0">
                <a:solidFill>
                  <a:srgbClr val="000000"/>
                </a:solidFill>
                <a:effectLst/>
                <a:ea typeface="Times New Roman" panose="02020603050405020304" pitchFamily="18" charset="0"/>
              </a:rPr>
              <a:t> i forhold til den arbejdstid, der er individuelt aftalt i deres ansættelseskontrakter</a:t>
            </a:r>
            <a:r>
              <a:rPr lang="da-DK" sz="2000" dirty="0">
                <a:solidFill>
                  <a:srgbClr val="000000"/>
                </a:solidFill>
                <a:effectLst/>
                <a:ea typeface="Times New Roman" panose="02020603050405020304" pitchFamily="18" charset="0"/>
              </a:rPr>
              <a:t>, udsættes disse personer i forhold til personer, der arbejder som plejere på fuldtid, for en »mindre gunstig« behandling, som er forbudt ved rammeaftalens § 4, stk. 1, medmindre denne forskellige behandling er begrundet i et »objektivt forhold« som omhandlet i denne paragraf (jf. i denne retning dom af 19.10.2023, Lufthansa </a:t>
            </a:r>
            <a:r>
              <a:rPr lang="da-DK" sz="2000" dirty="0" err="1">
                <a:solidFill>
                  <a:srgbClr val="000000"/>
                </a:solidFill>
                <a:effectLst/>
                <a:ea typeface="Times New Roman" panose="02020603050405020304" pitchFamily="18" charset="0"/>
              </a:rPr>
              <a:t>CityLine</a:t>
            </a:r>
            <a:r>
              <a:rPr lang="da-DK" sz="2000" dirty="0">
                <a:solidFill>
                  <a:srgbClr val="000000"/>
                </a:solidFill>
                <a:effectLst/>
                <a:ea typeface="Times New Roman" panose="02020603050405020304" pitchFamily="18" charset="0"/>
              </a:rPr>
              <a:t>, C-660/20, EU:C:2023:789, præmis 49 og den deri nævnte retspraksis).”</a:t>
            </a:r>
            <a:endParaRPr lang="da-DK" sz="2000" dirty="0">
              <a:effectLst/>
              <a:ea typeface="Times New Roman" panose="02020603050405020304" pitchFamily="18" charset="0"/>
            </a:endParaRPr>
          </a:p>
          <a:p>
            <a:pPr marL="0" indent="0">
              <a:buNone/>
            </a:pPr>
            <a:endParaRPr lang="en-GB" dirty="0"/>
          </a:p>
        </p:txBody>
      </p:sp>
      <p:sp>
        <p:nvSpPr>
          <p:cNvPr id="4" name="Date Placeholder 3">
            <a:extLst>
              <a:ext uri="{FF2B5EF4-FFF2-40B4-BE49-F238E27FC236}">
                <a16:creationId xmlns:a16="http://schemas.microsoft.com/office/drawing/2014/main" id="{38C9C43E-5B9E-82A9-1A9C-ED3E52607FA4}"/>
              </a:ext>
            </a:extLst>
          </p:cNvPr>
          <p:cNvSpPr>
            <a:spLocks noGrp="1"/>
          </p:cNvSpPr>
          <p:nvPr>
            <p:ph type="dt" sz="half" idx="10"/>
          </p:nvPr>
        </p:nvSpPr>
        <p:spPr/>
        <p:txBody>
          <a:bodyPr/>
          <a:lstStyle/>
          <a:p>
            <a:fld id="{3C829339-1C74-4825-ADEB-BCD7E13EFC81}" type="datetime1">
              <a:rPr lang="da-DK" smtClean="0"/>
              <a:t>15-05-2025</a:t>
            </a:fld>
            <a:endParaRPr lang="da-DK" dirty="0"/>
          </a:p>
        </p:txBody>
      </p:sp>
      <p:sp>
        <p:nvSpPr>
          <p:cNvPr id="5" name="Slide Number Placeholder 4">
            <a:extLst>
              <a:ext uri="{FF2B5EF4-FFF2-40B4-BE49-F238E27FC236}">
                <a16:creationId xmlns:a16="http://schemas.microsoft.com/office/drawing/2014/main" id="{F6B388F8-390A-3769-5B49-3D0EC9677953}"/>
              </a:ext>
            </a:extLst>
          </p:cNvPr>
          <p:cNvSpPr>
            <a:spLocks noGrp="1"/>
          </p:cNvSpPr>
          <p:nvPr>
            <p:ph type="sldNum" sz="quarter" idx="12"/>
          </p:nvPr>
        </p:nvSpPr>
        <p:spPr/>
        <p:txBody>
          <a:bodyPr/>
          <a:lstStyle/>
          <a:p>
            <a:fld id="{091A926C-488A-4E3E-9C21-57CAA120E114}" type="slidenum">
              <a:rPr lang="da-DK" smtClean="0"/>
              <a:t>21</a:t>
            </a:fld>
            <a:endParaRPr lang="da-DK" dirty="0"/>
          </a:p>
        </p:txBody>
      </p:sp>
    </p:spTree>
    <p:extLst>
      <p:ext uri="{BB962C8B-B14F-4D97-AF65-F5344CB8AC3E}">
        <p14:creationId xmlns:p14="http://schemas.microsoft.com/office/powerpoint/2010/main" val="2502534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90E5C-3510-BA7E-C140-C31BA899DC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D66E93-BBCB-086D-E8D4-EED6DAC75CA2}"/>
              </a:ext>
            </a:extLst>
          </p:cNvPr>
          <p:cNvSpPr>
            <a:spLocks noGrp="1"/>
          </p:cNvSpPr>
          <p:nvPr>
            <p:ph type="title"/>
          </p:nvPr>
        </p:nvSpPr>
        <p:spPr/>
        <p:txBody>
          <a:bodyPr/>
          <a:lstStyle/>
          <a:p>
            <a:endParaRPr lang="en-GB" sz="2800" b="1" dirty="0"/>
          </a:p>
        </p:txBody>
      </p:sp>
      <p:sp>
        <p:nvSpPr>
          <p:cNvPr id="3" name="Content Placeholder 2">
            <a:extLst>
              <a:ext uri="{FF2B5EF4-FFF2-40B4-BE49-F238E27FC236}">
                <a16:creationId xmlns:a16="http://schemas.microsoft.com/office/drawing/2014/main" id="{6E85EFAC-8A05-B816-C041-D4B33EA77DB4}"/>
              </a:ext>
            </a:extLst>
          </p:cNvPr>
          <p:cNvSpPr>
            <a:spLocks noGrp="1"/>
          </p:cNvSpPr>
          <p:nvPr>
            <p:ph idx="1"/>
          </p:nvPr>
        </p:nvSpPr>
        <p:spPr/>
        <p:txBody>
          <a:bodyPr/>
          <a:lstStyle/>
          <a:p>
            <a:pPr marL="0" indent="0">
              <a:buNone/>
            </a:pPr>
            <a:r>
              <a:rPr lang="da-DK" sz="2000" b="0" i="0" dirty="0">
                <a:solidFill>
                  <a:srgbClr val="000000"/>
                </a:solidFill>
                <a:effectLst/>
              </a:rPr>
              <a:t>”57. For det andet bemærkes med hensyn til spørgsmålet om, hvorvidt disse bestemmelser indfører en indirekte forskelsbehandling som omhandlet i artikel 157 TEUF og direktiv 2006/54, først, at bestemmelser som de i hovedsagerne omhandlede nationale bestemmelser, </a:t>
            </a:r>
            <a:r>
              <a:rPr lang="da-DK" sz="2000" b="0" i="1" dirty="0">
                <a:solidFill>
                  <a:srgbClr val="000000"/>
                </a:solidFill>
                <a:effectLst/>
              </a:rPr>
              <a:t>som fastslået i denne doms præmis 44 stiller deltidsansatte ringere end fuldtidsansatte</a:t>
            </a:r>
            <a:r>
              <a:rPr lang="da-DK" sz="2000" b="0" i="0" dirty="0">
                <a:solidFill>
                  <a:srgbClr val="000000"/>
                </a:solidFill>
                <a:effectLst/>
              </a:rPr>
              <a:t>, derved at deltidsansatte for de arbejdstimer, som de præsterer ud over den arbejdstid, der er aftalt i deres ansættelseskontrakter, uden at overskride den normale arbejdstid, som er fastsat for fuldtidsansatte, nemlig 38,5 timer om ugen, ikke får et overtidstillæg, hvorimod fuldtidsansatte får det fra og med den første time, der præsteres ud over disse 38,5 arbejdstimer om ugen.”</a:t>
            </a:r>
            <a:endParaRPr lang="en-GB" sz="2000" dirty="0"/>
          </a:p>
        </p:txBody>
      </p:sp>
      <p:sp>
        <p:nvSpPr>
          <p:cNvPr id="4" name="Date Placeholder 3">
            <a:extLst>
              <a:ext uri="{FF2B5EF4-FFF2-40B4-BE49-F238E27FC236}">
                <a16:creationId xmlns:a16="http://schemas.microsoft.com/office/drawing/2014/main" id="{E4A02470-158E-5086-528B-3ABE300B16C0}"/>
              </a:ext>
            </a:extLst>
          </p:cNvPr>
          <p:cNvSpPr>
            <a:spLocks noGrp="1"/>
          </p:cNvSpPr>
          <p:nvPr>
            <p:ph type="dt" sz="half" idx="10"/>
          </p:nvPr>
        </p:nvSpPr>
        <p:spPr/>
        <p:txBody>
          <a:bodyPr/>
          <a:lstStyle/>
          <a:p>
            <a:fld id="{3C829339-1C74-4825-ADEB-BCD7E13EFC81}" type="datetime1">
              <a:rPr lang="da-DK" smtClean="0"/>
              <a:t>15-05-2025</a:t>
            </a:fld>
            <a:endParaRPr lang="da-DK" dirty="0"/>
          </a:p>
        </p:txBody>
      </p:sp>
      <p:sp>
        <p:nvSpPr>
          <p:cNvPr id="5" name="Slide Number Placeholder 4">
            <a:extLst>
              <a:ext uri="{FF2B5EF4-FFF2-40B4-BE49-F238E27FC236}">
                <a16:creationId xmlns:a16="http://schemas.microsoft.com/office/drawing/2014/main" id="{56876DB6-0B08-DD45-2306-881963C8EF62}"/>
              </a:ext>
            </a:extLst>
          </p:cNvPr>
          <p:cNvSpPr>
            <a:spLocks noGrp="1"/>
          </p:cNvSpPr>
          <p:nvPr>
            <p:ph type="sldNum" sz="quarter" idx="12"/>
          </p:nvPr>
        </p:nvSpPr>
        <p:spPr/>
        <p:txBody>
          <a:bodyPr/>
          <a:lstStyle/>
          <a:p>
            <a:fld id="{091A926C-488A-4E3E-9C21-57CAA120E114}" type="slidenum">
              <a:rPr lang="da-DK" smtClean="0"/>
              <a:t>22</a:t>
            </a:fld>
            <a:endParaRPr lang="da-DK" dirty="0"/>
          </a:p>
        </p:txBody>
      </p:sp>
    </p:spTree>
    <p:extLst>
      <p:ext uri="{BB962C8B-B14F-4D97-AF65-F5344CB8AC3E}">
        <p14:creationId xmlns:p14="http://schemas.microsoft.com/office/powerpoint/2010/main" val="4065728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DA63C-A50E-42DC-8849-60D39D543AF6}"/>
              </a:ext>
            </a:extLst>
          </p:cNvPr>
          <p:cNvSpPr>
            <a:spLocks noGrp="1"/>
          </p:cNvSpPr>
          <p:nvPr>
            <p:ph type="title"/>
          </p:nvPr>
        </p:nvSpPr>
        <p:spPr/>
        <p:txBody>
          <a:bodyPr/>
          <a:lstStyle/>
          <a:p>
            <a:r>
              <a:rPr lang="en-GB" sz="2800" dirty="0"/>
              <a:t>Har de nye </a:t>
            </a:r>
            <a:r>
              <a:rPr lang="en-GB" sz="2800" dirty="0" err="1"/>
              <a:t>domme</a:t>
            </a:r>
            <a:r>
              <a:rPr lang="en-GB" sz="2800" dirty="0"/>
              <a:t> </a:t>
            </a:r>
            <a:r>
              <a:rPr lang="en-GB" sz="2800" dirty="0" err="1"/>
              <a:t>ændret</a:t>
            </a:r>
            <a:r>
              <a:rPr lang="en-GB" sz="2800" dirty="0"/>
              <a:t> </a:t>
            </a:r>
            <a:r>
              <a:rPr lang="en-GB" sz="2800" dirty="0" err="1"/>
              <a:t>retstilstanden</a:t>
            </a:r>
            <a:r>
              <a:rPr lang="en-GB" sz="2800" dirty="0"/>
              <a:t>?</a:t>
            </a:r>
          </a:p>
        </p:txBody>
      </p:sp>
      <p:sp>
        <p:nvSpPr>
          <p:cNvPr id="3" name="Content Placeholder 2">
            <a:extLst>
              <a:ext uri="{FF2B5EF4-FFF2-40B4-BE49-F238E27FC236}">
                <a16:creationId xmlns:a16="http://schemas.microsoft.com/office/drawing/2014/main" id="{1F4BBD83-571D-B6EF-51EE-3A7934ED97EE}"/>
              </a:ext>
            </a:extLst>
          </p:cNvPr>
          <p:cNvSpPr>
            <a:spLocks noGrp="1"/>
          </p:cNvSpPr>
          <p:nvPr>
            <p:ph idx="1"/>
          </p:nvPr>
        </p:nvSpPr>
        <p:spPr/>
        <p:txBody>
          <a:bodyPr/>
          <a:lstStyle/>
          <a:p>
            <a:r>
              <a:rPr lang="en-GB" sz="2000" dirty="0" err="1"/>
              <a:t>Bedømt</a:t>
            </a:r>
            <a:r>
              <a:rPr lang="en-GB" sz="2000" dirty="0"/>
              <a:t> </a:t>
            </a:r>
            <a:r>
              <a:rPr lang="en-GB" sz="2000" dirty="0" err="1"/>
              <a:t>efter</a:t>
            </a:r>
            <a:r>
              <a:rPr lang="en-GB" sz="2000" dirty="0"/>
              <a:t> </a:t>
            </a:r>
            <a:r>
              <a:rPr lang="en-GB" sz="2000" dirty="0" err="1"/>
              <a:t>ordlyden</a:t>
            </a:r>
            <a:r>
              <a:rPr lang="en-GB" sz="2000" dirty="0"/>
              <a:t> </a:t>
            </a:r>
            <a:r>
              <a:rPr lang="en-GB" sz="2000" dirty="0" err="1"/>
              <a:t>af</a:t>
            </a:r>
            <a:r>
              <a:rPr lang="en-GB" sz="2000" dirty="0"/>
              <a:t> de nye </a:t>
            </a:r>
            <a:r>
              <a:rPr lang="en-GB" sz="2000" dirty="0" err="1"/>
              <a:t>domme</a:t>
            </a:r>
            <a:r>
              <a:rPr lang="en-GB" sz="2000" dirty="0"/>
              <a:t> </a:t>
            </a:r>
            <a:r>
              <a:rPr lang="en-GB" sz="2000" dirty="0" err="1"/>
              <a:t>virker</a:t>
            </a:r>
            <a:r>
              <a:rPr lang="en-GB" sz="2000" dirty="0"/>
              <a:t> det </a:t>
            </a:r>
            <a:r>
              <a:rPr lang="en-GB" sz="2000" dirty="0" err="1"/>
              <a:t>nærliggende</a:t>
            </a:r>
            <a:r>
              <a:rPr lang="en-GB" sz="2000" dirty="0"/>
              <a:t>, at der er tale om </a:t>
            </a:r>
            <a:r>
              <a:rPr lang="en-GB" sz="2000" dirty="0" err="1"/>
              <a:t>en</a:t>
            </a:r>
            <a:r>
              <a:rPr lang="en-GB" sz="2000" dirty="0"/>
              <a:t>  </a:t>
            </a:r>
            <a:r>
              <a:rPr lang="en-GB" sz="2000" dirty="0" err="1"/>
              <a:t>generel</a:t>
            </a:r>
            <a:r>
              <a:rPr lang="en-GB" sz="2000" dirty="0"/>
              <a:t> </a:t>
            </a:r>
            <a:r>
              <a:rPr lang="en-GB" sz="2000" dirty="0" err="1"/>
              <a:t>ændring</a:t>
            </a:r>
            <a:r>
              <a:rPr lang="en-GB" sz="2000" dirty="0"/>
              <a:t> </a:t>
            </a:r>
            <a:r>
              <a:rPr lang="en-GB" sz="2000" dirty="0" err="1"/>
              <a:t>af</a:t>
            </a:r>
            <a:r>
              <a:rPr lang="en-GB" sz="2000" dirty="0"/>
              <a:t> den </a:t>
            </a:r>
            <a:r>
              <a:rPr lang="en-GB" sz="2000" dirty="0" err="1"/>
              <a:t>hidtidige</a:t>
            </a:r>
            <a:r>
              <a:rPr lang="en-GB" sz="2000" dirty="0"/>
              <a:t> </a:t>
            </a:r>
            <a:r>
              <a:rPr lang="en-GB" sz="2000" dirty="0" err="1"/>
              <a:t>retstilstand</a:t>
            </a:r>
            <a:endParaRPr lang="en-GB" sz="2000" dirty="0"/>
          </a:p>
          <a:p>
            <a:pPr marL="0" indent="0">
              <a:buNone/>
            </a:pPr>
            <a:endParaRPr lang="en-GB" sz="800" dirty="0"/>
          </a:p>
          <a:p>
            <a:r>
              <a:rPr lang="en-GB" sz="2000" dirty="0" err="1"/>
              <a:t>Dommene</a:t>
            </a:r>
            <a:r>
              <a:rPr lang="en-GB" sz="2000" dirty="0"/>
              <a:t> </a:t>
            </a:r>
            <a:r>
              <a:rPr lang="en-GB" sz="2000" dirty="0" err="1"/>
              <a:t>præciserer</a:t>
            </a:r>
            <a:r>
              <a:rPr lang="en-GB" sz="2000" dirty="0"/>
              <a:t> </a:t>
            </a:r>
            <a:r>
              <a:rPr lang="en-GB" sz="2000" dirty="0" err="1"/>
              <a:t>imidlertid</a:t>
            </a:r>
            <a:r>
              <a:rPr lang="en-GB" sz="2000" dirty="0"/>
              <a:t> </a:t>
            </a:r>
            <a:r>
              <a:rPr lang="en-GB" sz="2000" dirty="0" err="1"/>
              <a:t>ikke</a:t>
            </a:r>
            <a:r>
              <a:rPr lang="en-GB" sz="2000" dirty="0"/>
              <a:t>, at de </a:t>
            </a:r>
            <a:r>
              <a:rPr lang="en-GB" sz="2000" dirty="0" err="1"/>
              <a:t>ændrer</a:t>
            </a:r>
            <a:r>
              <a:rPr lang="en-GB" sz="2000" dirty="0"/>
              <a:t> </a:t>
            </a:r>
            <a:r>
              <a:rPr lang="en-GB" sz="2000" dirty="0" err="1"/>
              <a:t>ved</a:t>
            </a:r>
            <a:r>
              <a:rPr lang="en-GB" sz="2000" dirty="0"/>
              <a:t> det </a:t>
            </a:r>
            <a:r>
              <a:rPr lang="en-GB" sz="2000" dirty="0" err="1"/>
              <a:t>fastslåede</a:t>
            </a:r>
            <a:r>
              <a:rPr lang="en-GB" sz="2000" dirty="0"/>
              <a:t> </a:t>
            </a:r>
            <a:r>
              <a:rPr lang="en-GB" sz="2000" dirty="0" err="1"/>
              <a:t>i</a:t>
            </a:r>
            <a:r>
              <a:rPr lang="en-GB" sz="2000" dirty="0"/>
              <a:t> Helmig- og Voss-</a:t>
            </a:r>
            <a:r>
              <a:rPr lang="en-GB" sz="2000" dirty="0" err="1"/>
              <a:t>dommene</a:t>
            </a:r>
            <a:endParaRPr lang="en-GB" sz="2000" dirty="0"/>
          </a:p>
          <a:p>
            <a:pPr marL="0" indent="0">
              <a:buNone/>
            </a:pPr>
            <a:r>
              <a:rPr lang="en-GB" sz="2000" dirty="0"/>
              <a:t>    - det </a:t>
            </a:r>
            <a:r>
              <a:rPr lang="en-GB" sz="2000" dirty="0" err="1"/>
              <a:t>har</a:t>
            </a:r>
            <a:r>
              <a:rPr lang="en-GB" sz="2000" dirty="0"/>
              <a:t> </a:t>
            </a:r>
            <a:r>
              <a:rPr lang="en-GB" sz="2000" dirty="0" err="1"/>
              <a:t>Domstolen</a:t>
            </a:r>
            <a:r>
              <a:rPr lang="en-GB" sz="2000" dirty="0"/>
              <a:t> </a:t>
            </a:r>
            <a:r>
              <a:rPr lang="en-GB" sz="2000" dirty="0" err="1"/>
              <a:t>gjort</a:t>
            </a:r>
            <a:r>
              <a:rPr lang="en-GB" sz="2000" dirty="0"/>
              <a:t> </a:t>
            </a:r>
            <a:r>
              <a:rPr lang="en-GB" sz="2000" dirty="0" err="1"/>
              <a:t>i</a:t>
            </a:r>
            <a:r>
              <a:rPr lang="en-GB" sz="2000" dirty="0"/>
              <a:t> </a:t>
            </a:r>
            <a:r>
              <a:rPr lang="en-GB" sz="2000" dirty="0" err="1"/>
              <a:t>andre</a:t>
            </a:r>
            <a:r>
              <a:rPr lang="en-GB" sz="2000" dirty="0"/>
              <a:t> </a:t>
            </a:r>
            <a:r>
              <a:rPr lang="en-GB" sz="2000" dirty="0" err="1"/>
              <a:t>tilfælde</a:t>
            </a:r>
            <a:r>
              <a:rPr lang="en-GB" sz="2000" dirty="0"/>
              <a:t>, se </a:t>
            </a:r>
            <a:r>
              <a:rPr lang="en-GB" sz="2000" dirty="0" err="1"/>
              <a:t>f.eks</a:t>
            </a:r>
            <a:r>
              <a:rPr lang="en-GB" sz="2000" dirty="0"/>
              <a:t>. </a:t>
            </a:r>
            <a:r>
              <a:rPr lang="en-GB" sz="2000" dirty="0" err="1"/>
              <a:t>dom</a:t>
            </a:r>
            <a:r>
              <a:rPr lang="en-GB" sz="2000" dirty="0"/>
              <a:t> </a:t>
            </a:r>
            <a:r>
              <a:rPr lang="da-DK" sz="2000" dirty="0">
                <a:effectLst/>
                <a:ea typeface="Calibri" panose="020F0502020204030204" pitchFamily="34" charset="0"/>
              </a:rPr>
              <a:t>af 30. juni 1998 i C-394/96, </a:t>
            </a:r>
            <a:r>
              <a:rPr lang="da-DK" sz="2000" i="1" dirty="0">
                <a:effectLst/>
                <a:ea typeface="Calibri" panose="020F0502020204030204" pitchFamily="34" charset="0"/>
              </a:rPr>
              <a:t>Mary </a:t>
            </a:r>
          </a:p>
          <a:p>
            <a:pPr marL="0" indent="0">
              <a:buNone/>
            </a:pPr>
            <a:r>
              <a:rPr lang="da-DK" sz="2000" i="1" dirty="0">
                <a:ea typeface="Calibri" panose="020F0502020204030204" pitchFamily="34" charset="0"/>
              </a:rPr>
              <a:t>    </a:t>
            </a:r>
            <a:r>
              <a:rPr lang="da-DK" sz="2000" i="1" dirty="0">
                <a:effectLst/>
                <a:ea typeface="Calibri" panose="020F0502020204030204" pitchFamily="34" charset="0"/>
              </a:rPr>
              <a:t>Brown </a:t>
            </a:r>
            <a:r>
              <a:rPr lang="da-DK" sz="2000" dirty="0">
                <a:effectLst/>
                <a:ea typeface="Calibri" panose="020F0502020204030204" pitchFamily="34" charset="0"/>
              </a:rPr>
              <a:t>(præmis 27), og dom af 25. juli 2008 i C-127/08, </a:t>
            </a:r>
            <a:r>
              <a:rPr lang="da-DK" sz="2000" i="1" dirty="0" err="1">
                <a:effectLst/>
                <a:ea typeface="Calibri" panose="020F0502020204030204" pitchFamily="34" charset="0"/>
              </a:rPr>
              <a:t>Metock</a:t>
            </a:r>
            <a:r>
              <a:rPr lang="da-DK" sz="2000" dirty="0">
                <a:effectLst/>
                <a:ea typeface="Calibri" panose="020F0502020204030204" pitchFamily="34" charset="0"/>
              </a:rPr>
              <a:t> (præmis 58)</a:t>
            </a:r>
            <a:endParaRPr lang="en-GB" sz="2000" dirty="0"/>
          </a:p>
          <a:p>
            <a:pPr marL="0" indent="0">
              <a:buNone/>
            </a:pPr>
            <a:endParaRPr lang="en-GB" sz="800" dirty="0"/>
          </a:p>
          <a:p>
            <a:r>
              <a:rPr lang="en-GB" sz="2000" dirty="0"/>
              <a:t>Det er </a:t>
            </a:r>
            <a:r>
              <a:rPr lang="en-GB" sz="2000" dirty="0" err="1"/>
              <a:t>tillige</a:t>
            </a:r>
            <a:r>
              <a:rPr lang="en-GB" sz="2000" dirty="0"/>
              <a:t> </a:t>
            </a:r>
            <a:r>
              <a:rPr lang="en-GB" sz="2000" dirty="0" err="1"/>
              <a:t>iøjnefaldende</a:t>
            </a:r>
            <a:r>
              <a:rPr lang="en-GB" sz="2000" dirty="0"/>
              <a:t>, at </a:t>
            </a:r>
            <a:r>
              <a:rPr lang="en-GB" sz="2000" dirty="0" err="1"/>
              <a:t>ændringen</a:t>
            </a:r>
            <a:r>
              <a:rPr lang="en-GB" sz="2000" dirty="0"/>
              <a:t> </a:t>
            </a:r>
            <a:r>
              <a:rPr lang="en-GB" sz="2000" dirty="0" err="1"/>
              <a:t>i</a:t>
            </a:r>
            <a:r>
              <a:rPr lang="en-GB" sz="2000" dirty="0"/>
              <a:t> </a:t>
            </a:r>
            <a:r>
              <a:rPr lang="en-GB" sz="2000" dirty="0" err="1"/>
              <a:t>givet</a:t>
            </a:r>
            <a:r>
              <a:rPr lang="en-GB" sz="2000" dirty="0"/>
              <a:t> </a:t>
            </a:r>
            <a:r>
              <a:rPr lang="en-GB" sz="2000" dirty="0" err="1"/>
              <a:t>fald</a:t>
            </a:r>
            <a:r>
              <a:rPr lang="en-GB" sz="2000" dirty="0"/>
              <a:t> </a:t>
            </a:r>
            <a:r>
              <a:rPr lang="en-GB" sz="2000" dirty="0" err="1"/>
              <a:t>vil</a:t>
            </a:r>
            <a:r>
              <a:rPr lang="en-GB" sz="2000" dirty="0"/>
              <a:t> </a:t>
            </a:r>
            <a:r>
              <a:rPr lang="en-GB" sz="2000" dirty="0" err="1"/>
              <a:t>være</a:t>
            </a:r>
            <a:r>
              <a:rPr lang="en-GB" sz="2000" dirty="0"/>
              <a:t> </a:t>
            </a:r>
            <a:r>
              <a:rPr lang="en-GB" sz="2000" dirty="0" err="1"/>
              <a:t>gennemført</a:t>
            </a:r>
            <a:r>
              <a:rPr lang="en-GB" sz="2000" dirty="0"/>
              <a:t> </a:t>
            </a:r>
            <a:r>
              <a:rPr lang="en-GB" sz="2000" dirty="0" err="1"/>
              <a:t>af</a:t>
            </a:r>
            <a:r>
              <a:rPr lang="en-GB" sz="2000" dirty="0"/>
              <a:t> </a:t>
            </a:r>
            <a:r>
              <a:rPr lang="en-GB" sz="2000" dirty="0" err="1"/>
              <a:t>en</a:t>
            </a:r>
            <a:r>
              <a:rPr lang="en-GB" sz="2000" dirty="0"/>
              <a:t> </a:t>
            </a:r>
            <a:r>
              <a:rPr lang="en-GB" sz="2000" dirty="0" err="1"/>
              <a:t>almindelig</a:t>
            </a:r>
            <a:r>
              <a:rPr lang="en-GB" sz="2000" dirty="0"/>
              <a:t> </a:t>
            </a:r>
            <a:r>
              <a:rPr lang="en-GB" sz="2000" dirty="0" err="1"/>
              <a:t>afdeling</a:t>
            </a:r>
            <a:r>
              <a:rPr lang="en-GB" sz="2000" dirty="0"/>
              <a:t> og </a:t>
            </a:r>
            <a:r>
              <a:rPr lang="en-GB" sz="2000" dirty="0" err="1"/>
              <a:t>ikke</a:t>
            </a:r>
            <a:r>
              <a:rPr lang="en-GB" sz="2000" dirty="0"/>
              <a:t> </a:t>
            </a:r>
            <a:r>
              <a:rPr lang="en-GB" sz="2000" dirty="0" err="1"/>
              <a:t>af</a:t>
            </a:r>
            <a:r>
              <a:rPr lang="en-GB" sz="2000" dirty="0"/>
              <a:t> Den Store </a:t>
            </a:r>
            <a:r>
              <a:rPr lang="en-GB" sz="2000" dirty="0" err="1"/>
              <a:t>Afdeling</a:t>
            </a:r>
            <a:r>
              <a:rPr lang="en-GB" sz="2000" dirty="0"/>
              <a:t> (</a:t>
            </a:r>
            <a:r>
              <a:rPr lang="en-GB" sz="2000" dirty="0" err="1"/>
              <a:t>som</a:t>
            </a:r>
            <a:r>
              <a:rPr lang="en-GB" sz="2000" dirty="0"/>
              <a:t> </a:t>
            </a:r>
            <a:r>
              <a:rPr lang="en-GB" sz="2000" dirty="0" err="1"/>
              <a:t>i</a:t>
            </a:r>
            <a:r>
              <a:rPr lang="en-GB" sz="2000" dirty="0"/>
              <a:t> </a:t>
            </a:r>
            <a:r>
              <a:rPr lang="en-GB" sz="2000" dirty="0" err="1"/>
              <a:t>f.eks</a:t>
            </a:r>
            <a:r>
              <a:rPr lang="en-GB" sz="2000" dirty="0"/>
              <a:t>. </a:t>
            </a:r>
            <a:r>
              <a:rPr lang="en-GB" sz="2000" dirty="0" err="1"/>
              <a:t>Metock</a:t>
            </a:r>
            <a:r>
              <a:rPr lang="en-GB" sz="2000" dirty="0"/>
              <a:t>) </a:t>
            </a:r>
          </a:p>
        </p:txBody>
      </p:sp>
      <p:sp>
        <p:nvSpPr>
          <p:cNvPr id="4" name="Date Placeholder 3">
            <a:extLst>
              <a:ext uri="{FF2B5EF4-FFF2-40B4-BE49-F238E27FC236}">
                <a16:creationId xmlns:a16="http://schemas.microsoft.com/office/drawing/2014/main" id="{7E82671D-0F67-E3CF-E3D8-2CE659304B42}"/>
              </a:ext>
            </a:extLst>
          </p:cNvPr>
          <p:cNvSpPr>
            <a:spLocks noGrp="1"/>
          </p:cNvSpPr>
          <p:nvPr>
            <p:ph type="dt" sz="half" idx="10"/>
          </p:nvPr>
        </p:nvSpPr>
        <p:spPr/>
        <p:txBody>
          <a:bodyPr/>
          <a:lstStyle/>
          <a:p>
            <a:fld id="{3C829339-1C74-4825-ADEB-BCD7E13EFC81}" type="datetime1">
              <a:rPr lang="da-DK" smtClean="0"/>
              <a:t>15-05-2025</a:t>
            </a:fld>
            <a:endParaRPr lang="da-DK" dirty="0"/>
          </a:p>
        </p:txBody>
      </p:sp>
      <p:sp>
        <p:nvSpPr>
          <p:cNvPr id="5" name="Slide Number Placeholder 4">
            <a:extLst>
              <a:ext uri="{FF2B5EF4-FFF2-40B4-BE49-F238E27FC236}">
                <a16:creationId xmlns:a16="http://schemas.microsoft.com/office/drawing/2014/main" id="{D246025B-C003-D01D-4CD7-706457F82189}"/>
              </a:ext>
            </a:extLst>
          </p:cNvPr>
          <p:cNvSpPr>
            <a:spLocks noGrp="1"/>
          </p:cNvSpPr>
          <p:nvPr>
            <p:ph type="sldNum" sz="quarter" idx="12"/>
          </p:nvPr>
        </p:nvSpPr>
        <p:spPr/>
        <p:txBody>
          <a:bodyPr/>
          <a:lstStyle/>
          <a:p>
            <a:fld id="{091A926C-488A-4E3E-9C21-57CAA120E114}" type="slidenum">
              <a:rPr lang="da-DK" smtClean="0"/>
              <a:t>23</a:t>
            </a:fld>
            <a:endParaRPr lang="da-DK" dirty="0"/>
          </a:p>
        </p:txBody>
      </p:sp>
    </p:spTree>
    <p:extLst>
      <p:ext uri="{BB962C8B-B14F-4D97-AF65-F5344CB8AC3E}">
        <p14:creationId xmlns:p14="http://schemas.microsoft.com/office/powerpoint/2010/main" val="1845406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Har de nye </a:t>
            </a:r>
            <a:r>
              <a:rPr lang="en-GB" sz="2800" dirty="0" err="1"/>
              <a:t>domme</a:t>
            </a:r>
            <a:r>
              <a:rPr lang="en-GB" sz="2800" dirty="0"/>
              <a:t> </a:t>
            </a:r>
            <a:r>
              <a:rPr lang="en-GB" sz="2800" dirty="0" err="1"/>
              <a:t>kun</a:t>
            </a:r>
            <a:r>
              <a:rPr lang="en-GB" sz="2800" dirty="0"/>
              <a:t> </a:t>
            </a:r>
            <a:r>
              <a:rPr lang="en-GB" sz="2800" dirty="0" err="1"/>
              <a:t>virkning</a:t>
            </a:r>
            <a:r>
              <a:rPr lang="en-GB" sz="2800" dirty="0"/>
              <a:t> for </a:t>
            </a:r>
            <a:r>
              <a:rPr lang="en-GB" sz="2800" dirty="0" err="1"/>
              <a:t>fremtiden</a:t>
            </a:r>
            <a:r>
              <a:rPr lang="en-GB" sz="2800" dirty="0"/>
              <a:t>?</a:t>
            </a:r>
          </a:p>
        </p:txBody>
      </p:sp>
      <p:sp>
        <p:nvSpPr>
          <p:cNvPr id="3" name="Content Placeholder 2"/>
          <p:cNvSpPr>
            <a:spLocks noGrp="1"/>
          </p:cNvSpPr>
          <p:nvPr>
            <p:ph idx="1"/>
          </p:nvPr>
        </p:nvSpPr>
        <p:spPr/>
        <p:txBody>
          <a:bodyPr/>
          <a:lstStyle/>
          <a:p>
            <a:r>
              <a:rPr lang="en-GB" sz="2000" dirty="0"/>
              <a:t>En </a:t>
            </a:r>
            <a:r>
              <a:rPr lang="en-GB" sz="2000" dirty="0" err="1"/>
              <a:t>præjudiciel</a:t>
            </a:r>
            <a:r>
              <a:rPr lang="en-GB" sz="2000" dirty="0"/>
              <a:t> </a:t>
            </a:r>
            <a:r>
              <a:rPr lang="en-GB" sz="2000" dirty="0" err="1"/>
              <a:t>dom</a:t>
            </a:r>
            <a:r>
              <a:rPr lang="en-GB" sz="2000" dirty="0"/>
              <a:t> </a:t>
            </a:r>
            <a:r>
              <a:rPr lang="en-GB" sz="2000" dirty="0" err="1"/>
              <a:t>har</a:t>
            </a:r>
            <a:r>
              <a:rPr lang="en-GB" sz="2000" dirty="0"/>
              <a:t> </a:t>
            </a:r>
            <a:r>
              <a:rPr lang="en-GB" sz="2000" dirty="0" err="1"/>
              <a:t>som</a:t>
            </a:r>
            <a:r>
              <a:rPr lang="en-GB" sz="2000" dirty="0"/>
              <a:t> </a:t>
            </a:r>
            <a:r>
              <a:rPr lang="en-GB" sz="2000" dirty="0" err="1"/>
              <a:t>altovervejende</a:t>
            </a:r>
            <a:r>
              <a:rPr lang="en-GB" sz="2000" dirty="0"/>
              <a:t> regel </a:t>
            </a:r>
            <a:r>
              <a:rPr lang="en-GB" sz="2000" dirty="0" err="1"/>
              <a:t>konstaterende</a:t>
            </a:r>
            <a:r>
              <a:rPr lang="en-GB" sz="2000" dirty="0"/>
              <a:t> </a:t>
            </a:r>
            <a:r>
              <a:rPr lang="en-GB" sz="2000" dirty="0" err="1"/>
              <a:t>karakter</a:t>
            </a:r>
            <a:r>
              <a:rPr lang="en-GB" sz="2000" dirty="0"/>
              <a:t>, </a:t>
            </a:r>
            <a:r>
              <a:rPr lang="en-GB" sz="2000" dirty="0" err="1"/>
              <a:t>dvs</a:t>
            </a:r>
            <a:r>
              <a:rPr lang="en-GB" sz="2000" dirty="0"/>
              <a:t>. den </a:t>
            </a:r>
            <a:r>
              <a:rPr lang="en-GB" sz="2000" dirty="0" err="1"/>
              <a:t>afklarer</a:t>
            </a:r>
            <a:r>
              <a:rPr lang="en-GB" sz="2000" dirty="0"/>
              <a:t> </a:t>
            </a:r>
            <a:r>
              <a:rPr lang="en-GB" sz="2000" dirty="0" err="1"/>
              <a:t>forståelsen</a:t>
            </a:r>
            <a:r>
              <a:rPr lang="en-GB" sz="2000" dirty="0"/>
              <a:t> </a:t>
            </a:r>
            <a:r>
              <a:rPr lang="en-GB" sz="2000" dirty="0" err="1"/>
              <a:t>af</a:t>
            </a:r>
            <a:r>
              <a:rPr lang="en-GB" sz="2000" dirty="0"/>
              <a:t> </a:t>
            </a:r>
            <a:r>
              <a:rPr lang="en-GB" sz="2000" dirty="0" err="1"/>
              <a:t>en</a:t>
            </a:r>
            <a:r>
              <a:rPr lang="en-GB" sz="2000" dirty="0"/>
              <a:t> EU-regel, </a:t>
            </a:r>
            <a:r>
              <a:rPr lang="en-GB" sz="2000" dirty="0" err="1"/>
              <a:t>sådan</a:t>
            </a:r>
            <a:r>
              <a:rPr lang="en-GB" sz="2000" dirty="0"/>
              <a:t> </a:t>
            </a:r>
            <a:r>
              <a:rPr lang="en-GB" sz="2000" dirty="0" err="1"/>
              <a:t>som</a:t>
            </a:r>
            <a:r>
              <a:rPr lang="en-GB" sz="2000" dirty="0"/>
              <a:t> den hele </a:t>
            </a:r>
            <a:r>
              <a:rPr lang="en-GB" sz="2000" dirty="0" err="1"/>
              <a:t>tiden</a:t>
            </a:r>
            <a:r>
              <a:rPr lang="en-GB" sz="2000" dirty="0"/>
              <a:t> </a:t>
            </a:r>
            <a:r>
              <a:rPr lang="en-GB" sz="2000" dirty="0" err="1"/>
              <a:t>har</a:t>
            </a:r>
            <a:r>
              <a:rPr lang="en-GB" sz="2000" dirty="0"/>
              <a:t> </a:t>
            </a:r>
            <a:r>
              <a:rPr lang="en-GB" sz="2000" dirty="0" err="1"/>
              <a:t>været</a:t>
            </a:r>
            <a:endParaRPr lang="en-GB" sz="2000" dirty="0"/>
          </a:p>
          <a:p>
            <a:pPr marL="0" indent="0">
              <a:buNone/>
            </a:pPr>
            <a:endParaRPr lang="en-GB" sz="800" dirty="0"/>
          </a:p>
          <a:p>
            <a:r>
              <a:rPr lang="en-GB" sz="2000" dirty="0"/>
              <a:t>EU-</a:t>
            </a:r>
            <a:r>
              <a:rPr lang="en-GB" sz="2000" dirty="0" err="1"/>
              <a:t>Domstolen</a:t>
            </a:r>
            <a:r>
              <a:rPr lang="en-GB" sz="2000" dirty="0"/>
              <a:t> </a:t>
            </a:r>
            <a:r>
              <a:rPr lang="en-GB" sz="2000" dirty="0" err="1"/>
              <a:t>kan</a:t>
            </a:r>
            <a:r>
              <a:rPr lang="en-GB" sz="2000" dirty="0"/>
              <a:t> </a:t>
            </a:r>
            <a:r>
              <a:rPr lang="en-GB" sz="2000" dirty="0" err="1"/>
              <a:t>undtagelsesvis</a:t>
            </a:r>
            <a:r>
              <a:rPr lang="en-GB" sz="2000" dirty="0"/>
              <a:t> </a:t>
            </a:r>
            <a:r>
              <a:rPr lang="en-GB" sz="2000" dirty="0" err="1"/>
              <a:t>begrænse</a:t>
            </a:r>
            <a:r>
              <a:rPr lang="en-GB" sz="2000" dirty="0"/>
              <a:t> </a:t>
            </a:r>
            <a:r>
              <a:rPr lang="en-GB" sz="2000" dirty="0" err="1"/>
              <a:t>en</a:t>
            </a:r>
            <a:r>
              <a:rPr lang="en-GB" sz="2000" dirty="0"/>
              <a:t> </a:t>
            </a:r>
            <a:r>
              <a:rPr lang="en-GB" sz="2000" dirty="0" err="1"/>
              <a:t>doms</a:t>
            </a:r>
            <a:r>
              <a:rPr lang="en-GB" sz="2000" dirty="0"/>
              <a:t> </a:t>
            </a:r>
            <a:r>
              <a:rPr lang="en-GB" sz="2000" dirty="0" err="1"/>
              <a:t>tidsmæssige</a:t>
            </a:r>
            <a:r>
              <a:rPr lang="en-GB" sz="2000" dirty="0"/>
              <a:t> </a:t>
            </a:r>
            <a:r>
              <a:rPr lang="en-GB" sz="2000" dirty="0" err="1"/>
              <a:t>virkninger</a:t>
            </a:r>
            <a:r>
              <a:rPr lang="en-GB" sz="2000" dirty="0"/>
              <a:t>, men det </a:t>
            </a:r>
            <a:r>
              <a:rPr lang="en-GB" sz="2000" dirty="0" err="1"/>
              <a:t>skal</a:t>
            </a:r>
            <a:r>
              <a:rPr lang="en-GB" sz="2000" dirty="0"/>
              <a:t> (</a:t>
            </a:r>
            <a:r>
              <a:rPr lang="en-GB" sz="2000" dirty="0" err="1"/>
              <a:t>som</a:t>
            </a:r>
            <a:r>
              <a:rPr lang="en-GB" sz="2000" dirty="0"/>
              <a:t> </a:t>
            </a:r>
            <a:r>
              <a:rPr lang="en-GB" sz="2000" dirty="0" err="1"/>
              <a:t>udgangspunkt</a:t>
            </a:r>
            <a:r>
              <a:rPr lang="en-GB" sz="2000" dirty="0"/>
              <a:t>) </a:t>
            </a:r>
            <a:r>
              <a:rPr lang="en-GB" sz="2000" dirty="0" err="1"/>
              <a:t>ske</a:t>
            </a:r>
            <a:r>
              <a:rPr lang="en-GB" sz="2000" dirty="0"/>
              <a:t> </a:t>
            </a:r>
            <a:r>
              <a:rPr lang="en-GB" sz="2000" dirty="0" err="1"/>
              <a:t>i</a:t>
            </a:r>
            <a:r>
              <a:rPr lang="en-GB" sz="2000" dirty="0"/>
              <a:t> den </a:t>
            </a:r>
            <a:r>
              <a:rPr lang="en-GB" sz="2000" dirty="0" err="1"/>
              <a:t>oprindelige</a:t>
            </a:r>
            <a:r>
              <a:rPr lang="en-GB" sz="2000" dirty="0"/>
              <a:t> </a:t>
            </a:r>
            <a:r>
              <a:rPr lang="en-GB" sz="2000" dirty="0" err="1"/>
              <a:t>dom</a:t>
            </a:r>
            <a:endParaRPr lang="en-GB" sz="2000" dirty="0"/>
          </a:p>
          <a:p>
            <a:pPr marL="0" indent="0">
              <a:buNone/>
            </a:pPr>
            <a:r>
              <a:rPr lang="en-GB" sz="2000" dirty="0"/>
              <a:t>     - se </a:t>
            </a:r>
            <a:r>
              <a:rPr lang="en-GB" sz="2000" dirty="0" err="1"/>
              <a:t>f.eks</a:t>
            </a:r>
            <a:r>
              <a:rPr lang="en-GB" sz="2000" dirty="0"/>
              <a:t>. </a:t>
            </a:r>
            <a:r>
              <a:rPr lang="da-DK" sz="2000" dirty="0"/>
              <a:t>domme af 1. marts 2012 i C-393/10, </a:t>
            </a:r>
            <a:r>
              <a:rPr lang="da-DK" sz="2000" i="1" dirty="0"/>
              <a:t>O’Brien</a:t>
            </a:r>
            <a:r>
              <a:rPr lang="da-DK" sz="2000" dirty="0"/>
              <a:t>, og 7. november 2019 i C-432/17, </a:t>
            </a:r>
          </a:p>
          <a:p>
            <a:pPr marL="0" indent="0">
              <a:buNone/>
            </a:pPr>
            <a:r>
              <a:rPr lang="da-DK" sz="2000" i="1" dirty="0"/>
              <a:t>     O’Brien</a:t>
            </a:r>
            <a:r>
              <a:rPr lang="da-DK" sz="2000" dirty="0"/>
              <a:t>, om deltidsdirektivet</a:t>
            </a:r>
            <a:endParaRPr lang="en-GB" sz="2000" dirty="0"/>
          </a:p>
          <a:p>
            <a:pPr marL="0" indent="0">
              <a:buNone/>
            </a:pPr>
            <a:endParaRPr lang="en-GB" sz="800" dirty="0"/>
          </a:p>
          <a:p>
            <a:r>
              <a:rPr lang="en-GB" sz="2000" dirty="0"/>
              <a:t>De to nye </a:t>
            </a:r>
            <a:r>
              <a:rPr lang="en-GB" sz="2000" dirty="0" err="1"/>
              <a:t>domme</a:t>
            </a:r>
            <a:r>
              <a:rPr lang="en-GB" sz="2000" dirty="0"/>
              <a:t> er </a:t>
            </a:r>
            <a:r>
              <a:rPr lang="en-GB" sz="2000" dirty="0" err="1"/>
              <a:t>ikke</a:t>
            </a:r>
            <a:r>
              <a:rPr lang="en-GB" sz="2000" dirty="0"/>
              <a:t> </a:t>
            </a:r>
            <a:r>
              <a:rPr lang="en-GB" sz="2000" dirty="0" err="1"/>
              <a:t>tillagt</a:t>
            </a:r>
            <a:r>
              <a:rPr lang="en-GB" sz="2000" dirty="0"/>
              <a:t> </a:t>
            </a:r>
            <a:r>
              <a:rPr lang="en-GB" sz="2000" dirty="0" err="1"/>
              <a:t>virkning</a:t>
            </a:r>
            <a:r>
              <a:rPr lang="en-GB" sz="2000" dirty="0"/>
              <a:t> kun for </a:t>
            </a:r>
            <a:r>
              <a:rPr lang="en-GB" sz="2000" dirty="0" err="1"/>
              <a:t>fremtiden</a:t>
            </a:r>
            <a:r>
              <a:rPr lang="en-GB" sz="2000" dirty="0"/>
              <a:t>, og der var </a:t>
            </a:r>
            <a:r>
              <a:rPr lang="en-GB" sz="2000" dirty="0" err="1"/>
              <a:t>så</a:t>
            </a:r>
            <a:r>
              <a:rPr lang="en-GB" sz="2000" dirty="0"/>
              <a:t> </a:t>
            </a:r>
            <a:r>
              <a:rPr lang="en-GB" sz="2000" dirty="0" err="1"/>
              <a:t>vidt</a:t>
            </a:r>
            <a:r>
              <a:rPr lang="en-GB" sz="2000" dirty="0"/>
              <a:t> </a:t>
            </a:r>
            <a:r>
              <a:rPr lang="en-GB" sz="2000" dirty="0" err="1"/>
              <a:t>ses</a:t>
            </a:r>
            <a:r>
              <a:rPr lang="en-GB" sz="2000" dirty="0"/>
              <a:t> heller </a:t>
            </a:r>
            <a:r>
              <a:rPr lang="en-GB" sz="2000" dirty="0" err="1"/>
              <a:t>ikke</a:t>
            </a:r>
            <a:r>
              <a:rPr lang="en-GB" sz="2000" dirty="0"/>
              <a:t> </a:t>
            </a:r>
            <a:r>
              <a:rPr lang="en-GB" sz="2000" dirty="0" err="1"/>
              <a:t>anmodet</a:t>
            </a:r>
            <a:r>
              <a:rPr lang="en-GB" sz="2000" dirty="0"/>
              <a:t> </a:t>
            </a:r>
            <a:r>
              <a:rPr lang="en-GB" sz="2000" dirty="0" err="1"/>
              <a:t>herom</a:t>
            </a:r>
            <a:r>
              <a:rPr lang="en-GB" sz="2000" dirty="0"/>
              <a:t> </a:t>
            </a:r>
            <a:r>
              <a:rPr lang="en-GB" sz="2000" dirty="0" err="1"/>
              <a:t>i</a:t>
            </a:r>
            <a:r>
              <a:rPr lang="en-GB" sz="2000" dirty="0"/>
              <a:t> </a:t>
            </a:r>
            <a:r>
              <a:rPr lang="en-GB" sz="2000" dirty="0" err="1"/>
              <a:t>sagerne</a:t>
            </a:r>
            <a:endParaRPr lang="en-GB" sz="2000" dirty="0"/>
          </a:p>
          <a:p>
            <a:pPr marL="0" indent="0">
              <a:buNone/>
            </a:pPr>
            <a:r>
              <a:rPr lang="en-GB" sz="2000" dirty="0"/>
              <a:t>     - der er dog </a:t>
            </a:r>
            <a:r>
              <a:rPr lang="en-GB" sz="2000" dirty="0" err="1"/>
              <a:t>stærke</a:t>
            </a:r>
            <a:r>
              <a:rPr lang="en-GB" sz="2000" dirty="0"/>
              <a:t> </a:t>
            </a:r>
            <a:r>
              <a:rPr lang="en-GB" sz="2000" dirty="0" err="1"/>
              <a:t>grunde</a:t>
            </a:r>
            <a:r>
              <a:rPr lang="en-GB" sz="2000" dirty="0"/>
              <a:t>, der taler for </a:t>
            </a:r>
            <a:r>
              <a:rPr lang="en-GB" sz="2000" dirty="0" err="1"/>
              <a:t>en</a:t>
            </a:r>
            <a:r>
              <a:rPr lang="en-GB" sz="2000" dirty="0"/>
              <a:t> </a:t>
            </a:r>
            <a:r>
              <a:rPr lang="en-GB" sz="2000" dirty="0" err="1"/>
              <a:t>tidsmæssig</a:t>
            </a:r>
            <a:r>
              <a:rPr lang="en-GB" sz="2000" dirty="0"/>
              <a:t> </a:t>
            </a:r>
            <a:r>
              <a:rPr lang="en-GB" sz="2000" dirty="0" err="1"/>
              <a:t>begrænsning</a:t>
            </a:r>
            <a:r>
              <a:rPr lang="en-GB" sz="2000" dirty="0"/>
              <a:t>, da EU-</a:t>
            </a:r>
            <a:r>
              <a:rPr lang="en-GB" sz="2000" dirty="0" err="1"/>
              <a:t>Domstolen</a:t>
            </a:r>
            <a:r>
              <a:rPr lang="en-GB" sz="2000" dirty="0"/>
              <a:t> </a:t>
            </a:r>
          </a:p>
          <a:p>
            <a:pPr marL="0" indent="0">
              <a:buNone/>
            </a:pPr>
            <a:r>
              <a:rPr lang="en-GB" sz="2000" dirty="0"/>
              <a:t>     </a:t>
            </a:r>
            <a:r>
              <a:rPr lang="en-GB" sz="2000" dirty="0" err="1"/>
              <a:t>i</a:t>
            </a:r>
            <a:r>
              <a:rPr lang="en-GB" sz="2000" dirty="0"/>
              <a:t> </a:t>
            </a:r>
            <a:r>
              <a:rPr lang="en-GB" sz="2000" dirty="0" err="1"/>
              <a:t>givet</a:t>
            </a:r>
            <a:r>
              <a:rPr lang="en-GB" sz="2000" dirty="0"/>
              <a:t> </a:t>
            </a:r>
            <a:r>
              <a:rPr lang="en-GB" sz="2000" dirty="0" err="1"/>
              <a:t>fald</a:t>
            </a:r>
            <a:r>
              <a:rPr lang="en-GB" sz="2000" dirty="0"/>
              <a:t> </a:t>
            </a:r>
            <a:r>
              <a:rPr lang="en-GB" sz="2000" dirty="0" err="1"/>
              <a:t>selv</a:t>
            </a:r>
            <a:r>
              <a:rPr lang="en-GB" sz="2000" dirty="0"/>
              <a:t> </a:t>
            </a:r>
            <a:r>
              <a:rPr lang="en-GB" sz="2000" dirty="0" err="1"/>
              <a:t>har</a:t>
            </a:r>
            <a:r>
              <a:rPr lang="en-GB" sz="2000" dirty="0"/>
              <a:t> </a:t>
            </a:r>
            <a:r>
              <a:rPr lang="en-GB" sz="2000" dirty="0" err="1"/>
              <a:t>udlagt</a:t>
            </a:r>
            <a:r>
              <a:rPr lang="en-GB" sz="2000" dirty="0"/>
              <a:t> </a:t>
            </a:r>
            <a:r>
              <a:rPr lang="en-GB" sz="2000" dirty="0" err="1"/>
              <a:t>retstilstanden</a:t>
            </a:r>
            <a:r>
              <a:rPr lang="en-GB" sz="2000" dirty="0"/>
              <a:t> </a:t>
            </a:r>
            <a:r>
              <a:rPr lang="en-GB" sz="2000" dirty="0" err="1"/>
              <a:t>forkert</a:t>
            </a:r>
            <a:r>
              <a:rPr lang="en-GB" sz="2000" dirty="0"/>
              <a:t> </a:t>
            </a:r>
            <a:r>
              <a:rPr lang="en-GB" sz="2000" dirty="0" err="1"/>
              <a:t>i</a:t>
            </a:r>
            <a:r>
              <a:rPr lang="en-GB" sz="2000" dirty="0"/>
              <a:t> </a:t>
            </a:r>
            <a:r>
              <a:rPr lang="en-GB" sz="2000" dirty="0" err="1"/>
              <a:t>hidtidig</a:t>
            </a:r>
            <a:r>
              <a:rPr lang="en-GB" sz="2000" dirty="0"/>
              <a:t> </a:t>
            </a:r>
            <a:r>
              <a:rPr lang="en-GB" sz="2000" dirty="0" err="1"/>
              <a:t>praksis</a:t>
            </a:r>
            <a:endParaRPr lang="en-GB" sz="2000" dirty="0"/>
          </a:p>
        </p:txBody>
      </p:sp>
      <p:sp>
        <p:nvSpPr>
          <p:cNvPr id="4" name="Date Placeholder 3"/>
          <p:cNvSpPr>
            <a:spLocks noGrp="1"/>
          </p:cNvSpPr>
          <p:nvPr>
            <p:ph type="dt" sz="half" idx="10"/>
          </p:nvPr>
        </p:nvSpPr>
        <p:spPr/>
        <p:txBody>
          <a:bodyPr/>
          <a:lstStyle/>
          <a:p>
            <a:fld id="{3C829339-1C74-4825-ADEB-BCD7E13EFC81}" type="datetime1">
              <a:rPr lang="da-DK" smtClean="0"/>
              <a:t>15-05-2025</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24</a:t>
            </a:fld>
            <a:endParaRPr lang="da-DK" dirty="0"/>
          </a:p>
        </p:txBody>
      </p:sp>
    </p:spTree>
    <p:extLst>
      <p:ext uri="{BB962C8B-B14F-4D97-AF65-F5344CB8AC3E}">
        <p14:creationId xmlns:p14="http://schemas.microsoft.com/office/powerpoint/2010/main" val="1189490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sz="2000" dirty="0" err="1"/>
              <a:t>Eksempler</a:t>
            </a:r>
            <a:r>
              <a:rPr lang="en-GB" sz="2000" dirty="0"/>
              <a:t> </a:t>
            </a:r>
            <a:r>
              <a:rPr lang="en-GB" sz="2000" dirty="0" err="1"/>
              <a:t>på</a:t>
            </a:r>
            <a:r>
              <a:rPr lang="en-GB" sz="2000" dirty="0"/>
              <a:t> </a:t>
            </a:r>
            <a:r>
              <a:rPr lang="en-GB" sz="2000" dirty="0" err="1"/>
              <a:t>en</a:t>
            </a:r>
            <a:r>
              <a:rPr lang="en-GB" sz="2000" dirty="0"/>
              <a:t> </a:t>
            </a:r>
            <a:r>
              <a:rPr lang="en-GB" sz="2000" dirty="0" err="1"/>
              <a:t>tidsmæssig</a:t>
            </a:r>
            <a:r>
              <a:rPr lang="en-GB" sz="2000" dirty="0"/>
              <a:t> </a:t>
            </a:r>
            <a:r>
              <a:rPr lang="en-GB" sz="2000" dirty="0" err="1"/>
              <a:t>begrænsning</a:t>
            </a:r>
            <a:r>
              <a:rPr lang="en-GB" sz="2000" dirty="0"/>
              <a:t> </a:t>
            </a:r>
            <a:r>
              <a:rPr lang="en-GB" sz="2000" dirty="0" err="1"/>
              <a:t>af</a:t>
            </a:r>
            <a:r>
              <a:rPr lang="en-GB" sz="2000" dirty="0"/>
              <a:t> </a:t>
            </a:r>
            <a:r>
              <a:rPr lang="en-GB" sz="2000" dirty="0" err="1"/>
              <a:t>en</a:t>
            </a:r>
            <a:r>
              <a:rPr lang="en-GB" sz="2000" dirty="0"/>
              <a:t> </a:t>
            </a:r>
            <a:r>
              <a:rPr lang="en-GB" sz="2000" dirty="0" err="1"/>
              <a:t>dom</a:t>
            </a:r>
            <a:endParaRPr lang="en-GB" sz="2000" dirty="0"/>
          </a:p>
          <a:p>
            <a:pPr marL="0" indent="0">
              <a:buNone/>
            </a:pPr>
            <a:endParaRPr lang="en-GB" sz="1000" dirty="0"/>
          </a:p>
          <a:p>
            <a:r>
              <a:rPr lang="en-GB" sz="2000" dirty="0"/>
              <a:t>Dom </a:t>
            </a:r>
            <a:r>
              <a:rPr lang="en-GB" sz="2000" dirty="0" err="1"/>
              <a:t>af</a:t>
            </a:r>
            <a:r>
              <a:rPr lang="en-GB" sz="2000" dirty="0"/>
              <a:t> 8. </a:t>
            </a:r>
            <a:r>
              <a:rPr lang="en-GB" sz="2000" dirty="0" err="1"/>
              <a:t>april</a:t>
            </a:r>
            <a:r>
              <a:rPr lang="en-GB" sz="2000" dirty="0"/>
              <a:t> 1976 </a:t>
            </a:r>
            <a:r>
              <a:rPr lang="en-GB" sz="2000" dirty="0" err="1"/>
              <a:t>i</a:t>
            </a:r>
            <a:r>
              <a:rPr lang="en-GB" sz="2000" dirty="0"/>
              <a:t> C-43/75, </a:t>
            </a:r>
            <a:r>
              <a:rPr lang="en-GB" sz="2000" i="1" dirty="0" err="1"/>
              <a:t>Defrenne</a:t>
            </a:r>
            <a:r>
              <a:rPr lang="en-GB" sz="2000" i="1" dirty="0"/>
              <a:t> </a:t>
            </a:r>
          </a:p>
          <a:p>
            <a:pPr marL="0" indent="0">
              <a:buNone/>
            </a:pPr>
            <a:r>
              <a:rPr lang="en-GB" sz="2000" i="1" dirty="0"/>
              <a:t>     - </a:t>
            </a:r>
            <a:r>
              <a:rPr lang="en-GB" sz="2000" dirty="0" err="1"/>
              <a:t>bl.a</a:t>
            </a:r>
            <a:r>
              <a:rPr lang="en-GB" sz="2000" dirty="0"/>
              <a:t>. </a:t>
            </a:r>
            <a:r>
              <a:rPr lang="en-GB" sz="2000" dirty="0" err="1"/>
              <a:t>vægt</a:t>
            </a:r>
            <a:r>
              <a:rPr lang="en-GB" sz="2000" i="1" dirty="0"/>
              <a:t> </a:t>
            </a:r>
            <a:r>
              <a:rPr lang="en-GB" sz="2000" dirty="0" err="1"/>
              <a:t>på</a:t>
            </a:r>
            <a:r>
              <a:rPr lang="en-GB" sz="2000" dirty="0"/>
              <a:t> EU-</a:t>
            </a:r>
            <a:r>
              <a:rPr lang="en-GB" sz="2000" dirty="0" err="1"/>
              <a:t>Kommissionens</a:t>
            </a:r>
            <a:r>
              <a:rPr lang="en-GB" sz="2000" dirty="0"/>
              <a:t> </a:t>
            </a:r>
            <a:r>
              <a:rPr lang="en-GB" sz="2000" dirty="0" err="1"/>
              <a:t>passivitet</a:t>
            </a:r>
            <a:r>
              <a:rPr lang="en-GB" sz="2000" dirty="0"/>
              <a:t> over for </a:t>
            </a:r>
            <a:r>
              <a:rPr lang="en-GB" sz="2000" dirty="0" err="1"/>
              <a:t>medlemsstaternes</a:t>
            </a:r>
            <a:r>
              <a:rPr lang="en-GB" sz="2000" dirty="0"/>
              <a:t> </a:t>
            </a:r>
            <a:r>
              <a:rPr lang="en-GB" sz="2000" dirty="0" err="1"/>
              <a:t>manglende</a:t>
            </a:r>
            <a:r>
              <a:rPr lang="en-GB" sz="2000" dirty="0"/>
              <a:t> </a:t>
            </a:r>
          </a:p>
          <a:p>
            <a:pPr marL="0" indent="0">
              <a:buNone/>
            </a:pPr>
            <a:r>
              <a:rPr lang="en-GB" sz="2000" dirty="0"/>
              <a:t>     </a:t>
            </a:r>
            <a:r>
              <a:rPr lang="en-GB" sz="2000" dirty="0" err="1"/>
              <a:t>efterlevelse</a:t>
            </a:r>
            <a:r>
              <a:rPr lang="en-GB" sz="2000" dirty="0"/>
              <a:t> </a:t>
            </a:r>
            <a:r>
              <a:rPr lang="en-GB" sz="2000" dirty="0" err="1"/>
              <a:t>af</a:t>
            </a:r>
            <a:r>
              <a:rPr lang="en-GB" sz="2000" dirty="0"/>
              <a:t> </a:t>
            </a:r>
            <a:r>
              <a:rPr lang="en-GB" sz="2000" dirty="0" err="1"/>
              <a:t>ligelønspincippet</a:t>
            </a:r>
            <a:r>
              <a:rPr lang="en-GB" sz="2000" dirty="0"/>
              <a:t>  </a:t>
            </a:r>
          </a:p>
          <a:p>
            <a:pPr marL="0" indent="0">
              <a:buNone/>
            </a:pPr>
            <a:endParaRPr lang="da-DK" sz="1000" dirty="0"/>
          </a:p>
          <a:p>
            <a:r>
              <a:rPr lang="da-DK" sz="2000" dirty="0"/>
              <a:t>Dom af 17. maj 1990 i C-262/88, </a:t>
            </a:r>
            <a:r>
              <a:rPr lang="da-DK" sz="2000" i="1" dirty="0"/>
              <a:t>Barber</a:t>
            </a:r>
          </a:p>
          <a:p>
            <a:pPr marL="0" indent="0">
              <a:buNone/>
            </a:pPr>
            <a:r>
              <a:rPr lang="da-DK" sz="2000" i="1" dirty="0"/>
              <a:t>     - </a:t>
            </a:r>
            <a:r>
              <a:rPr lang="da-DK" sz="2000" dirty="0"/>
              <a:t>bl.a. vægt på, at pensionsselskaber havde indrettet sig i tillid til den undtagelse i et </a:t>
            </a:r>
          </a:p>
          <a:p>
            <a:pPr marL="0" indent="0">
              <a:buNone/>
            </a:pPr>
            <a:r>
              <a:rPr lang="da-DK" sz="2000" dirty="0"/>
              <a:t>     ligebehandlingsdirektiv, som Domstolen tilsidesatte i medfør af traktatens ligelønsregel</a:t>
            </a:r>
            <a:r>
              <a:rPr lang="da-DK" sz="2000" i="1" dirty="0"/>
              <a:t> </a:t>
            </a:r>
            <a:endParaRPr lang="en-GB" sz="2000" dirty="0"/>
          </a:p>
          <a:p>
            <a:pPr marL="0" indent="0">
              <a:buNone/>
            </a:pPr>
            <a:endParaRPr lang="en-US" sz="2000" dirty="0"/>
          </a:p>
          <a:p>
            <a:pPr marL="0" indent="0">
              <a:buNone/>
            </a:pPr>
            <a:endParaRPr lang="en-GB" sz="2000" dirty="0"/>
          </a:p>
        </p:txBody>
      </p:sp>
      <p:sp>
        <p:nvSpPr>
          <p:cNvPr id="4" name="Date Placeholder 3"/>
          <p:cNvSpPr>
            <a:spLocks noGrp="1"/>
          </p:cNvSpPr>
          <p:nvPr>
            <p:ph type="dt" sz="half" idx="10"/>
          </p:nvPr>
        </p:nvSpPr>
        <p:spPr/>
        <p:txBody>
          <a:bodyPr/>
          <a:lstStyle/>
          <a:p>
            <a:fld id="{3C829339-1C74-4825-ADEB-BCD7E13EFC81}" type="datetime1">
              <a:rPr lang="da-DK" smtClean="0"/>
              <a:t>15-05-2025</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25</a:t>
            </a:fld>
            <a:endParaRPr lang="da-DK" dirty="0"/>
          </a:p>
        </p:txBody>
      </p:sp>
    </p:spTree>
    <p:extLst>
      <p:ext uri="{BB962C8B-B14F-4D97-AF65-F5344CB8AC3E}">
        <p14:creationId xmlns:p14="http://schemas.microsoft.com/office/powerpoint/2010/main" val="1104590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DDBD7-AADA-5585-1745-B293BA5D62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3639E7-1B56-6F80-C510-29F7D9CE3C21}"/>
              </a:ext>
            </a:extLst>
          </p:cNvPr>
          <p:cNvSpPr>
            <a:spLocks noGrp="1"/>
          </p:cNvSpPr>
          <p:nvPr>
            <p:ph type="title"/>
          </p:nvPr>
        </p:nvSpPr>
        <p:spPr/>
        <p:txBody>
          <a:bodyPr/>
          <a:lstStyle/>
          <a:p>
            <a:r>
              <a:rPr lang="en-GB" sz="2800" dirty="0" err="1"/>
              <a:t>Hvad</a:t>
            </a:r>
            <a:r>
              <a:rPr lang="en-GB" sz="2800" dirty="0"/>
              <a:t> </a:t>
            </a:r>
            <a:r>
              <a:rPr lang="en-GB" sz="2800" dirty="0" err="1"/>
              <a:t>betyder</a:t>
            </a:r>
            <a:r>
              <a:rPr lang="en-GB" sz="2800" dirty="0"/>
              <a:t> de nye </a:t>
            </a:r>
            <a:r>
              <a:rPr lang="en-GB" sz="2800" dirty="0" err="1"/>
              <a:t>domme</a:t>
            </a:r>
            <a:r>
              <a:rPr lang="en-GB" sz="2800" dirty="0"/>
              <a:t> for </a:t>
            </a:r>
            <a:r>
              <a:rPr lang="en-GB" sz="2800" dirty="0" err="1"/>
              <a:t>dansk</a:t>
            </a:r>
            <a:r>
              <a:rPr lang="en-GB" sz="2800" dirty="0"/>
              <a:t> ret?</a:t>
            </a:r>
          </a:p>
        </p:txBody>
      </p:sp>
      <p:sp>
        <p:nvSpPr>
          <p:cNvPr id="3" name="Content Placeholder 2">
            <a:extLst>
              <a:ext uri="{FF2B5EF4-FFF2-40B4-BE49-F238E27FC236}">
                <a16:creationId xmlns:a16="http://schemas.microsoft.com/office/drawing/2014/main" id="{DE1A787E-4C32-186E-C6A3-70FF05E69E09}"/>
              </a:ext>
            </a:extLst>
          </p:cNvPr>
          <p:cNvSpPr>
            <a:spLocks noGrp="1"/>
          </p:cNvSpPr>
          <p:nvPr>
            <p:ph idx="1"/>
          </p:nvPr>
        </p:nvSpPr>
        <p:spPr/>
        <p:txBody>
          <a:bodyPr/>
          <a:lstStyle/>
          <a:p>
            <a:r>
              <a:rPr lang="da-DK" sz="2000" dirty="0"/>
              <a:t>Hvis de to nye domme er udtryk for gældende EU-ret </a:t>
            </a:r>
            <a:r>
              <a:rPr lang="en-GB" sz="2000" dirty="0" err="1"/>
              <a:t>betyder</a:t>
            </a:r>
            <a:r>
              <a:rPr lang="en-GB" sz="2000" dirty="0"/>
              <a:t> det, at </a:t>
            </a:r>
            <a:r>
              <a:rPr lang="en-GB" sz="2000" dirty="0" err="1"/>
              <a:t>kan</a:t>
            </a:r>
            <a:r>
              <a:rPr lang="en-GB" sz="2000" dirty="0"/>
              <a:t> </a:t>
            </a:r>
            <a:r>
              <a:rPr lang="en-GB" sz="2000" dirty="0" err="1"/>
              <a:t>foreligge</a:t>
            </a:r>
            <a:r>
              <a:rPr lang="en-GB" sz="2000" dirty="0"/>
              <a:t> </a:t>
            </a:r>
            <a:r>
              <a:rPr lang="en-GB" sz="2000" dirty="0" err="1"/>
              <a:t>en</a:t>
            </a:r>
            <a:r>
              <a:rPr lang="en-GB" sz="2000" dirty="0"/>
              <a:t> </a:t>
            </a:r>
            <a:r>
              <a:rPr lang="en-GB" sz="2000" dirty="0" err="1"/>
              <a:t>konflikt</a:t>
            </a:r>
            <a:r>
              <a:rPr lang="en-GB" sz="2000" dirty="0"/>
              <a:t> </a:t>
            </a:r>
            <a:r>
              <a:rPr lang="en-GB" sz="2000" dirty="0" err="1"/>
              <a:t>i</a:t>
            </a:r>
            <a:r>
              <a:rPr lang="en-GB" sz="2000" dirty="0"/>
              <a:t> forhold </a:t>
            </a:r>
            <a:r>
              <a:rPr lang="en-GB" sz="2000" dirty="0" err="1"/>
              <a:t>til</a:t>
            </a:r>
            <a:r>
              <a:rPr lang="en-GB" sz="2000" dirty="0"/>
              <a:t> (</a:t>
            </a:r>
            <a:r>
              <a:rPr lang="en-GB" sz="2000" dirty="0" err="1"/>
              <a:t>nogle</a:t>
            </a:r>
            <a:r>
              <a:rPr lang="en-GB" sz="2000" dirty="0"/>
              <a:t>) </a:t>
            </a:r>
            <a:r>
              <a:rPr lang="en-GB" sz="2000" dirty="0" err="1"/>
              <a:t>danske</a:t>
            </a:r>
            <a:r>
              <a:rPr lang="en-GB" sz="2000" dirty="0"/>
              <a:t> </a:t>
            </a:r>
            <a:r>
              <a:rPr lang="en-GB" sz="2000" dirty="0" err="1"/>
              <a:t>overenskomsters</a:t>
            </a:r>
            <a:r>
              <a:rPr lang="en-GB" sz="2000" dirty="0"/>
              <a:t> </a:t>
            </a:r>
            <a:r>
              <a:rPr lang="en-GB" sz="2000" dirty="0" err="1"/>
              <a:t>regler</a:t>
            </a:r>
            <a:r>
              <a:rPr lang="en-GB" sz="2000" dirty="0"/>
              <a:t> om </a:t>
            </a:r>
            <a:r>
              <a:rPr lang="en-GB" sz="2000" dirty="0" err="1"/>
              <a:t>overarbejde</a:t>
            </a:r>
            <a:endParaRPr lang="en-GB" sz="2000" dirty="0"/>
          </a:p>
          <a:p>
            <a:pPr marL="0" indent="0">
              <a:buNone/>
            </a:pPr>
            <a:endParaRPr lang="en-GB" sz="800" dirty="0"/>
          </a:p>
          <a:p>
            <a:r>
              <a:rPr lang="en-GB" sz="2000" dirty="0" err="1"/>
              <a:t>Spørgsmålet</a:t>
            </a:r>
            <a:r>
              <a:rPr lang="en-GB" sz="2000" dirty="0"/>
              <a:t> </a:t>
            </a:r>
            <a:r>
              <a:rPr lang="en-GB" sz="2000" dirty="0" err="1"/>
              <a:t>blev</a:t>
            </a:r>
            <a:r>
              <a:rPr lang="en-GB" sz="2000" dirty="0"/>
              <a:t> </a:t>
            </a:r>
            <a:r>
              <a:rPr lang="en-GB" sz="2000" dirty="0" err="1"/>
              <a:t>drøftet</a:t>
            </a:r>
            <a:r>
              <a:rPr lang="en-GB" sz="2000" dirty="0"/>
              <a:t> under OK 25 og </a:t>
            </a:r>
            <a:r>
              <a:rPr lang="en-GB" sz="2000" dirty="0" err="1"/>
              <a:t>resulterede</a:t>
            </a:r>
            <a:r>
              <a:rPr lang="en-GB" sz="2000" dirty="0"/>
              <a:t> </a:t>
            </a:r>
            <a:r>
              <a:rPr lang="en-GB" sz="2000" dirty="0" err="1"/>
              <a:t>på</a:t>
            </a:r>
            <a:r>
              <a:rPr lang="en-GB" sz="2000" dirty="0"/>
              <a:t> </a:t>
            </a:r>
            <a:r>
              <a:rPr lang="en-GB" sz="2000" dirty="0" err="1"/>
              <a:t>bl.a</a:t>
            </a:r>
            <a:r>
              <a:rPr lang="en-GB" sz="2000" dirty="0"/>
              <a:t>. </a:t>
            </a:r>
            <a:r>
              <a:rPr lang="en-GB" sz="2000" dirty="0" err="1"/>
              <a:t>industriens</a:t>
            </a:r>
            <a:r>
              <a:rPr lang="en-GB" sz="2000" dirty="0"/>
              <a:t> </a:t>
            </a:r>
            <a:r>
              <a:rPr lang="en-GB" sz="2000" dirty="0" err="1"/>
              <a:t>område</a:t>
            </a:r>
            <a:r>
              <a:rPr lang="en-GB" sz="2000" dirty="0"/>
              <a:t> </a:t>
            </a:r>
            <a:r>
              <a:rPr lang="en-GB" sz="2000" dirty="0" err="1"/>
              <a:t>i</a:t>
            </a:r>
            <a:r>
              <a:rPr lang="en-GB" sz="2000" dirty="0"/>
              <a:t> et </a:t>
            </a:r>
            <a:r>
              <a:rPr lang="en-GB" sz="2000" dirty="0" err="1"/>
              <a:t>protokollat</a:t>
            </a:r>
            <a:r>
              <a:rPr lang="en-GB" sz="2000" dirty="0"/>
              <a:t> om </a:t>
            </a:r>
            <a:r>
              <a:rPr lang="en-GB" sz="2000" dirty="0" err="1"/>
              <a:t>afklaring</a:t>
            </a:r>
            <a:r>
              <a:rPr lang="en-GB" sz="2000" dirty="0"/>
              <a:t> </a:t>
            </a:r>
            <a:r>
              <a:rPr lang="en-GB" sz="2000" dirty="0" err="1"/>
              <a:t>af</a:t>
            </a:r>
            <a:r>
              <a:rPr lang="en-GB" sz="2000" dirty="0"/>
              <a:t> </a:t>
            </a:r>
            <a:r>
              <a:rPr lang="en-GB" sz="2000" dirty="0" err="1"/>
              <a:t>overenskomsternes</a:t>
            </a:r>
            <a:r>
              <a:rPr lang="en-GB" sz="2000" dirty="0"/>
              <a:t> </a:t>
            </a:r>
            <a:r>
              <a:rPr lang="en-GB" sz="2000" dirty="0" err="1"/>
              <a:t>forenelighed</a:t>
            </a:r>
            <a:r>
              <a:rPr lang="en-GB" sz="2000" dirty="0"/>
              <a:t> med </a:t>
            </a:r>
            <a:r>
              <a:rPr lang="en-GB" sz="2000" dirty="0" err="1"/>
              <a:t>deltidsdirektivet</a:t>
            </a:r>
            <a:r>
              <a:rPr lang="en-GB" sz="2000" dirty="0"/>
              <a:t> </a:t>
            </a:r>
            <a:r>
              <a:rPr lang="en-GB" sz="2000" dirty="0" err="1"/>
              <a:t>ved</a:t>
            </a:r>
            <a:r>
              <a:rPr lang="en-GB" sz="2000" dirty="0"/>
              <a:t> </a:t>
            </a:r>
            <a:r>
              <a:rPr lang="en-GB" sz="2000" dirty="0" err="1"/>
              <a:t>faglig</a:t>
            </a:r>
            <a:r>
              <a:rPr lang="en-GB" sz="2000" dirty="0"/>
              <a:t> </a:t>
            </a:r>
            <a:r>
              <a:rPr lang="en-GB" sz="2000" dirty="0" err="1"/>
              <a:t>voldgift</a:t>
            </a:r>
            <a:r>
              <a:rPr lang="en-GB" sz="2000" dirty="0"/>
              <a:t> </a:t>
            </a:r>
          </a:p>
          <a:p>
            <a:pPr marL="0" indent="0">
              <a:buNone/>
            </a:pPr>
            <a:endParaRPr lang="en-GB" sz="800" dirty="0"/>
          </a:p>
          <a:p>
            <a:r>
              <a:rPr lang="da-DK" sz="2000" dirty="0"/>
              <a:t>Voldgiftsretten skal afgøre, om en række overenskomstregler er uforenelige med deltidsdirektivet, dvs. de deltidsansatte er udsat for (1) en ”</a:t>
            </a:r>
            <a:r>
              <a:rPr lang="da-DK" sz="2000" i="1" dirty="0"/>
              <a:t>mindre gunstig</a:t>
            </a:r>
            <a:r>
              <a:rPr lang="da-DK" sz="2000" dirty="0"/>
              <a:t>” behandling, (2) i forhold til ”</a:t>
            </a:r>
            <a:r>
              <a:rPr lang="da-DK" sz="2000" i="1" dirty="0"/>
              <a:t>sammenlignelige fuldtidsansatte</a:t>
            </a:r>
            <a:r>
              <a:rPr lang="da-DK" sz="2000" dirty="0"/>
              <a:t>”, (3) der ikke er begrundet i ”</a:t>
            </a:r>
            <a:r>
              <a:rPr lang="da-DK" sz="2000" i="1" dirty="0"/>
              <a:t>objektive forhold</a:t>
            </a:r>
            <a:r>
              <a:rPr lang="da-DK" sz="2000" dirty="0"/>
              <a:t>”. </a:t>
            </a:r>
          </a:p>
          <a:p>
            <a:pPr marL="0" indent="0">
              <a:buNone/>
            </a:pPr>
            <a:endParaRPr lang="en-GB" sz="2000" dirty="0"/>
          </a:p>
          <a:p>
            <a:pPr marL="0" indent="0">
              <a:buNone/>
            </a:pPr>
            <a:endParaRPr lang="en-GB" sz="800" dirty="0"/>
          </a:p>
        </p:txBody>
      </p:sp>
      <p:sp>
        <p:nvSpPr>
          <p:cNvPr id="4" name="Date Placeholder 3">
            <a:extLst>
              <a:ext uri="{FF2B5EF4-FFF2-40B4-BE49-F238E27FC236}">
                <a16:creationId xmlns:a16="http://schemas.microsoft.com/office/drawing/2014/main" id="{BE233E72-E25D-65EC-FF3C-25439033E829}"/>
              </a:ext>
            </a:extLst>
          </p:cNvPr>
          <p:cNvSpPr>
            <a:spLocks noGrp="1"/>
          </p:cNvSpPr>
          <p:nvPr>
            <p:ph type="dt" sz="half" idx="10"/>
          </p:nvPr>
        </p:nvSpPr>
        <p:spPr/>
        <p:txBody>
          <a:bodyPr/>
          <a:lstStyle/>
          <a:p>
            <a:fld id="{3C829339-1C74-4825-ADEB-BCD7E13EFC81}" type="datetime1">
              <a:rPr lang="da-DK" smtClean="0"/>
              <a:t>15-05-2025</a:t>
            </a:fld>
            <a:endParaRPr lang="da-DK" dirty="0"/>
          </a:p>
        </p:txBody>
      </p:sp>
      <p:sp>
        <p:nvSpPr>
          <p:cNvPr id="5" name="Slide Number Placeholder 4">
            <a:extLst>
              <a:ext uri="{FF2B5EF4-FFF2-40B4-BE49-F238E27FC236}">
                <a16:creationId xmlns:a16="http://schemas.microsoft.com/office/drawing/2014/main" id="{1791054F-227E-67E1-7384-947440D0D166}"/>
              </a:ext>
            </a:extLst>
          </p:cNvPr>
          <p:cNvSpPr>
            <a:spLocks noGrp="1"/>
          </p:cNvSpPr>
          <p:nvPr>
            <p:ph type="sldNum" sz="quarter" idx="12"/>
          </p:nvPr>
        </p:nvSpPr>
        <p:spPr/>
        <p:txBody>
          <a:bodyPr/>
          <a:lstStyle/>
          <a:p>
            <a:fld id="{091A926C-488A-4E3E-9C21-57CAA120E114}" type="slidenum">
              <a:rPr lang="da-DK" smtClean="0"/>
              <a:t>26</a:t>
            </a:fld>
            <a:endParaRPr lang="da-DK" dirty="0"/>
          </a:p>
        </p:txBody>
      </p:sp>
    </p:spTree>
    <p:extLst>
      <p:ext uri="{BB962C8B-B14F-4D97-AF65-F5344CB8AC3E}">
        <p14:creationId xmlns:p14="http://schemas.microsoft.com/office/powerpoint/2010/main" val="4149453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A61DA-85E5-0411-1161-1BD5C93B9F8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1A3E627-07BA-41E3-7AB9-395B4ECA7E32}"/>
              </a:ext>
            </a:extLst>
          </p:cNvPr>
          <p:cNvSpPr>
            <a:spLocks noGrp="1"/>
          </p:cNvSpPr>
          <p:nvPr>
            <p:ph idx="1"/>
          </p:nvPr>
        </p:nvSpPr>
        <p:spPr/>
        <p:txBody>
          <a:bodyPr/>
          <a:lstStyle/>
          <a:p>
            <a:r>
              <a:rPr lang="en-GB" sz="2000" dirty="0" err="1"/>
              <a:t>Hvis</a:t>
            </a:r>
            <a:r>
              <a:rPr lang="en-GB" sz="2000" dirty="0"/>
              <a:t> </a:t>
            </a:r>
            <a:r>
              <a:rPr lang="en-GB" sz="2000" dirty="0" err="1"/>
              <a:t>en</a:t>
            </a:r>
            <a:r>
              <a:rPr lang="en-GB" sz="2000" dirty="0"/>
              <a:t> </a:t>
            </a:r>
            <a:r>
              <a:rPr lang="en-GB" sz="2000" dirty="0" err="1"/>
              <a:t>overenskomstregel</a:t>
            </a:r>
            <a:r>
              <a:rPr lang="en-GB" sz="2000" dirty="0"/>
              <a:t> er </a:t>
            </a:r>
            <a:r>
              <a:rPr lang="en-GB" sz="2000" dirty="0" err="1"/>
              <a:t>uforenelig</a:t>
            </a:r>
            <a:r>
              <a:rPr lang="en-GB" sz="2000" dirty="0"/>
              <a:t> med </a:t>
            </a:r>
            <a:r>
              <a:rPr lang="en-GB" sz="2000" dirty="0" err="1"/>
              <a:t>deltidsdirektivet</a:t>
            </a:r>
            <a:r>
              <a:rPr lang="en-GB" sz="2000" dirty="0"/>
              <a:t>, </a:t>
            </a:r>
            <a:r>
              <a:rPr lang="en-GB" sz="2000" dirty="0" err="1"/>
              <a:t>kan</a:t>
            </a:r>
            <a:r>
              <a:rPr lang="en-GB" sz="2000" dirty="0"/>
              <a:t> der </a:t>
            </a:r>
            <a:r>
              <a:rPr lang="en-GB" sz="2000" dirty="0" err="1"/>
              <a:t>tillige</a:t>
            </a:r>
            <a:r>
              <a:rPr lang="en-GB" sz="2000" dirty="0"/>
              <a:t> </a:t>
            </a:r>
            <a:r>
              <a:rPr lang="en-GB" sz="2000" dirty="0" err="1"/>
              <a:t>opstå</a:t>
            </a:r>
            <a:r>
              <a:rPr lang="en-GB" sz="2000" dirty="0"/>
              <a:t> </a:t>
            </a:r>
            <a:r>
              <a:rPr lang="en-GB" sz="2000" dirty="0" err="1"/>
              <a:t>spørgsmål</a:t>
            </a:r>
            <a:r>
              <a:rPr lang="en-GB" sz="2000" dirty="0"/>
              <a:t> om </a:t>
            </a:r>
            <a:r>
              <a:rPr lang="en-GB" sz="2000" dirty="0" err="1"/>
              <a:t>efterbetaling</a:t>
            </a:r>
            <a:endParaRPr lang="en-GB" sz="2000" dirty="0"/>
          </a:p>
          <a:p>
            <a:pPr marL="0" indent="0">
              <a:buNone/>
            </a:pPr>
            <a:endParaRPr lang="en-GB" sz="800" dirty="0"/>
          </a:p>
          <a:p>
            <a:r>
              <a:rPr lang="en-GB" sz="2000" dirty="0"/>
              <a:t>En </a:t>
            </a:r>
            <a:r>
              <a:rPr lang="en-GB" sz="2000" dirty="0" err="1"/>
              <a:t>efterbetalingspligt</a:t>
            </a:r>
            <a:r>
              <a:rPr lang="en-GB" sz="2000" dirty="0"/>
              <a:t> </a:t>
            </a:r>
            <a:r>
              <a:rPr lang="en-GB" sz="2000" dirty="0" err="1"/>
              <a:t>vil</a:t>
            </a:r>
            <a:r>
              <a:rPr lang="en-GB" sz="2000" dirty="0"/>
              <a:t> </a:t>
            </a:r>
            <a:r>
              <a:rPr lang="en-GB" sz="2000" dirty="0" err="1"/>
              <a:t>afhænge</a:t>
            </a:r>
            <a:r>
              <a:rPr lang="en-GB" sz="2000" dirty="0"/>
              <a:t> </a:t>
            </a:r>
            <a:r>
              <a:rPr lang="en-GB" sz="2000" dirty="0" err="1"/>
              <a:t>af</a:t>
            </a:r>
            <a:r>
              <a:rPr lang="en-GB" sz="2000" dirty="0"/>
              <a:t>, om </a:t>
            </a:r>
            <a:r>
              <a:rPr lang="en-GB" sz="2000" dirty="0" err="1"/>
              <a:t>overenskomsten</a:t>
            </a:r>
            <a:r>
              <a:rPr lang="en-GB" sz="2000" dirty="0"/>
              <a:t>, </a:t>
            </a:r>
            <a:r>
              <a:rPr lang="en-GB" sz="2000" dirty="0" err="1"/>
              <a:t>implementeringsaftalen</a:t>
            </a:r>
            <a:r>
              <a:rPr lang="en-GB" sz="2000" dirty="0"/>
              <a:t> </a:t>
            </a:r>
            <a:r>
              <a:rPr lang="en-GB" sz="2000" dirty="0" err="1"/>
              <a:t>eller</a:t>
            </a:r>
            <a:r>
              <a:rPr lang="en-GB" sz="2000" dirty="0"/>
              <a:t> </a:t>
            </a:r>
            <a:r>
              <a:rPr lang="en-GB" sz="2000" dirty="0" err="1"/>
              <a:t>deltidsloven</a:t>
            </a:r>
            <a:r>
              <a:rPr lang="en-GB" sz="2000" dirty="0"/>
              <a:t> </a:t>
            </a:r>
            <a:r>
              <a:rPr lang="en-GB" sz="2000" dirty="0" err="1"/>
              <a:t>kan</a:t>
            </a:r>
            <a:r>
              <a:rPr lang="en-GB" sz="2000" dirty="0"/>
              <a:t> </a:t>
            </a:r>
            <a:r>
              <a:rPr lang="en-GB" sz="2000" dirty="0" err="1"/>
              <a:t>fortolkes</a:t>
            </a:r>
            <a:r>
              <a:rPr lang="en-GB" sz="2000" dirty="0"/>
              <a:t> EU-</a:t>
            </a:r>
            <a:r>
              <a:rPr lang="en-GB" sz="2000" dirty="0" err="1"/>
              <a:t>konformt</a:t>
            </a:r>
            <a:r>
              <a:rPr lang="en-GB" sz="2000" dirty="0"/>
              <a:t> </a:t>
            </a:r>
            <a:r>
              <a:rPr lang="en-GB" sz="2000" dirty="0" err="1"/>
              <a:t>eller</a:t>
            </a:r>
            <a:r>
              <a:rPr lang="en-GB" sz="2000" dirty="0"/>
              <a:t> </a:t>
            </a:r>
            <a:r>
              <a:rPr lang="en-GB" sz="2000" dirty="0" err="1"/>
              <a:t>deltidsdirektivet</a:t>
            </a:r>
            <a:r>
              <a:rPr lang="en-GB" sz="2000" dirty="0"/>
              <a:t> </a:t>
            </a:r>
            <a:r>
              <a:rPr lang="en-GB" sz="2000" dirty="0" err="1"/>
              <a:t>kan</a:t>
            </a:r>
            <a:r>
              <a:rPr lang="en-GB" sz="2000" dirty="0"/>
              <a:t> </a:t>
            </a:r>
            <a:r>
              <a:rPr lang="en-GB" sz="2000" dirty="0" err="1"/>
              <a:t>anvendes</a:t>
            </a:r>
            <a:r>
              <a:rPr lang="en-GB" sz="2000" dirty="0"/>
              <a:t> </a:t>
            </a:r>
            <a:r>
              <a:rPr lang="en-GB" sz="2000" dirty="0" err="1"/>
              <a:t>umiddelbart</a:t>
            </a:r>
            <a:endParaRPr lang="en-GB" sz="2000" dirty="0"/>
          </a:p>
          <a:p>
            <a:pPr marL="0" indent="0">
              <a:buNone/>
            </a:pPr>
            <a:r>
              <a:rPr lang="en-GB" sz="2000" dirty="0"/>
              <a:t>     - se om </a:t>
            </a:r>
            <a:r>
              <a:rPr lang="en-GB" sz="2000" dirty="0" err="1"/>
              <a:t>tidligere</a:t>
            </a:r>
            <a:r>
              <a:rPr lang="en-GB" sz="2000" dirty="0"/>
              <a:t> </a:t>
            </a:r>
            <a:r>
              <a:rPr lang="en-GB" sz="2000" dirty="0" err="1"/>
              <a:t>fortolkning</a:t>
            </a:r>
            <a:r>
              <a:rPr lang="en-GB" sz="2000" dirty="0"/>
              <a:t> </a:t>
            </a:r>
            <a:r>
              <a:rPr lang="en-GB" sz="2000" dirty="0" err="1"/>
              <a:t>af</a:t>
            </a:r>
            <a:r>
              <a:rPr lang="en-GB" sz="2000" dirty="0"/>
              <a:t> </a:t>
            </a:r>
            <a:r>
              <a:rPr lang="en-GB" sz="2000" dirty="0" err="1"/>
              <a:t>implementeringsaftalen</a:t>
            </a:r>
            <a:r>
              <a:rPr lang="en-GB" sz="2000" dirty="0"/>
              <a:t> og </a:t>
            </a:r>
            <a:r>
              <a:rPr lang="en-GB" sz="2000" dirty="0" err="1"/>
              <a:t>deltidsloven</a:t>
            </a:r>
            <a:r>
              <a:rPr lang="en-GB" sz="2000" dirty="0"/>
              <a:t> U2013.727H og </a:t>
            </a:r>
          </a:p>
          <a:p>
            <a:pPr marL="0" indent="0">
              <a:buNone/>
            </a:pPr>
            <a:r>
              <a:rPr lang="en-GB" sz="2000" dirty="0">
                <a:effectLst/>
                <a:ea typeface="Calibri" panose="020F0502020204030204" pitchFamily="34" charset="0"/>
              </a:rPr>
              <a:t>     </a:t>
            </a:r>
            <a:r>
              <a:rPr lang="da-DK" sz="2000" dirty="0">
                <a:effectLst/>
                <a:ea typeface="Calibri" panose="020F0502020204030204" pitchFamily="34" charset="0"/>
              </a:rPr>
              <a:t>kendelse af 20.10.2017 i FV2017.0009 mellem Dansk Pilotforening og SAS </a:t>
            </a:r>
          </a:p>
          <a:p>
            <a:pPr marL="0" indent="0">
              <a:buNone/>
            </a:pPr>
            <a:endParaRPr lang="da-DK" sz="800" dirty="0">
              <a:ea typeface="Calibri" panose="020F0502020204030204" pitchFamily="34" charset="0"/>
            </a:endParaRPr>
          </a:p>
          <a:p>
            <a:r>
              <a:rPr lang="da-DK" sz="2000" dirty="0">
                <a:ea typeface="Calibri" panose="020F0502020204030204" pitchFamily="34" charset="0"/>
              </a:rPr>
              <a:t>En efterbetalingspligt og rækkevidden heraf vil også afhænge af, om de nye domme kun har virkning for fremtiden</a:t>
            </a:r>
          </a:p>
          <a:p>
            <a:pPr marL="0" indent="0">
              <a:buNone/>
            </a:pPr>
            <a:r>
              <a:rPr lang="da-DK" sz="2000" dirty="0">
                <a:ea typeface="Calibri" panose="020F0502020204030204" pitchFamily="34" charset="0"/>
              </a:rPr>
              <a:t>     - se om tilsvarende tidligere problematik </a:t>
            </a:r>
            <a:r>
              <a:rPr lang="da-DK" sz="2000" dirty="0">
                <a:effectLst/>
                <a:latin typeface="+mn-lt"/>
                <a:ea typeface="Calibri" panose="020F0502020204030204" pitchFamily="34" charset="0"/>
              </a:rPr>
              <a:t>dom af 19. november 1998 i C-66/96, </a:t>
            </a:r>
            <a:r>
              <a:rPr lang="da-DK" sz="2000" i="1" dirty="0">
                <a:effectLst/>
                <a:latin typeface="+mn-lt"/>
                <a:ea typeface="Calibri" panose="020F0502020204030204" pitchFamily="34" charset="0"/>
              </a:rPr>
              <a:t>Høj </a:t>
            </a:r>
          </a:p>
          <a:p>
            <a:pPr marL="0" indent="0">
              <a:buNone/>
            </a:pPr>
            <a:r>
              <a:rPr lang="da-DK" sz="2000" i="1" dirty="0">
                <a:ea typeface="Calibri" panose="020F0502020204030204" pitchFamily="34" charset="0"/>
              </a:rPr>
              <a:t>    </a:t>
            </a:r>
            <a:r>
              <a:rPr lang="da-DK" sz="2000" i="1" dirty="0">
                <a:effectLst/>
                <a:latin typeface="+mn-lt"/>
                <a:ea typeface="Calibri" panose="020F0502020204030204" pitchFamily="34" charset="0"/>
              </a:rPr>
              <a:t>Pedersen, </a:t>
            </a:r>
            <a:r>
              <a:rPr lang="da-DK" sz="2000" dirty="0">
                <a:effectLst/>
                <a:latin typeface="+mn-lt"/>
                <a:ea typeface="Calibri" panose="020F0502020204030204" pitchFamily="34" charset="0"/>
              </a:rPr>
              <a:t>og k</a:t>
            </a:r>
            <a:r>
              <a:rPr lang="da-DK" sz="2000" dirty="0">
                <a:effectLst/>
                <a:ea typeface="Calibri" panose="020F0502020204030204" pitchFamily="34" charset="0"/>
              </a:rPr>
              <a:t>endelser af 23.4.1999 og 10.2.2000 mellem CO-industri og Dansk Industri </a:t>
            </a:r>
          </a:p>
          <a:p>
            <a:pPr marL="0" indent="0">
              <a:buNone/>
            </a:pPr>
            <a:endParaRPr lang="en-GB" sz="2000" dirty="0"/>
          </a:p>
          <a:p>
            <a:endParaRPr lang="en-GB" dirty="0"/>
          </a:p>
        </p:txBody>
      </p:sp>
      <p:sp>
        <p:nvSpPr>
          <p:cNvPr id="4" name="Date Placeholder 3">
            <a:extLst>
              <a:ext uri="{FF2B5EF4-FFF2-40B4-BE49-F238E27FC236}">
                <a16:creationId xmlns:a16="http://schemas.microsoft.com/office/drawing/2014/main" id="{AEFD3BB3-8B00-1C65-C60D-C958AFDE48AC}"/>
              </a:ext>
            </a:extLst>
          </p:cNvPr>
          <p:cNvSpPr>
            <a:spLocks noGrp="1"/>
          </p:cNvSpPr>
          <p:nvPr>
            <p:ph type="dt" sz="half" idx="10"/>
          </p:nvPr>
        </p:nvSpPr>
        <p:spPr/>
        <p:txBody>
          <a:bodyPr/>
          <a:lstStyle/>
          <a:p>
            <a:fld id="{3C829339-1C74-4825-ADEB-BCD7E13EFC81}" type="datetime1">
              <a:rPr lang="da-DK" smtClean="0"/>
              <a:t>15-05-2025</a:t>
            </a:fld>
            <a:endParaRPr lang="da-DK" dirty="0"/>
          </a:p>
        </p:txBody>
      </p:sp>
      <p:sp>
        <p:nvSpPr>
          <p:cNvPr id="5" name="Slide Number Placeholder 4">
            <a:extLst>
              <a:ext uri="{FF2B5EF4-FFF2-40B4-BE49-F238E27FC236}">
                <a16:creationId xmlns:a16="http://schemas.microsoft.com/office/drawing/2014/main" id="{4B2EFF70-8947-DE2A-EDDA-043E260DFB1B}"/>
              </a:ext>
            </a:extLst>
          </p:cNvPr>
          <p:cNvSpPr>
            <a:spLocks noGrp="1"/>
          </p:cNvSpPr>
          <p:nvPr>
            <p:ph type="sldNum" sz="quarter" idx="12"/>
          </p:nvPr>
        </p:nvSpPr>
        <p:spPr/>
        <p:txBody>
          <a:bodyPr/>
          <a:lstStyle/>
          <a:p>
            <a:fld id="{091A926C-488A-4E3E-9C21-57CAA120E114}" type="slidenum">
              <a:rPr lang="da-DK" smtClean="0"/>
              <a:t>27</a:t>
            </a:fld>
            <a:endParaRPr lang="da-DK" dirty="0"/>
          </a:p>
        </p:txBody>
      </p:sp>
    </p:spTree>
    <p:extLst>
      <p:ext uri="{BB962C8B-B14F-4D97-AF65-F5344CB8AC3E}">
        <p14:creationId xmlns:p14="http://schemas.microsoft.com/office/powerpoint/2010/main" val="1966614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9E5F-8360-4C66-4571-DBA35D949C78}"/>
              </a:ext>
            </a:extLst>
          </p:cNvPr>
          <p:cNvSpPr>
            <a:spLocks noGrp="1"/>
          </p:cNvSpPr>
          <p:nvPr>
            <p:ph type="title"/>
          </p:nvPr>
        </p:nvSpPr>
        <p:spPr/>
        <p:txBody>
          <a:bodyPr/>
          <a:lstStyle/>
          <a:p>
            <a:endParaRPr lang="en-GB" sz="2800" b="1" dirty="0">
              <a:latin typeface="+mn-lt"/>
            </a:endParaRPr>
          </a:p>
        </p:txBody>
      </p:sp>
      <p:sp>
        <p:nvSpPr>
          <p:cNvPr id="3" name="Content Placeholder 2">
            <a:extLst>
              <a:ext uri="{FF2B5EF4-FFF2-40B4-BE49-F238E27FC236}">
                <a16:creationId xmlns:a16="http://schemas.microsoft.com/office/drawing/2014/main" id="{0D8B8615-6D21-6E39-8ED6-68A721AA3752}"/>
              </a:ext>
            </a:extLst>
          </p:cNvPr>
          <p:cNvSpPr>
            <a:spLocks noGrp="1"/>
          </p:cNvSpPr>
          <p:nvPr>
            <p:ph idx="1"/>
          </p:nvPr>
        </p:nvSpPr>
        <p:spPr/>
        <p:txBody>
          <a:bodyPr/>
          <a:lstStyle/>
          <a:p>
            <a:r>
              <a:rPr lang="da-DK" sz="2000" dirty="0">
                <a:effectLst/>
                <a:latin typeface="+mn-lt"/>
                <a:ea typeface="Calibri" panose="020F0502020204030204" pitchFamily="34" charset="0"/>
              </a:rPr>
              <a:t>I dom af 19. november 1998 i C-66/96, </a:t>
            </a:r>
            <a:r>
              <a:rPr lang="da-DK" sz="2000" i="1" dirty="0">
                <a:effectLst/>
                <a:latin typeface="+mn-lt"/>
                <a:ea typeface="Calibri" panose="020F0502020204030204" pitchFamily="34" charset="0"/>
              </a:rPr>
              <a:t>Høj Pedersen, </a:t>
            </a:r>
            <a:r>
              <a:rPr lang="da-DK" sz="2000" dirty="0">
                <a:ea typeface="Calibri" panose="020F0502020204030204" pitchFamily="34" charset="0"/>
              </a:rPr>
              <a:t>blev FUL</a:t>
            </a:r>
            <a:r>
              <a:rPr lang="da-DK" sz="2000" dirty="0">
                <a:effectLst/>
                <a:ea typeface="Calibri" panose="020F0502020204030204" pitchFamily="34" charset="0"/>
              </a:rPr>
              <a:t> § 7, stk. 2, om aflønning </a:t>
            </a:r>
          </a:p>
          <a:p>
            <a:pPr marL="0" indent="0">
              <a:buNone/>
            </a:pPr>
            <a:r>
              <a:rPr lang="da-DK" sz="2000" dirty="0">
                <a:ea typeface="Calibri" panose="020F0502020204030204" pitchFamily="34" charset="0"/>
              </a:rPr>
              <a:t>    </a:t>
            </a:r>
            <a:r>
              <a:rPr lang="da-DK" sz="2000" dirty="0">
                <a:effectLst/>
                <a:ea typeface="Calibri" panose="020F0502020204030204" pitchFamily="34" charset="0"/>
              </a:rPr>
              <a:t>af gravide funktionærer delvis underkendt </a:t>
            </a:r>
          </a:p>
          <a:p>
            <a:pPr marL="0" indent="0">
              <a:buNone/>
            </a:pPr>
            <a:endParaRPr lang="da-DK" sz="1000" dirty="0"/>
          </a:p>
          <a:p>
            <a:r>
              <a:rPr lang="da-DK" sz="2000" dirty="0">
                <a:effectLst/>
                <a:ea typeface="Calibri" panose="020F0502020204030204" pitchFamily="34" charset="0"/>
              </a:rPr>
              <a:t>Kendelse af 23. april 1999 i en sag mellem CO-industri og Dansk Industri </a:t>
            </a:r>
          </a:p>
          <a:p>
            <a:pPr marL="0" indent="0">
              <a:buNone/>
            </a:pPr>
            <a:r>
              <a:rPr lang="da-DK" sz="2000" dirty="0">
                <a:ea typeface="Calibri" panose="020F0502020204030204" pitchFamily="34" charset="0"/>
              </a:rPr>
              <a:t>     - opmanden henviste både til traktatens ligelønsprincip og ligelønsloven, men endte </a:t>
            </a:r>
          </a:p>
          <a:p>
            <a:pPr marL="0" indent="0">
              <a:buNone/>
            </a:pPr>
            <a:r>
              <a:rPr lang="da-DK" sz="2000" dirty="0">
                <a:ea typeface="Calibri" panose="020F0502020204030204" pitchFamily="34" charset="0"/>
              </a:rPr>
              <a:t>     med en EU-konform fortolkning af overenskomstbestemmelsen</a:t>
            </a:r>
            <a:endParaRPr lang="da-DK" sz="2000" dirty="0">
              <a:effectLst/>
              <a:ea typeface="Calibri" panose="020F0502020204030204" pitchFamily="34" charset="0"/>
            </a:endParaRPr>
          </a:p>
          <a:p>
            <a:pPr marL="0" indent="0">
              <a:buNone/>
            </a:pPr>
            <a:endParaRPr lang="da-DK" sz="1000" dirty="0"/>
          </a:p>
          <a:p>
            <a:r>
              <a:rPr lang="da-DK" sz="2000" dirty="0">
                <a:effectLst/>
                <a:ea typeface="Calibri" panose="020F0502020204030204" pitchFamily="34" charset="0"/>
              </a:rPr>
              <a:t>Kendelse af 10. februar 2000 i en sag mellem CO-industri og Dansk Industri</a:t>
            </a:r>
          </a:p>
          <a:p>
            <a:pPr marL="0" indent="0">
              <a:buNone/>
            </a:pPr>
            <a:r>
              <a:rPr lang="da-DK" sz="2000" dirty="0"/>
              <a:t>     - opmanden afviste at fortolkningen kun havde virkning for fremtiden, da kun EU-</a:t>
            </a:r>
          </a:p>
          <a:p>
            <a:pPr marL="0" indent="0">
              <a:buNone/>
            </a:pPr>
            <a:r>
              <a:rPr lang="da-DK" sz="2000" dirty="0"/>
              <a:t>     Domstolen kunne gøre det, og da fortolkningen ikke beroede på overenskomsten</a:t>
            </a:r>
            <a:endParaRPr lang="en-GB" sz="2000" dirty="0"/>
          </a:p>
        </p:txBody>
      </p:sp>
      <p:sp>
        <p:nvSpPr>
          <p:cNvPr id="4" name="Date Placeholder 3">
            <a:extLst>
              <a:ext uri="{FF2B5EF4-FFF2-40B4-BE49-F238E27FC236}">
                <a16:creationId xmlns:a16="http://schemas.microsoft.com/office/drawing/2014/main" id="{B306F165-F118-7838-EE00-737F67667A73}"/>
              </a:ext>
            </a:extLst>
          </p:cNvPr>
          <p:cNvSpPr>
            <a:spLocks noGrp="1"/>
          </p:cNvSpPr>
          <p:nvPr>
            <p:ph type="dt" sz="half" idx="10"/>
          </p:nvPr>
        </p:nvSpPr>
        <p:spPr/>
        <p:txBody>
          <a:bodyPr/>
          <a:lstStyle/>
          <a:p>
            <a:fld id="{3C829339-1C74-4825-ADEB-BCD7E13EFC81}" type="datetime1">
              <a:rPr lang="da-DK" smtClean="0"/>
              <a:t>15-05-2025</a:t>
            </a:fld>
            <a:endParaRPr lang="da-DK" dirty="0"/>
          </a:p>
        </p:txBody>
      </p:sp>
      <p:sp>
        <p:nvSpPr>
          <p:cNvPr id="5" name="Slide Number Placeholder 4">
            <a:extLst>
              <a:ext uri="{FF2B5EF4-FFF2-40B4-BE49-F238E27FC236}">
                <a16:creationId xmlns:a16="http://schemas.microsoft.com/office/drawing/2014/main" id="{CF6174D6-036D-7D18-8873-2871E07CDF23}"/>
              </a:ext>
            </a:extLst>
          </p:cNvPr>
          <p:cNvSpPr>
            <a:spLocks noGrp="1"/>
          </p:cNvSpPr>
          <p:nvPr>
            <p:ph type="sldNum" sz="quarter" idx="12"/>
          </p:nvPr>
        </p:nvSpPr>
        <p:spPr/>
        <p:txBody>
          <a:bodyPr/>
          <a:lstStyle/>
          <a:p>
            <a:fld id="{091A926C-488A-4E3E-9C21-57CAA120E114}" type="slidenum">
              <a:rPr lang="da-DK" smtClean="0"/>
              <a:t>28</a:t>
            </a:fld>
            <a:endParaRPr lang="da-DK" dirty="0"/>
          </a:p>
        </p:txBody>
      </p:sp>
    </p:spTree>
    <p:extLst>
      <p:ext uri="{BB962C8B-B14F-4D97-AF65-F5344CB8AC3E}">
        <p14:creationId xmlns:p14="http://schemas.microsoft.com/office/powerpoint/2010/main" val="427162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a:p>
            <a:pPr marL="0" indent="0" algn="ctr">
              <a:buNone/>
            </a:pPr>
            <a:r>
              <a:rPr lang="en-GB" sz="2800" b="1" dirty="0" err="1"/>
              <a:t>Tak</a:t>
            </a:r>
            <a:r>
              <a:rPr lang="en-GB" sz="2800" b="1" dirty="0"/>
              <a:t> for </a:t>
            </a:r>
            <a:r>
              <a:rPr lang="en-GB" sz="2800" b="1" dirty="0" err="1"/>
              <a:t>opmærksomheden</a:t>
            </a:r>
            <a:r>
              <a:rPr lang="en-GB" sz="2800" b="1" dirty="0"/>
              <a:t>!</a:t>
            </a:r>
          </a:p>
        </p:txBody>
      </p:sp>
      <p:sp>
        <p:nvSpPr>
          <p:cNvPr id="4" name="Date Placeholder 3"/>
          <p:cNvSpPr>
            <a:spLocks noGrp="1"/>
          </p:cNvSpPr>
          <p:nvPr>
            <p:ph type="dt" sz="half" idx="10"/>
          </p:nvPr>
        </p:nvSpPr>
        <p:spPr/>
        <p:txBody>
          <a:bodyPr/>
          <a:lstStyle/>
          <a:p>
            <a:fld id="{3C829339-1C74-4825-ADEB-BCD7E13EFC81}" type="datetime1">
              <a:rPr lang="da-DK" smtClean="0"/>
              <a:t>15-05-2025</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29</a:t>
            </a:fld>
            <a:endParaRPr lang="da-DK" dirty="0"/>
          </a:p>
        </p:txBody>
      </p:sp>
    </p:spTree>
    <p:extLst>
      <p:ext uri="{BB962C8B-B14F-4D97-AF65-F5344CB8AC3E}">
        <p14:creationId xmlns:p14="http://schemas.microsoft.com/office/powerpoint/2010/main" val="318492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a:p>
            <a:pPr marL="0" indent="0" algn="ctr">
              <a:buNone/>
            </a:pPr>
            <a:r>
              <a:rPr lang="en-GB" sz="2800" b="1" dirty="0" err="1"/>
              <a:t>Vedtagne</a:t>
            </a:r>
            <a:r>
              <a:rPr lang="en-GB" sz="2800" b="1" dirty="0"/>
              <a:t> </a:t>
            </a:r>
            <a:r>
              <a:rPr lang="en-GB" sz="2800" b="1" dirty="0" err="1"/>
              <a:t>direktiver</a:t>
            </a:r>
            <a:r>
              <a:rPr lang="en-GB" sz="2800" b="1" dirty="0"/>
              <a:t> og </a:t>
            </a:r>
            <a:r>
              <a:rPr lang="en-GB" sz="2800" b="1" dirty="0" err="1"/>
              <a:t>verserende</a:t>
            </a:r>
            <a:r>
              <a:rPr lang="en-GB" sz="2800" b="1" dirty="0"/>
              <a:t> </a:t>
            </a:r>
            <a:r>
              <a:rPr lang="en-GB" sz="2800" b="1" dirty="0" err="1"/>
              <a:t>direktivforslag</a:t>
            </a:r>
            <a:endParaRPr lang="en-GB" sz="2800" b="1" dirty="0"/>
          </a:p>
        </p:txBody>
      </p:sp>
      <p:sp>
        <p:nvSpPr>
          <p:cNvPr id="4" name="Date Placeholder 3"/>
          <p:cNvSpPr>
            <a:spLocks noGrp="1"/>
          </p:cNvSpPr>
          <p:nvPr>
            <p:ph type="dt" sz="half" idx="10"/>
          </p:nvPr>
        </p:nvSpPr>
        <p:spPr/>
        <p:txBody>
          <a:bodyPr/>
          <a:lstStyle/>
          <a:p>
            <a:fld id="{3C829339-1C74-4825-ADEB-BCD7E13EFC81}" type="datetime1">
              <a:rPr lang="da-DK" smtClean="0"/>
              <a:t>15-05-2025</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3</a:t>
            </a:fld>
            <a:endParaRPr lang="da-DK" dirty="0"/>
          </a:p>
        </p:txBody>
      </p:sp>
    </p:spTree>
    <p:extLst>
      <p:ext uri="{BB962C8B-B14F-4D97-AF65-F5344CB8AC3E}">
        <p14:creationId xmlns:p14="http://schemas.microsoft.com/office/powerpoint/2010/main" val="799513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FCF25-84B1-9F12-18AA-1795058E7286}"/>
              </a:ext>
            </a:extLst>
          </p:cNvPr>
          <p:cNvSpPr>
            <a:spLocks noGrp="1"/>
          </p:cNvSpPr>
          <p:nvPr>
            <p:ph type="title"/>
          </p:nvPr>
        </p:nvSpPr>
        <p:spPr/>
        <p:txBody>
          <a:bodyPr/>
          <a:lstStyle/>
          <a:p>
            <a:r>
              <a:rPr lang="en-GB" dirty="0" err="1"/>
              <a:t>Vedtagne</a:t>
            </a:r>
            <a:r>
              <a:rPr lang="en-GB" dirty="0"/>
              <a:t> </a:t>
            </a:r>
            <a:r>
              <a:rPr lang="en-GB" dirty="0" err="1"/>
              <a:t>direktiver</a:t>
            </a:r>
            <a:endParaRPr lang="en-GB" dirty="0"/>
          </a:p>
        </p:txBody>
      </p:sp>
      <p:sp>
        <p:nvSpPr>
          <p:cNvPr id="3" name="Content Placeholder 2">
            <a:extLst>
              <a:ext uri="{FF2B5EF4-FFF2-40B4-BE49-F238E27FC236}">
                <a16:creationId xmlns:a16="http://schemas.microsoft.com/office/drawing/2014/main" id="{90B0A193-FCA0-7859-D786-A47EEDD6E2F2}"/>
              </a:ext>
            </a:extLst>
          </p:cNvPr>
          <p:cNvSpPr>
            <a:spLocks noGrp="1"/>
          </p:cNvSpPr>
          <p:nvPr>
            <p:ph idx="1"/>
          </p:nvPr>
        </p:nvSpPr>
        <p:spPr/>
        <p:txBody>
          <a:bodyPr/>
          <a:lstStyle/>
          <a:p>
            <a:r>
              <a:rPr lang="da-DK" sz="2400" dirty="0"/>
              <a:t>Direktiv 2022/2041 om passende mindstelønninger</a:t>
            </a:r>
          </a:p>
          <a:p>
            <a:endParaRPr lang="da-DK" dirty="0"/>
          </a:p>
          <a:p>
            <a:r>
              <a:rPr lang="da-DK" dirty="0"/>
              <a:t>Direktiv 2023/970 om løngennemsigtighed</a:t>
            </a:r>
          </a:p>
          <a:p>
            <a:endParaRPr lang="da-DK" dirty="0"/>
          </a:p>
          <a:p>
            <a:r>
              <a:rPr lang="da-DK" dirty="0"/>
              <a:t>Direktiv 2024/2831 om platformsarbejde</a:t>
            </a:r>
            <a:endParaRPr lang="en-GB" dirty="0"/>
          </a:p>
        </p:txBody>
      </p:sp>
      <p:sp>
        <p:nvSpPr>
          <p:cNvPr id="4" name="Date Placeholder 3">
            <a:extLst>
              <a:ext uri="{FF2B5EF4-FFF2-40B4-BE49-F238E27FC236}">
                <a16:creationId xmlns:a16="http://schemas.microsoft.com/office/drawing/2014/main" id="{B2D87BE3-5408-F3E7-AB31-C016F2A5FABE}"/>
              </a:ext>
            </a:extLst>
          </p:cNvPr>
          <p:cNvSpPr>
            <a:spLocks noGrp="1"/>
          </p:cNvSpPr>
          <p:nvPr>
            <p:ph type="dt" sz="half" idx="10"/>
          </p:nvPr>
        </p:nvSpPr>
        <p:spPr/>
        <p:txBody>
          <a:bodyPr/>
          <a:lstStyle/>
          <a:p>
            <a:fld id="{3C829339-1C74-4825-ADEB-BCD7E13EFC81}" type="datetime1">
              <a:rPr lang="da-DK" smtClean="0"/>
              <a:t>15-05-2025</a:t>
            </a:fld>
            <a:endParaRPr lang="da-DK" dirty="0"/>
          </a:p>
        </p:txBody>
      </p:sp>
      <p:sp>
        <p:nvSpPr>
          <p:cNvPr id="5" name="Slide Number Placeholder 4">
            <a:extLst>
              <a:ext uri="{FF2B5EF4-FFF2-40B4-BE49-F238E27FC236}">
                <a16:creationId xmlns:a16="http://schemas.microsoft.com/office/drawing/2014/main" id="{720C6509-6F6D-D87C-55DD-2EE680F73CD7}"/>
              </a:ext>
            </a:extLst>
          </p:cNvPr>
          <p:cNvSpPr>
            <a:spLocks noGrp="1"/>
          </p:cNvSpPr>
          <p:nvPr>
            <p:ph type="sldNum" sz="quarter" idx="12"/>
          </p:nvPr>
        </p:nvSpPr>
        <p:spPr/>
        <p:txBody>
          <a:bodyPr/>
          <a:lstStyle/>
          <a:p>
            <a:fld id="{091A926C-488A-4E3E-9C21-57CAA120E114}" type="slidenum">
              <a:rPr lang="da-DK" smtClean="0"/>
              <a:t>4</a:t>
            </a:fld>
            <a:endParaRPr lang="da-DK" dirty="0"/>
          </a:p>
        </p:txBody>
      </p:sp>
    </p:spTree>
    <p:extLst>
      <p:ext uri="{BB962C8B-B14F-4D97-AF65-F5344CB8AC3E}">
        <p14:creationId xmlns:p14="http://schemas.microsoft.com/office/powerpoint/2010/main" val="442172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FEDA4-D5B3-446E-9501-8B551B1A61EE}"/>
              </a:ext>
            </a:extLst>
          </p:cNvPr>
          <p:cNvSpPr>
            <a:spLocks noGrp="1"/>
          </p:cNvSpPr>
          <p:nvPr>
            <p:ph type="title"/>
          </p:nvPr>
        </p:nvSpPr>
        <p:spPr/>
        <p:txBody>
          <a:bodyPr/>
          <a:lstStyle/>
          <a:p>
            <a:r>
              <a:rPr lang="da-DK" sz="2800" dirty="0"/>
              <a:t>Direktiv om passende mindstelønninger</a:t>
            </a:r>
            <a:br>
              <a:rPr lang="da-DK" sz="2800" dirty="0"/>
            </a:br>
            <a:endParaRPr lang="da-DK" sz="2800" dirty="0"/>
          </a:p>
        </p:txBody>
      </p:sp>
      <p:sp>
        <p:nvSpPr>
          <p:cNvPr id="3" name="Pladsholder til indhold 2">
            <a:extLst>
              <a:ext uri="{FF2B5EF4-FFF2-40B4-BE49-F238E27FC236}">
                <a16:creationId xmlns:a16="http://schemas.microsoft.com/office/drawing/2014/main" id="{40B97FE9-232F-4C8A-A60D-7A6CB9E106C1}"/>
              </a:ext>
            </a:extLst>
          </p:cNvPr>
          <p:cNvSpPr>
            <a:spLocks noGrp="1"/>
          </p:cNvSpPr>
          <p:nvPr>
            <p:ph idx="1"/>
          </p:nvPr>
        </p:nvSpPr>
        <p:spPr/>
        <p:txBody>
          <a:bodyPr/>
          <a:lstStyle/>
          <a:p>
            <a:pPr>
              <a:defRPr/>
            </a:pPr>
            <a:r>
              <a:rPr lang="da-DK" sz="2000" dirty="0"/>
              <a:t>Rådet og Parlamentet vedtog direktivet i oktober 2022 med implementeringsfrist den 15. november 2024</a:t>
            </a:r>
          </a:p>
          <a:p>
            <a:pPr marL="0" indent="0">
              <a:buNone/>
              <a:defRPr/>
            </a:pPr>
            <a:endParaRPr lang="da-DK" sz="800" dirty="0"/>
          </a:p>
          <a:p>
            <a:pPr>
              <a:defRPr/>
            </a:pPr>
            <a:r>
              <a:rPr lang="da-DK" sz="2000" dirty="0"/>
              <a:t>Det er ikke nødvendigt at justere dansk ret, da vi lever op til direktivet ifølge </a:t>
            </a:r>
            <a:r>
              <a:rPr lang="da-DK" sz="2000"/>
              <a:t>en rapport </a:t>
            </a:r>
            <a:r>
              <a:rPr lang="da-DK" sz="2000" dirty="0"/>
              <a:t>fra arbejdsgruppen for implementering af mindstelønsdirektivet (november 2024)</a:t>
            </a:r>
          </a:p>
          <a:p>
            <a:pPr>
              <a:defRPr/>
            </a:pPr>
            <a:endParaRPr lang="da-DK" sz="800" dirty="0"/>
          </a:p>
          <a:p>
            <a:pPr>
              <a:defRPr/>
            </a:pPr>
            <a:r>
              <a:rPr lang="da-DK" sz="2000" dirty="0"/>
              <a:t>Det danske annullationssøgsmål</a:t>
            </a:r>
            <a:r>
              <a:rPr lang="da-DK" sz="2000" b="1" dirty="0"/>
              <a:t> </a:t>
            </a:r>
            <a:r>
              <a:rPr lang="da-DK" sz="2000" dirty="0"/>
              <a:t>mod direktivet verserer stadig (C-19/23, </a:t>
            </a:r>
            <a:r>
              <a:rPr lang="da-DK" sz="2000" i="1" dirty="0"/>
              <a:t>Danmark mod Parlamentet og Rådet</a:t>
            </a:r>
            <a:r>
              <a:rPr lang="da-DK" sz="2000" dirty="0"/>
              <a:t>)</a:t>
            </a:r>
          </a:p>
          <a:p>
            <a:pPr marL="0" indent="0">
              <a:buNone/>
              <a:defRPr/>
            </a:pPr>
            <a:endParaRPr lang="da-DK" sz="800" dirty="0"/>
          </a:p>
          <a:p>
            <a:pPr>
              <a:defRPr/>
            </a:pPr>
            <a:r>
              <a:rPr lang="da-DK" sz="2000" dirty="0"/>
              <a:t>Generaladvokaten har i et forslag til afgørelse af 14. januar 2025 anbefalet EU-Domstolen at annullere direktivet i sin helhed</a:t>
            </a:r>
          </a:p>
          <a:p>
            <a:pPr marL="0" indent="0">
              <a:buNone/>
              <a:defRPr/>
            </a:pPr>
            <a:endParaRPr lang="da-DK" sz="800" dirty="0"/>
          </a:p>
          <a:p>
            <a:pPr>
              <a:defRPr/>
            </a:pPr>
            <a:r>
              <a:rPr lang="da-DK" sz="2000" dirty="0"/>
              <a:t>Der er endnu ikke fastsat en dato for domsafsigelsen</a:t>
            </a:r>
          </a:p>
          <a:p>
            <a:pPr marL="0" indent="0">
              <a:buNone/>
              <a:defRPr/>
            </a:pPr>
            <a:endParaRPr lang="da-DK" sz="2000" dirty="0"/>
          </a:p>
          <a:p>
            <a:pPr marL="0" indent="0">
              <a:buNone/>
              <a:defRPr/>
            </a:pPr>
            <a:endParaRPr lang="en-US" sz="2000" dirty="0"/>
          </a:p>
          <a:p>
            <a:pPr marL="0" indent="0">
              <a:buNone/>
            </a:pPr>
            <a:endParaRPr lang="da-DK" dirty="0"/>
          </a:p>
        </p:txBody>
      </p:sp>
      <p:sp>
        <p:nvSpPr>
          <p:cNvPr id="4" name="Pladsholder til dato 3">
            <a:extLst>
              <a:ext uri="{FF2B5EF4-FFF2-40B4-BE49-F238E27FC236}">
                <a16:creationId xmlns:a16="http://schemas.microsoft.com/office/drawing/2014/main" id="{D966577F-84E4-4618-9882-AF918EE66B7E}"/>
              </a:ext>
            </a:extLst>
          </p:cNvPr>
          <p:cNvSpPr>
            <a:spLocks noGrp="1"/>
          </p:cNvSpPr>
          <p:nvPr>
            <p:ph type="dt" sz="half" idx="10"/>
          </p:nvPr>
        </p:nvSpPr>
        <p:spPr/>
        <p:txBody>
          <a:bodyPr/>
          <a:lstStyle/>
          <a:p>
            <a:fld id="{3C829339-1C74-4825-ADEB-BCD7E13EFC81}" type="datetime1">
              <a:rPr lang="da-DK" smtClean="0"/>
              <a:t>15-05-2025</a:t>
            </a:fld>
            <a:endParaRPr lang="da-DK" dirty="0"/>
          </a:p>
        </p:txBody>
      </p:sp>
      <p:sp>
        <p:nvSpPr>
          <p:cNvPr id="5" name="Pladsholder til slidenummer 4">
            <a:extLst>
              <a:ext uri="{FF2B5EF4-FFF2-40B4-BE49-F238E27FC236}">
                <a16:creationId xmlns:a16="http://schemas.microsoft.com/office/drawing/2014/main" id="{5E430D7F-52CF-446C-933A-367DEA292746}"/>
              </a:ext>
            </a:extLst>
          </p:cNvPr>
          <p:cNvSpPr>
            <a:spLocks noGrp="1"/>
          </p:cNvSpPr>
          <p:nvPr>
            <p:ph type="sldNum" sz="quarter" idx="12"/>
          </p:nvPr>
        </p:nvSpPr>
        <p:spPr/>
        <p:txBody>
          <a:bodyPr/>
          <a:lstStyle/>
          <a:p>
            <a:fld id="{091A926C-488A-4E3E-9C21-57CAA120E114}" type="slidenum">
              <a:rPr lang="da-DK" smtClean="0"/>
              <a:t>5</a:t>
            </a:fld>
            <a:endParaRPr lang="da-DK" dirty="0"/>
          </a:p>
        </p:txBody>
      </p:sp>
    </p:spTree>
    <p:extLst>
      <p:ext uri="{BB962C8B-B14F-4D97-AF65-F5344CB8AC3E}">
        <p14:creationId xmlns:p14="http://schemas.microsoft.com/office/powerpoint/2010/main" val="114605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158D9-56A9-8D83-CC16-579C76C83230}"/>
              </a:ext>
            </a:extLst>
          </p:cNvPr>
          <p:cNvSpPr>
            <a:spLocks noGrp="1"/>
          </p:cNvSpPr>
          <p:nvPr>
            <p:ph type="title"/>
          </p:nvPr>
        </p:nvSpPr>
        <p:spPr/>
        <p:txBody>
          <a:bodyPr/>
          <a:lstStyle/>
          <a:p>
            <a:r>
              <a:rPr lang="en-GB" sz="2800" dirty="0" err="1"/>
              <a:t>Direktiv</a:t>
            </a:r>
            <a:r>
              <a:rPr lang="en-GB" sz="2800" dirty="0"/>
              <a:t> om </a:t>
            </a:r>
            <a:r>
              <a:rPr lang="en-GB" sz="2800" dirty="0" err="1"/>
              <a:t>løngennemsigtighed</a:t>
            </a:r>
            <a:endParaRPr lang="en-GB" sz="2800" dirty="0"/>
          </a:p>
        </p:txBody>
      </p:sp>
      <p:sp>
        <p:nvSpPr>
          <p:cNvPr id="3" name="Content Placeholder 2">
            <a:extLst>
              <a:ext uri="{FF2B5EF4-FFF2-40B4-BE49-F238E27FC236}">
                <a16:creationId xmlns:a16="http://schemas.microsoft.com/office/drawing/2014/main" id="{6B2AB75D-DCFA-1C7D-EF29-2BB4E583FEDB}"/>
              </a:ext>
            </a:extLst>
          </p:cNvPr>
          <p:cNvSpPr>
            <a:spLocks noGrp="1"/>
          </p:cNvSpPr>
          <p:nvPr>
            <p:ph idx="1"/>
          </p:nvPr>
        </p:nvSpPr>
        <p:spPr/>
        <p:txBody>
          <a:bodyPr/>
          <a:lstStyle/>
          <a:p>
            <a:r>
              <a:rPr lang="en-GB" dirty="0" err="1"/>
              <a:t>Rådet</a:t>
            </a:r>
            <a:r>
              <a:rPr lang="en-GB" dirty="0"/>
              <a:t> og </a:t>
            </a:r>
            <a:r>
              <a:rPr lang="en-GB" dirty="0" err="1"/>
              <a:t>Parlamentet</a:t>
            </a:r>
            <a:r>
              <a:rPr lang="en-GB" dirty="0"/>
              <a:t> </a:t>
            </a:r>
            <a:r>
              <a:rPr lang="en-GB" dirty="0" err="1"/>
              <a:t>vedtog</a:t>
            </a:r>
            <a:r>
              <a:rPr lang="en-GB" dirty="0"/>
              <a:t> </a:t>
            </a:r>
            <a:r>
              <a:rPr lang="en-GB" dirty="0" err="1"/>
              <a:t>direktivet</a:t>
            </a:r>
            <a:r>
              <a:rPr lang="en-GB" dirty="0"/>
              <a:t> </a:t>
            </a:r>
            <a:r>
              <a:rPr lang="en-GB" dirty="0" err="1"/>
              <a:t>i</a:t>
            </a:r>
            <a:r>
              <a:rPr lang="en-GB" dirty="0"/>
              <a:t> </a:t>
            </a:r>
            <a:r>
              <a:rPr lang="en-GB" dirty="0" err="1"/>
              <a:t>maj</a:t>
            </a:r>
            <a:r>
              <a:rPr lang="en-GB" dirty="0"/>
              <a:t> 2023</a:t>
            </a:r>
          </a:p>
          <a:p>
            <a:endParaRPr lang="en-GB" dirty="0"/>
          </a:p>
          <a:p>
            <a:r>
              <a:rPr lang="en-GB" dirty="0" err="1"/>
              <a:t>Direktivet</a:t>
            </a:r>
            <a:r>
              <a:rPr lang="en-GB" dirty="0"/>
              <a:t> </a:t>
            </a:r>
            <a:r>
              <a:rPr lang="en-GB" dirty="0" err="1"/>
              <a:t>skal</a:t>
            </a:r>
            <a:r>
              <a:rPr lang="en-GB" dirty="0"/>
              <a:t> </a:t>
            </a:r>
            <a:r>
              <a:rPr lang="en-GB" dirty="0" err="1"/>
              <a:t>være</a:t>
            </a:r>
            <a:r>
              <a:rPr lang="en-GB" dirty="0"/>
              <a:t> </a:t>
            </a:r>
            <a:r>
              <a:rPr lang="en-GB" dirty="0" err="1"/>
              <a:t>implementeret</a:t>
            </a:r>
            <a:r>
              <a:rPr lang="en-GB" dirty="0"/>
              <a:t> </a:t>
            </a:r>
            <a:r>
              <a:rPr lang="en-GB" dirty="0" err="1"/>
              <a:t>senest</a:t>
            </a:r>
            <a:r>
              <a:rPr lang="en-GB" dirty="0"/>
              <a:t> den 7. </a:t>
            </a:r>
            <a:r>
              <a:rPr lang="en-GB" dirty="0" err="1"/>
              <a:t>juni</a:t>
            </a:r>
            <a:r>
              <a:rPr lang="en-GB" dirty="0"/>
              <a:t> 2026</a:t>
            </a:r>
          </a:p>
          <a:p>
            <a:endParaRPr lang="en-GB" dirty="0"/>
          </a:p>
          <a:p>
            <a:r>
              <a:rPr lang="en-GB" dirty="0" err="1"/>
              <a:t>Implementeringen</a:t>
            </a:r>
            <a:r>
              <a:rPr lang="en-GB" dirty="0"/>
              <a:t> er </a:t>
            </a:r>
            <a:r>
              <a:rPr lang="en-GB" dirty="0" err="1"/>
              <a:t>stadig</a:t>
            </a:r>
            <a:r>
              <a:rPr lang="en-GB" dirty="0"/>
              <a:t> </a:t>
            </a:r>
            <a:r>
              <a:rPr lang="en-GB" dirty="0" err="1"/>
              <a:t>genstand</a:t>
            </a:r>
            <a:r>
              <a:rPr lang="en-GB" dirty="0"/>
              <a:t> for </a:t>
            </a:r>
            <a:r>
              <a:rPr lang="en-GB" dirty="0" err="1"/>
              <a:t>behandling</a:t>
            </a:r>
            <a:r>
              <a:rPr lang="en-GB" dirty="0"/>
              <a:t> </a:t>
            </a:r>
            <a:r>
              <a:rPr lang="en-GB" dirty="0" err="1"/>
              <a:t>i</a:t>
            </a:r>
            <a:r>
              <a:rPr lang="en-GB" dirty="0"/>
              <a:t> </a:t>
            </a:r>
            <a:r>
              <a:rPr lang="en-GB" dirty="0" err="1"/>
              <a:t>Implementeringsudvalget</a:t>
            </a:r>
            <a:endParaRPr lang="en-GB" dirty="0"/>
          </a:p>
          <a:p>
            <a:endParaRPr lang="en-GB" dirty="0"/>
          </a:p>
          <a:p>
            <a:endParaRPr lang="en-GB" dirty="0"/>
          </a:p>
        </p:txBody>
      </p:sp>
      <p:sp>
        <p:nvSpPr>
          <p:cNvPr id="4" name="Date Placeholder 3">
            <a:extLst>
              <a:ext uri="{FF2B5EF4-FFF2-40B4-BE49-F238E27FC236}">
                <a16:creationId xmlns:a16="http://schemas.microsoft.com/office/drawing/2014/main" id="{6084619D-9FF4-4181-10B3-8C5CB0EE356B}"/>
              </a:ext>
            </a:extLst>
          </p:cNvPr>
          <p:cNvSpPr>
            <a:spLocks noGrp="1"/>
          </p:cNvSpPr>
          <p:nvPr>
            <p:ph type="dt" sz="half" idx="10"/>
          </p:nvPr>
        </p:nvSpPr>
        <p:spPr/>
        <p:txBody>
          <a:bodyPr/>
          <a:lstStyle/>
          <a:p>
            <a:fld id="{3C829339-1C74-4825-ADEB-BCD7E13EFC81}" type="datetime1">
              <a:rPr lang="da-DK" smtClean="0"/>
              <a:t>15-05-2025</a:t>
            </a:fld>
            <a:endParaRPr lang="da-DK" dirty="0"/>
          </a:p>
        </p:txBody>
      </p:sp>
      <p:sp>
        <p:nvSpPr>
          <p:cNvPr id="5" name="Slide Number Placeholder 4">
            <a:extLst>
              <a:ext uri="{FF2B5EF4-FFF2-40B4-BE49-F238E27FC236}">
                <a16:creationId xmlns:a16="http://schemas.microsoft.com/office/drawing/2014/main" id="{04B32CA6-C687-0A2C-9BA7-14E945D573BB}"/>
              </a:ext>
            </a:extLst>
          </p:cNvPr>
          <p:cNvSpPr>
            <a:spLocks noGrp="1"/>
          </p:cNvSpPr>
          <p:nvPr>
            <p:ph type="sldNum" sz="quarter" idx="12"/>
          </p:nvPr>
        </p:nvSpPr>
        <p:spPr/>
        <p:txBody>
          <a:bodyPr/>
          <a:lstStyle/>
          <a:p>
            <a:fld id="{091A926C-488A-4E3E-9C21-57CAA120E114}" type="slidenum">
              <a:rPr lang="da-DK" smtClean="0"/>
              <a:t>6</a:t>
            </a:fld>
            <a:endParaRPr lang="da-DK" dirty="0"/>
          </a:p>
        </p:txBody>
      </p:sp>
    </p:spTree>
    <p:extLst>
      <p:ext uri="{BB962C8B-B14F-4D97-AF65-F5344CB8AC3E}">
        <p14:creationId xmlns:p14="http://schemas.microsoft.com/office/powerpoint/2010/main" val="752109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98852-5CD5-4C6B-860D-F7D1B90209F4}"/>
              </a:ext>
            </a:extLst>
          </p:cNvPr>
          <p:cNvSpPr>
            <a:spLocks noGrp="1"/>
          </p:cNvSpPr>
          <p:nvPr>
            <p:ph type="title"/>
          </p:nvPr>
        </p:nvSpPr>
        <p:spPr/>
        <p:txBody>
          <a:bodyPr/>
          <a:lstStyle/>
          <a:p>
            <a:r>
              <a:rPr lang="en-GB" sz="2800" dirty="0" err="1"/>
              <a:t>Direktiv</a:t>
            </a:r>
            <a:r>
              <a:rPr lang="en-GB" sz="2800" dirty="0"/>
              <a:t> om </a:t>
            </a:r>
            <a:r>
              <a:rPr lang="en-GB" sz="2800" dirty="0" err="1"/>
              <a:t>forbedring</a:t>
            </a:r>
            <a:r>
              <a:rPr lang="en-GB" sz="2800" dirty="0"/>
              <a:t> </a:t>
            </a:r>
            <a:r>
              <a:rPr lang="en-GB" sz="2800" dirty="0" err="1"/>
              <a:t>af</a:t>
            </a:r>
            <a:r>
              <a:rPr lang="en-GB" sz="2800" dirty="0"/>
              <a:t> </a:t>
            </a:r>
            <a:r>
              <a:rPr lang="en-GB" sz="2800" dirty="0" err="1"/>
              <a:t>arbejdsvilkårene</a:t>
            </a:r>
            <a:r>
              <a:rPr lang="en-GB" sz="2800" dirty="0"/>
              <a:t> </a:t>
            </a:r>
            <a:r>
              <a:rPr lang="en-GB" sz="2800" dirty="0" err="1"/>
              <a:t>ved</a:t>
            </a:r>
            <a:r>
              <a:rPr lang="en-GB" sz="2800" dirty="0"/>
              <a:t> </a:t>
            </a:r>
            <a:r>
              <a:rPr lang="en-GB" sz="2800" dirty="0" err="1"/>
              <a:t>platformsarbejde</a:t>
            </a:r>
            <a:endParaRPr lang="en-GB" sz="2800" dirty="0"/>
          </a:p>
        </p:txBody>
      </p:sp>
      <p:sp>
        <p:nvSpPr>
          <p:cNvPr id="3" name="Content Placeholder 2">
            <a:extLst>
              <a:ext uri="{FF2B5EF4-FFF2-40B4-BE49-F238E27FC236}">
                <a16:creationId xmlns:a16="http://schemas.microsoft.com/office/drawing/2014/main" id="{3C11C17C-C7B9-6BC6-B632-973F405B0B55}"/>
              </a:ext>
            </a:extLst>
          </p:cNvPr>
          <p:cNvSpPr>
            <a:spLocks noGrp="1"/>
          </p:cNvSpPr>
          <p:nvPr>
            <p:ph idx="1"/>
          </p:nvPr>
        </p:nvSpPr>
        <p:spPr/>
        <p:txBody>
          <a:bodyPr/>
          <a:lstStyle/>
          <a:p>
            <a:r>
              <a:rPr lang="en-GB" dirty="0" err="1"/>
              <a:t>Rådet</a:t>
            </a:r>
            <a:r>
              <a:rPr lang="en-GB" dirty="0"/>
              <a:t> og </a:t>
            </a:r>
            <a:r>
              <a:rPr lang="en-GB" dirty="0" err="1"/>
              <a:t>Parlamentet</a:t>
            </a:r>
            <a:r>
              <a:rPr lang="en-GB" dirty="0"/>
              <a:t> </a:t>
            </a:r>
            <a:r>
              <a:rPr lang="en-GB" dirty="0" err="1"/>
              <a:t>vedtog</a:t>
            </a:r>
            <a:r>
              <a:rPr lang="en-GB" dirty="0"/>
              <a:t> </a:t>
            </a:r>
            <a:r>
              <a:rPr lang="en-GB" dirty="0" err="1"/>
              <a:t>direktivet</a:t>
            </a:r>
            <a:r>
              <a:rPr lang="en-GB" dirty="0"/>
              <a:t> </a:t>
            </a:r>
            <a:r>
              <a:rPr lang="en-GB" dirty="0" err="1"/>
              <a:t>i</a:t>
            </a:r>
            <a:r>
              <a:rPr lang="en-GB" dirty="0"/>
              <a:t> </a:t>
            </a:r>
            <a:r>
              <a:rPr lang="en-GB" dirty="0" err="1"/>
              <a:t>oktober</a:t>
            </a:r>
            <a:r>
              <a:rPr lang="en-GB" dirty="0"/>
              <a:t> 2024</a:t>
            </a:r>
          </a:p>
          <a:p>
            <a:endParaRPr lang="en-GB" dirty="0"/>
          </a:p>
          <a:p>
            <a:r>
              <a:rPr lang="en-GB" dirty="0" err="1"/>
              <a:t>Direktivet</a:t>
            </a:r>
            <a:r>
              <a:rPr lang="en-GB" dirty="0"/>
              <a:t> </a:t>
            </a:r>
            <a:r>
              <a:rPr lang="en-GB" dirty="0" err="1"/>
              <a:t>skal</a:t>
            </a:r>
            <a:r>
              <a:rPr lang="en-GB" dirty="0"/>
              <a:t> </a:t>
            </a:r>
            <a:r>
              <a:rPr lang="en-GB" dirty="0" err="1"/>
              <a:t>være</a:t>
            </a:r>
            <a:r>
              <a:rPr lang="en-GB" dirty="0"/>
              <a:t> </a:t>
            </a:r>
            <a:r>
              <a:rPr lang="en-GB" dirty="0" err="1"/>
              <a:t>implementeret</a:t>
            </a:r>
            <a:r>
              <a:rPr lang="en-GB" dirty="0"/>
              <a:t> </a:t>
            </a:r>
            <a:r>
              <a:rPr lang="en-GB" dirty="0" err="1"/>
              <a:t>senest</a:t>
            </a:r>
            <a:r>
              <a:rPr lang="en-GB" dirty="0"/>
              <a:t> 2. </a:t>
            </a:r>
            <a:r>
              <a:rPr lang="en-GB" dirty="0" err="1"/>
              <a:t>december</a:t>
            </a:r>
            <a:r>
              <a:rPr lang="en-GB" dirty="0"/>
              <a:t> 2026</a:t>
            </a:r>
          </a:p>
          <a:p>
            <a:endParaRPr lang="en-GB" dirty="0"/>
          </a:p>
          <a:p>
            <a:r>
              <a:rPr lang="en-GB" dirty="0" err="1"/>
              <a:t>Implementeringen</a:t>
            </a:r>
            <a:r>
              <a:rPr lang="en-GB" dirty="0"/>
              <a:t> er </a:t>
            </a:r>
            <a:r>
              <a:rPr lang="en-GB" dirty="0" err="1"/>
              <a:t>genstand</a:t>
            </a:r>
            <a:r>
              <a:rPr lang="en-GB" dirty="0"/>
              <a:t> for </a:t>
            </a:r>
            <a:r>
              <a:rPr lang="en-GB" dirty="0" err="1"/>
              <a:t>behandling</a:t>
            </a:r>
            <a:r>
              <a:rPr lang="en-GB" dirty="0"/>
              <a:t> </a:t>
            </a:r>
            <a:r>
              <a:rPr lang="en-GB" dirty="0" err="1"/>
              <a:t>i</a:t>
            </a:r>
            <a:r>
              <a:rPr lang="en-GB" dirty="0"/>
              <a:t> </a:t>
            </a:r>
            <a:r>
              <a:rPr lang="en-GB" dirty="0" err="1"/>
              <a:t>Implementeringsudvalget</a:t>
            </a:r>
            <a:endParaRPr lang="en-GB" dirty="0"/>
          </a:p>
        </p:txBody>
      </p:sp>
      <p:sp>
        <p:nvSpPr>
          <p:cNvPr id="4" name="Date Placeholder 3">
            <a:extLst>
              <a:ext uri="{FF2B5EF4-FFF2-40B4-BE49-F238E27FC236}">
                <a16:creationId xmlns:a16="http://schemas.microsoft.com/office/drawing/2014/main" id="{AD9DA282-FBF9-7E0D-796A-F51C9820D70C}"/>
              </a:ext>
            </a:extLst>
          </p:cNvPr>
          <p:cNvSpPr>
            <a:spLocks noGrp="1"/>
          </p:cNvSpPr>
          <p:nvPr>
            <p:ph type="dt" sz="half" idx="10"/>
          </p:nvPr>
        </p:nvSpPr>
        <p:spPr/>
        <p:txBody>
          <a:bodyPr/>
          <a:lstStyle/>
          <a:p>
            <a:fld id="{3C829339-1C74-4825-ADEB-BCD7E13EFC81}" type="datetime1">
              <a:rPr lang="da-DK" smtClean="0"/>
              <a:t>15-05-2025</a:t>
            </a:fld>
            <a:endParaRPr lang="da-DK" dirty="0"/>
          </a:p>
        </p:txBody>
      </p:sp>
      <p:sp>
        <p:nvSpPr>
          <p:cNvPr id="5" name="Slide Number Placeholder 4">
            <a:extLst>
              <a:ext uri="{FF2B5EF4-FFF2-40B4-BE49-F238E27FC236}">
                <a16:creationId xmlns:a16="http://schemas.microsoft.com/office/drawing/2014/main" id="{C808D4B9-0DB6-F5E6-03B2-E42521F50164}"/>
              </a:ext>
            </a:extLst>
          </p:cNvPr>
          <p:cNvSpPr>
            <a:spLocks noGrp="1"/>
          </p:cNvSpPr>
          <p:nvPr>
            <p:ph type="sldNum" sz="quarter" idx="12"/>
          </p:nvPr>
        </p:nvSpPr>
        <p:spPr/>
        <p:txBody>
          <a:bodyPr/>
          <a:lstStyle/>
          <a:p>
            <a:fld id="{091A926C-488A-4E3E-9C21-57CAA120E114}" type="slidenum">
              <a:rPr lang="da-DK" smtClean="0"/>
              <a:t>7</a:t>
            </a:fld>
            <a:endParaRPr lang="da-DK" dirty="0"/>
          </a:p>
        </p:txBody>
      </p:sp>
    </p:spTree>
    <p:extLst>
      <p:ext uri="{BB962C8B-B14F-4D97-AF65-F5344CB8AC3E}">
        <p14:creationId xmlns:p14="http://schemas.microsoft.com/office/powerpoint/2010/main" val="4009181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A5E95-30E1-1B0C-B2DF-CE337E18DA44}"/>
              </a:ext>
            </a:extLst>
          </p:cNvPr>
          <p:cNvSpPr>
            <a:spLocks noGrp="1"/>
          </p:cNvSpPr>
          <p:nvPr>
            <p:ph type="title"/>
          </p:nvPr>
        </p:nvSpPr>
        <p:spPr/>
        <p:txBody>
          <a:bodyPr/>
          <a:lstStyle/>
          <a:p>
            <a:r>
              <a:rPr lang="en-GB" sz="2800" dirty="0" err="1"/>
              <a:t>Platformsdirektivets</a:t>
            </a:r>
            <a:r>
              <a:rPr lang="en-GB" sz="2800" dirty="0"/>
              <a:t> </a:t>
            </a:r>
            <a:r>
              <a:rPr lang="en-GB" sz="2800" dirty="0" err="1"/>
              <a:t>hovedindhold</a:t>
            </a:r>
            <a:endParaRPr lang="en-GB" sz="2800" dirty="0"/>
          </a:p>
        </p:txBody>
      </p:sp>
      <p:sp>
        <p:nvSpPr>
          <p:cNvPr id="3" name="Content Placeholder 2">
            <a:extLst>
              <a:ext uri="{FF2B5EF4-FFF2-40B4-BE49-F238E27FC236}">
                <a16:creationId xmlns:a16="http://schemas.microsoft.com/office/drawing/2014/main" id="{E41EC5FC-DE11-F4C4-79D8-69D740775AF2}"/>
              </a:ext>
            </a:extLst>
          </p:cNvPr>
          <p:cNvSpPr>
            <a:spLocks noGrp="1"/>
          </p:cNvSpPr>
          <p:nvPr>
            <p:ph idx="1"/>
          </p:nvPr>
        </p:nvSpPr>
        <p:spPr/>
        <p:txBody>
          <a:bodyPr/>
          <a:lstStyle/>
          <a:p>
            <a:r>
              <a:rPr lang="en-GB" sz="2000" b="1" dirty="0" err="1"/>
              <a:t>Almindelige</a:t>
            </a:r>
            <a:r>
              <a:rPr lang="en-GB" sz="2000" b="1" dirty="0"/>
              <a:t> </a:t>
            </a:r>
            <a:r>
              <a:rPr lang="en-GB" sz="2000" b="1" dirty="0" err="1"/>
              <a:t>bestemmelser</a:t>
            </a:r>
            <a:r>
              <a:rPr lang="en-GB" sz="2000" b="1" dirty="0"/>
              <a:t> </a:t>
            </a:r>
            <a:r>
              <a:rPr lang="en-GB" sz="2000" dirty="0"/>
              <a:t>(art. 1-3), </a:t>
            </a:r>
            <a:r>
              <a:rPr lang="en-GB" sz="2000" dirty="0" err="1"/>
              <a:t>herunder</a:t>
            </a:r>
            <a:r>
              <a:rPr lang="en-GB" sz="2000" dirty="0"/>
              <a:t> definition </a:t>
            </a:r>
            <a:r>
              <a:rPr lang="en-GB" sz="2000" dirty="0" err="1"/>
              <a:t>af</a:t>
            </a:r>
            <a:r>
              <a:rPr lang="en-GB" sz="2000" dirty="0"/>
              <a:t> </a:t>
            </a:r>
            <a:r>
              <a:rPr lang="en-GB" sz="2000" dirty="0" err="1"/>
              <a:t>en</a:t>
            </a:r>
            <a:r>
              <a:rPr lang="en-GB" sz="2000" dirty="0"/>
              <a:t> “digital </a:t>
            </a:r>
            <a:r>
              <a:rPr lang="en-GB" sz="2000" dirty="0" err="1"/>
              <a:t>arbejdsplatform</a:t>
            </a:r>
            <a:r>
              <a:rPr lang="en-GB" sz="2000" dirty="0"/>
              <a:t>” (art. 2, stk. 1, litra a)</a:t>
            </a:r>
          </a:p>
          <a:p>
            <a:pPr marL="0" indent="0">
              <a:buNone/>
            </a:pPr>
            <a:endParaRPr lang="en-GB" sz="800" dirty="0"/>
          </a:p>
          <a:p>
            <a:r>
              <a:rPr lang="en-GB" sz="2000" b="1" dirty="0" err="1"/>
              <a:t>Beskæftigelsesstatus</a:t>
            </a:r>
            <a:r>
              <a:rPr lang="en-GB" sz="2000" b="1" dirty="0"/>
              <a:t> </a:t>
            </a:r>
            <a:r>
              <a:rPr lang="en-GB" sz="2000" dirty="0"/>
              <a:t>(art. 4-6), </a:t>
            </a:r>
            <a:r>
              <a:rPr lang="en-GB" sz="2000" dirty="0" err="1"/>
              <a:t>herunder</a:t>
            </a:r>
            <a:r>
              <a:rPr lang="en-GB" sz="2000" dirty="0"/>
              <a:t> </a:t>
            </a:r>
            <a:r>
              <a:rPr lang="en-GB" sz="2000" dirty="0" err="1"/>
              <a:t>en</a:t>
            </a:r>
            <a:r>
              <a:rPr lang="en-GB" sz="2000" dirty="0"/>
              <a:t> </a:t>
            </a:r>
            <a:r>
              <a:rPr lang="en-GB" sz="2000" dirty="0" err="1"/>
              <a:t>formodning</a:t>
            </a:r>
            <a:r>
              <a:rPr lang="en-GB" sz="2000" dirty="0"/>
              <a:t> for, at der </a:t>
            </a:r>
            <a:r>
              <a:rPr lang="en-GB" sz="2000" dirty="0" err="1"/>
              <a:t>foreligger</a:t>
            </a:r>
            <a:r>
              <a:rPr lang="en-GB" sz="2000" dirty="0"/>
              <a:t> et </a:t>
            </a:r>
            <a:r>
              <a:rPr lang="en-GB" sz="2000" dirty="0" err="1"/>
              <a:t>ansættelsesforhold</a:t>
            </a:r>
            <a:r>
              <a:rPr lang="en-GB" sz="2000" dirty="0"/>
              <a:t>, “</a:t>
            </a:r>
            <a:r>
              <a:rPr lang="en-GB" sz="2000" dirty="0" err="1"/>
              <a:t>hvor</a:t>
            </a:r>
            <a:r>
              <a:rPr lang="en-GB" sz="2000" dirty="0"/>
              <a:t> der </a:t>
            </a:r>
            <a:r>
              <a:rPr lang="en-GB" sz="2000" dirty="0" err="1"/>
              <a:t>konstateres</a:t>
            </a:r>
            <a:r>
              <a:rPr lang="en-GB" sz="2000" dirty="0"/>
              <a:t> forhold, der </a:t>
            </a:r>
            <a:r>
              <a:rPr lang="en-GB" sz="2000" dirty="0" err="1"/>
              <a:t>tyder</a:t>
            </a:r>
            <a:r>
              <a:rPr lang="en-GB" sz="2000" dirty="0"/>
              <a:t> </a:t>
            </a:r>
            <a:r>
              <a:rPr lang="en-GB" sz="2000" dirty="0" err="1"/>
              <a:t>på</a:t>
            </a:r>
            <a:r>
              <a:rPr lang="en-GB" sz="2000" dirty="0"/>
              <a:t> </a:t>
            </a:r>
            <a:r>
              <a:rPr lang="en-GB" sz="2000" dirty="0" err="1"/>
              <a:t>instruktion</a:t>
            </a:r>
            <a:r>
              <a:rPr lang="en-GB" sz="2000" dirty="0"/>
              <a:t> og </a:t>
            </a:r>
            <a:r>
              <a:rPr lang="en-GB" sz="2000" dirty="0" err="1"/>
              <a:t>kontrol</a:t>
            </a:r>
            <a:r>
              <a:rPr lang="en-GB" sz="2000" dirty="0"/>
              <a:t>” (art. 5)</a:t>
            </a:r>
          </a:p>
          <a:p>
            <a:pPr marL="0" indent="0">
              <a:buNone/>
            </a:pPr>
            <a:endParaRPr lang="en-GB" sz="800" dirty="0"/>
          </a:p>
          <a:p>
            <a:r>
              <a:rPr lang="en-GB" sz="2000" b="1" dirty="0" err="1"/>
              <a:t>Algoritmisk</a:t>
            </a:r>
            <a:r>
              <a:rPr lang="en-GB" sz="2000" b="1" dirty="0"/>
              <a:t> </a:t>
            </a:r>
            <a:r>
              <a:rPr lang="en-GB" sz="2000" b="1" dirty="0" err="1"/>
              <a:t>styring</a:t>
            </a:r>
            <a:r>
              <a:rPr lang="en-GB" sz="2000" b="1" dirty="0"/>
              <a:t> </a:t>
            </a:r>
            <a:r>
              <a:rPr lang="en-GB" sz="2000" dirty="0"/>
              <a:t>(art. 7-15), der </a:t>
            </a:r>
            <a:r>
              <a:rPr lang="en-GB" sz="2000" dirty="0" err="1"/>
              <a:t>til</a:t>
            </a:r>
            <a:r>
              <a:rPr lang="en-GB" sz="2000" dirty="0"/>
              <a:t> dels </a:t>
            </a:r>
            <a:r>
              <a:rPr lang="en-GB" sz="2000" dirty="0" err="1"/>
              <a:t>skal</a:t>
            </a:r>
            <a:r>
              <a:rPr lang="en-GB" sz="2000" dirty="0"/>
              <a:t> </a:t>
            </a:r>
            <a:r>
              <a:rPr lang="en-GB" sz="2000" dirty="0" err="1"/>
              <a:t>ses</a:t>
            </a:r>
            <a:r>
              <a:rPr lang="en-GB" sz="2000" dirty="0"/>
              <a:t> </a:t>
            </a:r>
            <a:r>
              <a:rPr lang="en-GB" sz="2000" dirty="0" err="1"/>
              <a:t>i</a:t>
            </a:r>
            <a:r>
              <a:rPr lang="en-GB" sz="2000" dirty="0"/>
              <a:t> </a:t>
            </a:r>
            <a:r>
              <a:rPr lang="en-GB" sz="2000" dirty="0" err="1"/>
              <a:t>sammenhæng</a:t>
            </a:r>
            <a:r>
              <a:rPr lang="en-GB" sz="2000" dirty="0"/>
              <a:t> med de </a:t>
            </a:r>
            <a:r>
              <a:rPr lang="en-GB" sz="2000" dirty="0" err="1"/>
              <a:t>krav</a:t>
            </a:r>
            <a:r>
              <a:rPr lang="en-GB" sz="2000" dirty="0"/>
              <a:t>, der  </a:t>
            </a:r>
            <a:r>
              <a:rPr lang="en-GB" sz="2000" dirty="0" err="1"/>
              <a:t>følger</a:t>
            </a:r>
            <a:r>
              <a:rPr lang="en-GB" sz="2000" dirty="0"/>
              <a:t> </a:t>
            </a:r>
            <a:r>
              <a:rPr lang="en-GB" sz="2000" dirty="0" err="1"/>
              <a:t>af</a:t>
            </a:r>
            <a:r>
              <a:rPr lang="en-GB" sz="2000" dirty="0"/>
              <a:t> den </a:t>
            </a:r>
            <a:r>
              <a:rPr lang="en-GB" sz="2000" dirty="0" err="1"/>
              <a:t>generelle</a:t>
            </a:r>
            <a:r>
              <a:rPr lang="en-GB" sz="2000" dirty="0"/>
              <a:t> AI-</a:t>
            </a:r>
            <a:r>
              <a:rPr lang="en-GB" sz="2000" dirty="0" err="1"/>
              <a:t>forordning</a:t>
            </a:r>
            <a:r>
              <a:rPr lang="en-GB" sz="2000" dirty="0"/>
              <a:t> (</a:t>
            </a:r>
            <a:r>
              <a:rPr lang="en-GB" sz="2000" dirty="0" err="1"/>
              <a:t>forordning</a:t>
            </a:r>
            <a:r>
              <a:rPr lang="en-GB" sz="2000" dirty="0"/>
              <a:t> 2024/1689)</a:t>
            </a:r>
          </a:p>
          <a:p>
            <a:pPr marL="0" indent="0">
              <a:buNone/>
            </a:pPr>
            <a:endParaRPr lang="en-GB" sz="800" dirty="0"/>
          </a:p>
          <a:p>
            <a:r>
              <a:rPr lang="en-GB" sz="2000" b="1" dirty="0" err="1"/>
              <a:t>Retsmidler</a:t>
            </a:r>
            <a:r>
              <a:rPr lang="en-GB" sz="2000" b="1" dirty="0"/>
              <a:t> og </a:t>
            </a:r>
            <a:r>
              <a:rPr lang="en-GB" sz="2000" b="1" dirty="0" err="1"/>
              <a:t>håndhævelse</a:t>
            </a:r>
            <a:r>
              <a:rPr lang="en-GB" sz="2000" b="1" dirty="0"/>
              <a:t> </a:t>
            </a:r>
            <a:r>
              <a:rPr lang="en-GB" sz="2000" dirty="0"/>
              <a:t>(art. 18-24), </a:t>
            </a:r>
            <a:r>
              <a:rPr lang="en-GB" sz="2000" dirty="0" err="1"/>
              <a:t>herunder</a:t>
            </a:r>
            <a:r>
              <a:rPr lang="en-GB" sz="2000" dirty="0"/>
              <a:t> </a:t>
            </a:r>
            <a:r>
              <a:rPr lang="en-GB" sz="2000" dirty="0" err="1"/>
              <a:t>beskyttelse</a:t>
            </a:r>
            <a:r>
              <a:rPr lang="en-GB" sz="2000" dirty="0"/>
              <a:t> mod </a:t>
            </a:r>
            <a:r>
              <a:rPr lang="en-GB" sz="2000" dirty="0" err="1"/>
              <a:t>ugunstig</a:t>
            </a:r>
            <a:r>
              <a:rPr lang="en-GB" sz="2000" dirty="0"/>
              <a:t> </a:t>
            </a:r>
            <a:r>
              <a:rPr lang="en-GB" sz="2000" dirty="0" err="1"/>
              <a:t>behandling</a:t>
            </a:r>
            <a:r>
              <a:rPr lang="en-GB" sz="2000" dirty="0"/>
              <a:t> og </a:t>
            </a:r>
            <a:r>
              <a:rPr lang="en-GB" sz="2000" dirty="0" err="1"/>
              <a:t>afskedigelse</a:t>
            </a:r>
            <a:endParaRPr lang="en-GB" sz="2000" dirty="0"/>
          </a:p>
          <a:p>
            <a:pPr marL="0" indent="0">
              <a:buNone/>
            </a:pPr>
            <a:endParaRPr lang="en-GB" sz="800" dirty="0"/>
          </a:p>
          <a:p>
            <a:r>
              <a:rPr lang="en-GB" sz="2000" b="1" dirty="0" err="1"/>
              <a:t>Afsluttende</a:t>
            </a:r>
            <a:r>
              <a:rPr lang="en-GB" sz="2000" b="1" dirty="0"/>
              <a:t> </a:t>
            </a:r>
            <a:r>
              <a:rPr lang="en-GB" sz="2000" b="1" dirty="0" err="1"/>
              <a:t>bestemmelser</a:t>
            </a:r>
            <a:r>
              <a:rPr lang="en-GB" sz="2000" b="1" dirty="0"/>
              <a:t> </a:t>
            </a:r>
            <a:r>
              <a:rPr lang="en-GB" sz="2000" dirty="0"/>
              <a:t>(art. 25-31)</a:t>
            </a:r>
          </a:p>
        </p:txBody>
      </p:sp>
      <p:sp>
        <p:nvSpPr>
          <p:cNvPr id="4" name="Date Placeholder 3">
            <a:extLst>
              <a:ext uri="{FF2B5EF4-FFF2-40B4-BE49-F238E27FC236}">
                <a16:creationId xmlns:a16="http://schemas.microsoft.com/office/drawing/2014/main" id="{711916D8-0536-0F52-B08B-ACB04BE1F2D8}"/>
              </a:ext>
            </a:extLst>
          </p:cNvPr>
          <p:cNvSpPr>
            <a:spLocks noGrp="1"/>
          </p:cNvSpPr>
          <p:nvPr>
            <p:ph type="dt" sz="half" idx="10"/>
          </p:nvPr>
        </p:nvSpPr>
        <p:spPr/>
        <p:txBody>
          <a:bodyPr/>
          <a:lstStyle/>
          <a:p>
            <a:fld id="{3C829339-1C74-4825-ADEB-BCD7E13EFC81}" type="datetime1">
              <a:rPr lang="da-DK" smtClean="0"/>
              <a:t>15-05-2025</a:t>
            </a:fld>
            <a:endParaRPr lang="da-DK" dirty="0"/>
          </a:p>
        </p:txBody>
      </p:sp>
      <p:sp>
        <p:nvSpPr>
          <p:cNvPr id="5" name="Slide Number Placeholder 4">
            <a:extLst>
              <a:ext uri="{FF2B5EF4-FFF2-40B4-BE49-F238E27FC236}">
                <a16:creationId xmlns:a16="http://schemas.microsoft.com/office/drawing/2014/main" id="{6296CD96-0D48-D034-0479-9B4FC9A91E83}"/>
              </a:ext>
            </a:extLst>
          </p:cNvPr>
          <p:cNvSpPr>
            <a:spLocks noGrp="1"/>
          </p:cNvSpPr>
          <p:nvPr>
            <p:ph type="sldNum" sz="quarter" idx="12"/>
          </p:nvPr>
        </p:nvSpPr>
        <p:spPr/>
        <p:txBody>
          <a:bodyPr/>
          <a:lstStyle/>
          <a:p>
            <a:fld id="{091A926C-488A-4E3E-9C21-57CAA120E114}" type="slidenum">
              <a:rPr lang="da-DK" smtClean="0"/>
              <a:t>8</a:t>
            </a:fld>
            <a:endParaRPr lang="da-DK" dirty="0"/>
          </a:p>
        </p:txBody>
      </p:sp>
    </p:spTree>
    <p:extLst>
      <p:ext uri="{BB962C8B-B14F-4D97-AF65-F5344CB8AC3E}">
        <p14:creationId xmlns:p14="http://schemas.microsoft.com/office/powerpoint/2010/main" val="2315844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74BFE-B4A7-DA81-926F-BBB6A9C4C385}"/>
              </a:ext>
            </a:extLst>
          </p:cNvPr>
          <p:cNvSpPr>
            <a:spLocks noGrp="1"/>
          </p:cNvSpPr>
          <p:nvPr>
            <p:ph type="title"/>
          </p:nvPr>
        </p:nvSpPr>
        <p:spPr/>
        <p:txBody>
          <a:bodyPr/>
          <a:lstStyle/>
          <a:p>
            <a:r>
              <a:rPr lang="en-GB" sz="2800" dirty="0" err="1"/>
              <a:t>Direktivforslag</a:t>
            </a:r>
            <a:r>
              <a:rPr lang="en-GB" sz="2800" dirty="0"/>
              <a:t> om </a:t>
            </a:r>
            <a:r>
              <a:rPr lang="en-GB" sz="2800" dirty="0" err="1"/>
              <a:t>praktikanter</a:t>
            </a:r>
            <a:endParaRPr lang="en-GB" sz="2800" dirty="0"/>
          </a:p>
        </p:txBody>
      </p:sp>
      <p:sp>
        <p:nvSpPr>
          <p:cNvPr id="3" name="Content Placeholder 2">
            <a:extLst>
              <a:ext uri="{FF2B5EF4-FFF2-40B4-BE49-F238E27FC236}">
                <a16:creationId xmlns:a16="http://schemas.microsoft.com/office/drawing/2014/main" id="{3C707581-23CC-CF13-7E4D-5343063AE16B}"/>
              </a:ext>
            </a:extLst>
          </p:cNvPr>
          <p:cNvSpPr>
            <a:spLocks noGrp="1"/>
          </p:cNvSpPr>
          <p:nvPr>
            <p:ph idx="1"/>
          </p:nvPr>
        </p:nvSpPr>
        <p:spPr/>
        <p:txBody>
          <a:bodyPr/>
          <a:lstStyle/>
          <a:p>
            <a:r>
              <a:rPr lang="en-GB" sz="2000" dirty="0" err="1"/>
              <a:t>Kommissionen</a:t>
            </a:r>
            <a:r>
              <a:rPr lang="en-GB" sz="2000" dirty="0"/>
              <a:t> </a:t>
            </a:r>
            <a:r>
              <a:rPr lang="en-GB" sz="2000" dirty="0" err="1"/>
              <a:t>fremsatte</a:t>
            </a:r>
            <a:r>
              <a:rPr lang="en-GB" sz="2000" dirty="0"/>
              <a:t> </a:t>
            </a:r>
            <a:r>
              <a:rPr lang="en-GB" sz="2000" dirty="0" err="1"/>
              <a:t>direktivforslaget</a:t>
            </a:r>
            <a:r>
              <a:rPr lang="en-GB" sz="2000" dirty="0"/>
              <a:t> </a:t>
            </a:r>
            <a:r>
              <a:rPr lang="en-GB" sz="2000" dirty="0" err="1"/>
              <a:t>i</a:t>
            </a:r>
            <a:r>
              <a:rPr lang="en-GB" sz="2000" dirty="0"/>
              <a:t> marts 2024 (KOM (2024) 132)</a:t>
            </a:r>
          </a:p>
          <a:p>
            <a:pPr marL="0" indent="0">
              <a:buNone/>
            </a:pPr>
            <a:r>
              <a:rPr lang="en-GB" sz="2000" dirty="0"/>
              <a:t>    - </a:t>
            </a:r>
            <a:r>
              <a:rPr lang="en-GB" sz="2000" dirty="0" err="1"/>
              <a:t>fremsat</a:t>
            </a:r>
            <a:r>
              <a:rPr lang="en-GB" sz="2000" dirty="0"/>
              <a:t> </a:t>
            </a:r>
            <a:r>
              <a:rPr lang="en-GB" sz="2000" dirty="0" err="1"/>
              <a:t>efter</a:t>
            </a:r>
            <a:r>
              <a:rPr lang="en-GB" sz="2000" dirty="0"/>
              <a:t> TEUF </a:t>
            </a:r>
            <a:r>
              <a:rPr lang="en-GB" sz="2000" dirty="0" err="1"/>
              <a:t>artikel</a:t>
            </a:r>
            <a:r>
              <a:rPr lang="en-GB" sz="2000" dirty="0"/>
              <a:t> 153</a:t>
            </a:r>
          </a:p>
          <a:p>
            <a:pPr marL="0" indent="0">
              <a:buNone/>
            </a:pPr>
            <a:r>
              <a:rPr lang="en-GB" sz="2000" dirty="0"/>
              <a:t>    - </a:t>
            </a:r>
            <a:r>
              <a:rPr lang="en-GB" sz="2000" dirty="0" err="1"/>
              <a:t>tager</a:t>
            </a:r>
            <a:r>
              <a:rPr lang="en-GB" sz="2000" dirty="0"/>
              <a:t> </a:t>
            </a:r>
            <a:r>
              <a:rPr lang="en-GB" sz="2000" dirty="0" err="1"/>
              <a:t>sigte</a:t>
            </a:r>
            <a:r>
              <a:rPr lang="en-GB" sz="2000" dirty="0"/>
              <a:t> </a:t>
            </a:r>
            <a:r>
              <a:rPr lang="en-GB" sz="2000" dirty="0" err="1"/>
              <a:t>på</a:t>
            </a:r>
            <a:r>
              <a:rPr lang="en-GB" sz="2000" dirty="0"/>
              <a:t> </a:t>
            </a:r>
            <a:r>
              <a:rPr lang="en-GB" sz="2000" dirty="0" err="1"/>
              <a:t>praktikanter</a:t>
            </a:r>
            <a:r>
              <a:rPr lang="en-GB" sz="2000" dirty="0"/>
              <a:t> med et </a:t>
            </a:r>
            <a:r>
              <a:rPr lang="en-GB" sz="2000" dirty="0" err="1"/>
              <a:t>ansættelsesforhold</a:t>
            </a:r>
            <a:r>
              <a:rPr lang="en-GB" sz="2000" dirty="0"/>
              <a:t> (art. 2, litra b)</a:t>
            </a:r>
          </a:p>
          <a:p>
            <a:pPr marL="0" indent="0">
              <a:buNone/>
            </a:pPr>
            <a:r>
              <a:rPr lang="en-GB" sz="2000" dirty="0"/>
              <a:t>    - </a:t>
            </a:r>
            <a:r>
              <a:rPr lang="en-GB" sz="2000" dirty="0" err="1"/>
              <a:t>praktikanter</a:t>
            </a:r>
            <a:r>
              <a:rPr lang="en-GB" sz="2000" dirty="0"/>
              <a:t> </a:t>
            </a:r>
            <a:r>
              <a:rPr lang="en-GB" sz="2000" dirty="0" err="1"/>
              <a:t>skal</a:t>
            </a:r>
            <a:r>
              <a:rPr lang="en-GB" sz="2000" dirty="0"/>
              <a:t> have </a:t>
            </a:r>
            <a:r>
              <a:rPr lang="en-GB" sz="2000" dirty="0" err="1"/>
              <a:t>ligebehandling</a:t>
            </a:r>
            <a:r>
              <a:rPr lang="en-GB" sz="2000" dirty="0"/>
              <a:t> med </a:t>
            </a:r>
            <a:r>
              <a:rPr lang="en-GB" sz="2000" dirty="0" err="1"/>
              <a:t>almindelige</a:t>
            </a:r>
            <a:r>
              <a:rPr lang="en-GB" sz="2000" dirty="0"/>
              <a:t> </a:t>
            </a:r>
            <a:r>
              <a:rPr lang="en-GB" sz="2000" dirty="0" err="1"/>
              <a:t>ansatte</a:t>
            </a:r>
            <a:r>
              <a:rPr lang="en-GB" sz="2000" dirty="0"/>
              <a:t> (art. 3) </a:t>
            </a:r>
          </a:p>
          <a:p>
            <a:pPr marL="0" indent="0">
              <a:buNone/>
            </a:pPr>
            <a:r>
              <a:rPr lang="en-GB" sz="2000" dirty="0"/>
              <a:t>    - </a:t>
            </a:r>
            <a:r>
              <a:rPr lang="en-GB" sz="2000" dirty="0" err="1"/>
              <a:t>ansættelsesforhold</a:t>
            </a:r>
            <a:r>
              <a:rPr lang="en-GB" sz="2000" dirty="0"/>
              <a:t> </a:t>
            </a:r>
            <a:r>
              <a:rPr lang="en-GB" sz="2000" dirty="0" err="1"/>
              <a:t>camoufleret</a:t>
            </a:r>
            <a:r>
              <a:rPr lang="en-GB" sz="2000" dirty="0"/>
              <a:t> </a:t>
            </a:r>
            <a:r>
              <a:rPr lang="en-GB" sz="2000" dirty="0" err="1"/>
              <a:t>som</a:t>
            </a:r>
            <a:r>
              <a:rPr lang="en-GB" sz="2000" dirty="0"/>
              <a:t> </a:t>
            </a:r>
            <a:r>
              <a:rPr lang="en-GB" sz="2000" dirty="0" err="1"/>
              <a:t>praktikophold</a:t>
            </a:r>
            <a:r>
              <a:rPr lang="en-GB" sz="2000" dirty="0"/>
              <a:t> </a:t>
            </a:r>
            <a:r>
              <a:rPr lang="en-GB" sz="2000" dirty="0" err="1"/>
              <a:t>skal</a:t>
            </a:r>
            <a:r>
              <a:rPr lang="en-GB" sz="2000" dirty="0"/>
              <a:t> </a:t>
            </a:r>
            <a:r>
              <a:rPr lang="en-GB" sz="2000" dirty="0" err="1"/>
              <a:t>bekæmpes</a:t>
            </a:r>
            <a:r>
              <a:rPr lang="en-GB" sz="2000" dirty="0"/>
              <a:t> (art. 4-5)</a:t>
            </a:r>
          </a:p>
          <a:p>
            <a:pPr marL="0" indent="0">
              <a:buNone/>
            </a:pPr>
            <a:endParaRPr lang="en-GB" sz="800" dirty="0"/>
          </a:p>
          <a:p>
            <a:r>
              <a:rPr lang="en-GB" sz="2000" dirty="0" err="1"/>
              <a:t>Forslaget</a:t>
            </a:r>
            <a:r>
              <a:rPr lang="en-GB" sz="2000" dirty="0"/>
              <a:t> er </a:t>
            </a:r>
            <a:r>
              <a:rPr lang="en-GB" sz="2000" dirty="0" err="1"/>
              <a:t>fortsat</a:t>
            </a:r>
            <a:r>
              <a:rPr lang="en-GB" sz="2000" dirty="0"/>
              <a:t> </a:t>
            </a:r>
            <a:r>
              <a:rPr lang="en-GB" sz="2000" dirty="0" err="1"/>
              <a:t>genstand</a:t>
            </a:r>
            <a:r>
              <a:rPr lang="en-GB" sz="2000" dirty="0"/>
              <a:t> for </a:t>
            </a:r>
            <a:r>
              <a:rPr lang="en-GB" sz="2000" dirty="0" err="1"/>
              <a:t>drøftelser</a:t>
            </a:r>
            <a:r>
              <a:rPr lang="en-GB" sz="2000" dirty="0"/>
              <a:t> </a:t>
            </a:r>
            <a:r>
              <a:rPr lang="en-GB" sz="2000" dirty="0" err="1"/>
              <a:t>i</a:t>
            </a:r>
            <a:r>
              <a:rPr lang="en-GB" sz="2000" dirty="0"/>
              <a:t> </a:t>
            </a:r>
            <a:r>
              <a:rPr lang="en-GB" sz="2000" dirty="0" err="1"/>
              <a:t>både</a:t>
            </a:r>
            <a:r>
              <a:rPr lang="en-GB" sz="2000" dirty="0"/>
              <a:t> </a:t>
            </a:r>
            <a:r>
              <a:rPr lang="en-GB" sz="2000" dirty="0" err="1"/>
              <a:t>Parlamentet</a:t>
            </a:r>
            <a:r>
              <a:rPr lang="en-GB" sz="2000" dirty="0"/>
              <a:t> og </a:t>
            </a:r>
            <a:r>
              <a:rPr lang="en-GB" sz="2000" dirty="0" err="1"/>
              <a:t>Rådet</a:t>
            </a:r>
            <a:endParaRPr lang="en-GB" sz="2000" dirty="0"/>
          </a:p>
          <a:p>
            <a:pPr marL="0" indent="0">
              <a:buNone/>
            </a:pPr>
            <a:endParaRPr lang="en-GB" sz="800" dirty="0"/>
          </a:p>
          <a:p>
            <a:r>
              <a:rPr lang="en-GB" sz="2000" dirty="0" err="1"/>
              <a:t>Regeringen</a:t>
            </a:r>
            <a:r>
              <a:rPr lang="en-GB" sz="2000" dirty="0"/>
              <a:t> </a:t>
            </a:r>
            <a:r>
              <a:rPr lang="en-GB" sz="2000" dirty="0" err="1"/>
              <a:t>bakker</a:t>
            </a:r>
            <a:r>
              <a:rPr lang="en-GB" sz="2000" dirty="0"/>
              <a:t> op om </a:t>
            </a:r>
            <a:r>
              <a:rPr lang="en-GB" sz="2000" dirty="0" err="1"/>
              <a:t>formålet</a:t>
            </a:r>
            <a:r>
              <a:rPr lang="en-GB" sz="2000" dirty="0"/>
              <a:t>, men </a:t>
            </a:r>
            <a:r>
              <a:rPr lang="en-GB" sz="2000" dirty="0" err="1"/>
              <a:t>vil</a:t>
            </a:r>
            <a:r>
              <a:rPr lang="en-GB" sz="2000" dirty="0"/>
              <a:t> </a:t>
            </a:r>
            <a:r>
              <a:rPr lang="en-GB" sz="2000" dirty="0" err="1"/>
              <a:t>bl.a</a:t>
            </a:r>
            <a:r>
              <a:rPr lang="en-GB" sz="2000" dirty="0"/>
              <a:t>. have </a:t>
            </a:r>
            <a:r>
              <a:rPr lang="en-GB" sz="2000" dirty="0" err="1"/>
              <a:t>sikret</a:t>
            </a:r>
            <a:r>
              <a:rPr lang="en-GB" sz="2000" dirty="0"/>
              <a:t>, at </a:t>
            </a:r>
            <a:r>
              <a:rPr lang="en-GB" sz="2000" dirty="0" err="1"/>
              <a:t>direktivet</a:t>
            </a:r>
            <a:r>
              <a:rPr lang="en-GB" sz="2000" dirty="0"/>
              <a:t> </a:t>
            </a:r>
            <a:r>
              <a:rPr lang="en-GB" sz="2000" dirty="0" err="1"/>
              <a:t>ikke</a:t>
            </a:r>
            <a:r>
              <a:rPr lang="en-GB" sz="2000" dirty="0"/>
              <a:t> </a:t>
            </a:r>
            <a:r>
              <a:rPr lang="en-GB" sz="2000" dirty="0" err="1"/>
              <a:t>omfatter</a:t>
            </a:r>
            <a:r>
              <a:rPr lang="en-GB" sz="2000" dirty="0"/>
              <a:t> </a:t>
            </a:r>
            <a:r>
              <a:rPr lang="en-GB" sz="2000" dirty="0" err="1"/>
              <a:t>praktikanter</a:t>
            </a:r>
            <a:r>
              <a:rPr lang="en-GB" sz="2000" dirty="0"/>
              <a:t> </a:t>
            </a:r>
            <a:r>
              <a:rPr lang="en-GB" sz="2000" dirty="0" err="1"/>
              <a:t>i</a:t>
            </a:r>
            <a:r>
              <a:rPr lang="en-GB" sz="2000" dirty="0"/>
              <a:t> </a:t>
            </a:r>
            <a:r>
              <a:rPr lang="en-GB" sz="2000" dirty="0" err="1"/>
              <a:t>formel</a:t>
            </a:r>
            <a:r>
              <a:rPr lang="en-GB" sz="2000" dirty="0"/>
              <a:t> (</a:t>
            </a:r>
            <a:r>
              <a:rPr lang="en-GB" sz="2000" dirty="0" err="1"/>
              <a:t>erhvervs</a:t>
            </a:r>
            <a:r>
              <a:rPr lang="en-GB" sz="2000" dirty="0"/>
              <a:t>)</a:t>
            </a:r>
            <a:r>
              <a:rPr lang="en-GB" sz="2000" dirty="0" err="1"/>
              <a:t>uddannelse</a:t>
            </a:r>
            <a:r>
              <a:rPr lang="en-GB" sz="2000" dirty="0"/>
              <a:t> </a:t>
            </a:r>
            <a:r>
              <a:rPr lang="en-GB" sz="2000" dirty="0" err="1"/>
              <a:t>eller</a:t>
            </a:r>
            <a:r>
              <a:rPr lang="en-GB" sz="2000" dirty="0"/>
              <a:t> </a:t>
            </a:r>
            <a:r>
              <a:rPr lang="en-GB" sz="2000" dirty="0" err="1"/>
              <a:t>aktiverende</a:t>
            </a:r>
            <a:r>
              <a:rPr lang="en-GB" sz="2000" dirty="0"/>
              <a:t> </a:t>
            </a:r>
            <a:r>
              <a:rPr lang="en-GB" sz="2000" dirty="0" err="1"/>
              <a:t>ordninger</a:t>
            </a:r>
            <a:r>
              <a:rPr lang="en-GB" sz="2000" dirty="0"/>
              <a:t>, se </a:t>
            </a:r>
            <a:r>
              <a:rPr lang="da-DK" sz="2000" dirty="0" err="1"/>
              <a:t>Beskæftielsesministeriets</a:t>
            </a:r>
            <a:r>
              <a:rPr lang="da-DK" sz="2000" dirty="0"/>
              <a:t> samlenotat af 21. november 2024 (</a:t>
            </a:r>
            <a:r>
              <a:rPr lang="da-DK" sz="2000" dirty="0" err="1"/>
              <a:t>FT’s</a:t>
            </a:r>
            <a:r>
              <a:rPr lang="da-DK" sz="2000" dirty="0"/>
              <a:t> Beskæftigelsesudvalg, Alm. del, 2024-25, bilag 42)</a:t>
            </a:r>
            <a:endParaRPr lang="en-GB" sz="2000" dirty="0"/>
          </a:p>
          <a:p>
            <a:pPr marL="0" indent="0">
              <a:buNone/>
            </a:pPr>
            <a:endParaRPr lang="en-GB" sz="2000" dirty="0"/>
          </a:p>
        </p:txBody>
      </p:sp>
      <p:sp>
        <p:nvSpPr>
          <p:cNvPr id="4" name="Date Placeholder 3">
            <a:extLst>
              <a:ext uri="{FF2B5EF4-FFF2-40B4-BE49-F238E27FC236}">
                <a16:creationId xmlns:a16="http://schemas.microsoft.com/office/drawing/2014/main" id="{3AB8DE8C-D002-44F0-02CA-09B721D3F2D2}"/>
              </a:ext>
            </a:extLst>
          </p:cNvPr>
          <p:cNvSpPr>
            <a:spLocks noGrp="1"/>
          </p:cNvSpPr>
          <p:nvPr>
            <p:ph type="dt" sz="half" idx="10"/>
          </p:nvPr>
        </p:nvSpPr>
        <p:spPr/>
        <p:txBody>
          <a:bodyPr/>
          <a:lstStyle/>
          <a:p>
            <a:fld id="{3C829339-1C74-4825-ADEB-BCD7E13EFC81}" type="datetime1">
              <a:rPr lang="da-DK" smtClean="0"/>
              <a:t>15-05-2025</a:t>
            </a:fld>
            <a:endParaRPr lang="da-DK" dirty="0"/>
          </a:p>
        </p:txBody>
      </p:sp>
      <p:sp>
        <p:nvSpPr>
          <p:cNvPr id="5" name="Slide Number Placeholder 4">
            <a:extLst>
              <a:ext uri="{FF2B5EF4-FFF2-40B4-BE49-F238E27FC236}">
                <a16:creationId xmlns:a16="http://schemas.microsoft.com/office/drawing/2014/main" id="{7A26F385-C24B-0492-8E32-49F386F44FC8}"/>
              </a:ext>
            </a:extLst>
          </p:cNvPr>
          <p:cNvSpPr>
            <a:spLocks noGrp="1"/>
          </p:cNvSpPr>
          <p:nvPr>
            <p:ph type="sldNum" sz="quarter" idx="12"/>
          </p:nvPr>
        </p:nvSpPr>
        <p:spPr/>
        <p:txBody>
          <a:bodyPr/>
          <a:lstStyle/>
          <a:p>
            <a:fld id="{091A926C-488A-4E3E-9C21-57CAA120E114}" type="slidenum">
              <a:rPr lang="da-DK" smtClean="0"/>
              <a:t>9</a:t>
            </a:fld>
            <a:endParaRPr lang="da-DK" dirty="0"/>
          </a:p>
        </p:txBody>
      </p:sp>
    </p:spTree>
    <p:extLst>
      <p:ext uri="{BB962C8B-B14F-4D97-AF65-F5344CB8AC3E}">
        <p14:creationId xmlns:p14="http://schemas.microsoft.com/office/powerpoint/2010/main" val="1622523447"/>
      </p:ext>
    </p:extLst>
  </p:cSld>
  <p:clrMapOvr>
    <a:masterClrMapping/>
  </p:clrMapOvr>
</p:sld>
</file>

<file path=ppt/theme/theme1.xml><?xml version="1.0" encoding="utf-8"?>
<a:theme xmlns:a="http://schemas.openxmlformats.org/drawingml/2006/main" name="Brugerdefineret design">
  <a:themeElements>
    <a:clrScheme name="KU 2016">
      <a:dk1>
        <a:sysClr val="windowText" lastClr="000000"/>
      </a:dk1>
      <a:lt1>
        <a:sysClr val="window" lastClr="FFFFFF"/>
      </a:lt1>
      <a:dk2>
        <a:srgbClr val="6E6E6E"/>
      </a:dk2>
      <a:lt2>
        <a:srgbClr val="E7E6E6"/>
      </a:lt2>
      <a:accent1>
        <a:srgbClr val="A31D20"/>
      </a:accent1>
      <a:accent2>
        <a:srgbClr val="7B7B7B"/>
      </a:accent2>
      <a:accent3>
        <a:srgbClr val="D49F3A"/>
      </a:accent3>
      <a:accent4>
        <a:srgbClr val="42759B"/>
      </a:accent4>
      <a:accent5>
        <a:srgbClr val="79ADB1"/>
      </a:accent5>
      <a:accent6>
        <a:srgbClr val="779921"/>
      </a:accent6>
      <a:hlink>
        <a:srgbClr val="A31D20"/>
      </a:hlink>
      <a:folHlink>
        <a:srgbClr val="000000"/>
      </a:folHlink>
    </a:clrScheme>
    <a:fontScheme name="KU2016">
      <a:majorFont>
        <a:latin typeface="Microsoft New Tai Lue"/>
        <a:ea typeface=""/>
        <a:cs typeface=""/>
      </a:majorFont>
      <a:minorFont>
        <a:latin typeface="Microsoft New Tai Lu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_DK_lille.potx" id="{BE9C15E7-90F8-4CF2-8B96-2848F515C8F5}" vid="{DD010ABE-EF93-4421-BF04-578FEEDB9F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2728</Words>
  <Application>Microsoft Office PowerPoint</Application>
  <PresentationFormat>Widescreen</PresentationFormat>
  <Paragraphs>275</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Microsoft New Tai Lue</vt:lpstr>
      <vt:lpstr>Times New Roman</vt:lpstr>
      <vt:lpstr>Wingdings</vt:lpstr>
      <vt:lpstr>Brugerdefineret design</vt:lpstr>
      <vt:lpstr>PowerPoint Presentation</vt:lpstr>
      <vt:lpstr>Disposition</vt:lpstr>
      <vt:lpstr>PowerPoint Presentation</vt:lpstr>
      <vt:lpstr>Vedtagne direktiver</vt:lpstr>
      <vt:lpstr>Direktiv om passende mindstelønninger </vt:lpstr>
      <vt:lpstr>Direktiv om løngennemsigtighed</vt:lpstr>
      <vt:lpstr>Direktiv om forbedring af arbejdsvilkårene ved platformsarbejde</vt:lpstr>
      <vt:lpstr>Platformsdirektivets hovedindhold</vt:lpstr>
      <vt:lpstr>Direktivforslag om praktikanter</vt:lpstr>
      <vt:lpstr>Den nye Kommissions arbejdsprogram</vt:lpstr>
      <vt:lpstr>PowerPoint Presentation</vt:lpstr>
      <vt:lpstr>Dom af 24.10.2024 i C-314/23, Air Nostrum</vt:lpstr>
      <vt:lpstr>Dom af 24.10.2024 i C-441/23, Omnitel Communications</vt:lpstr>
      <vt:lpstr>Dom af 19.12.2024 i C-65/23, K GmbH</vt:lpstr>
      <vt:lpstr>Dom af 19.12.2024 i C-531/23, Loredas</vt:lpstr>
      <vt:lpstr>Kendelse af 7.1.2025 i FV 2023-915 mellem Akademikerne og Medarbejder- og Kompetencestyrelsen</vt:lpstr>
      <vt:lpstr>PowerPoint Presentation</vt:lpstr>
      <vt:lpstr>EU-Domstolens praksis om deltidsansatte og overarbejdsbetaling  </vt:lpstr>
      <vt:lpstr>Dom af 19. oktober 2023 i C-660/20, Lufthansa CityLine GmbH</vt:lpstr>
      <vt:lpstr>Dom af 29. juli 2024 i C-184/22 og C-185/22, KfH Kuratorium für Dialyse und Nierentransplantation</vt:lpstr>
      <vt:lpstr>PowerPoint Presentation</vt:lpstr>
      <vt:lpstr>PowerPoint Presentation</vt:lpstr>
      <vt:lpstr>Har de nye domme ændret retstilstanden?</vt:lpstr>
      <vt:lpstr>Har de nye domme kun virkning for fremtiden?</vt:lpstr>
      <vt:lpstr>PowerPoint Presentation</vt:lpstr>
      <vt:lpstr>Hvad betyder de nye domme for dansk ret?</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2020-09-11T09:51:31Z</dcterms:created>
  <dcterms:modified xsi:type="dcterms:W3CDTF">2025-05-15T07:07:09Z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SD_DocumentLanguage">
    <vt:lpwstr>da-DK</vt:lpwstr>
  </property>
</Properties>
</file>