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67" r:id="rId6"/>
    <p:sldId id="268" r:id="rId7"/>
    <p:sldId id="269" r:id="rId8"/>
    <p:sldId id="270" r:id="rId9"/>
    <p:sldId id="271" r:id="rId10"/>
    <p:sldId id="276" r:id="rId11"/>
    <p:sldId id="277" r:id="rId12"/>
    <p:sldId id="295" r:id="rId13"/>
    <p:sldId id="279" r:id="rId14"/>
    <p:sldId id="280" r:id="rId15"/>
    <p:sldId id="281" r:id="rId16"/>
    <p:sldId id="285" r:id="rId17"/>
    <p:sldId id="286" r:id="rId18"/>
    <p:sldId id="287" r:id="rId19"/>
    <p:sldId id="288" r:id="rId20"/>
    <p:sldId id="289" r:id="rId21"/>
    <p:sldId id="290" r:id="rId22"/>
    <p:sldId id="291" r:id="rId23"/>
    <p:sldId id="292" r:id="rId24"/>
    <p:sldId id="293" r:id="rId25"/>
  </p:sldIdLst>
  <p:sldSz cx="12192000" cy="6858000"/>
  <p:notesSz cx="6808788" cy="994092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0A6FD6-0A4F-42DE-9646-A6779F48DBD6}"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1D5A5BD7-86FD-43DD-B0F8-8853A4EFF690}">
      <dgm:prSet/>
      <dgm:spPr/>
      <dgm:t>
        <a:bodyPr/>
        <a:lstStyle/>
        <a:p>
          <a:r>
            <a:rPr lang="da-DK" dirty="0"/>
            <a:t>Hovedkonflikten fra oktober 2020 og sympatikonflikten var marts 2021 var oprindeligt lovlig – både formelt og materielt. </a:t>
          </a:r>
          <a:endParaRPr lang="en-US" dirty="0"/>
        </a:p>
      </dgm:t>
    </dgm:pt>
    <dgm:pt modelId="{880EB408-50B0-468A-937F-B8463CE0093D}" type="parTrans" cxnId="{9366136E-79F6-4A3C-BC0E-D37DA162EA60}">
      <dgm:prSet/>
      <dgm:spPr/>
      <dgm:t>
        <a:bodyPr/>
        <a:lstStyle/>
        <a:p>
          <a:endParaRPr lang="en-US"/>
        </a:p>
      </dgm:t>
    </dgm:pt>
    <dgm:pt modelId="{79A9085E-3DAD-447A-8E59-73E98AC01F7F}" type="sibTrans" cxnId="{9366136E-79F6-4A3C-BC0E-D37DA162EA60}">
      <dgm:prSet/>
      <dgm:spPr/>
      <dgm:t>
        <a:bodyPr/>
        <a:lstStyle/>
        <a:p>
          <a:endParaRPr lang="en-US"/>
        </a:p>
      </dgm:t>
    </dgm:pt>
    <dgm:pt modelId="{ACD1FE87-2BFF-4532-8E26-F63A31F3D5A6}">
      <dgm:prSet/>
      <dgm:spPr/>
      <dgm:t>
        <a:bodyPr/>
        <a:lstStyle/>
        <a:p>
          <a:r>
            <a:rPr lang="da-DK" dirty="0"/>
            <a:t>Spørgsmålet var herefter, om </a:t>
          </a:r>
          <a:r>
            <a:rPr lang="da-DK" u="sng" dirty="0"/>
            <a:t>fortsættelsen</a:t>
          </a:r>
          <a:r>
            <a:rPr lang="da-DK" dirty="0"/>
            <a:t> af hovedkonflikten og sympatikonflikten også var lovlig. Det var fortsættelsen som nævnt kun indtil juni 2022, hvor Unisport indgik overenskomst med HK.</a:t>
          </a:r>
          <a:endParaRPr lang="en-US" dirty="0"/>
        </a:p>
      </dgm:t>
    </dgm:pt>
    <dgm:pt modelId="{8D20B3CC-43BD-411C-B281-67837A61D109}" type="parTrans" cxnId="{42B43B38-B4C5-49FD-B728-53F27F0DFE19}">
      <dgm:prSet/>
      <dgm:spPr/>
      <dgm:t>
        <a:bodyPr/>
        <a:lstStyle/>
        <a:p>
          <a:endParaRPr lang="en-US"/>
        </a:p>
      </dgm:t>
    </dgm:pt>
    <dgm:pt modelId="{3C0A69C4-36D7-4FD3-AD3B-8BCBB0DC5383}" type="sibTrans" cxnId="{42B43B38-B4C5-49FD-B728-53F27F0DFE19}">
      <dgm:prSet/>
      <dgm:spPr/>
      <dgm:t>
        <a:bodyPr/>
        <a:lstStyle/>
        <a:p>
          <a:endParaRPr lang="en-US"/>
        </a:p>
      </dgm:t>
    </dgm:pt>
    <dgm:pt modelId="{25F014C7-5392-4789-BEBA-0F0BE5010302}">
      <dgm:prSet/>
      <dgm:spPr/>
      <dgm:t>
        <a:bodyPr/>
        <a:lstStyle/>
        <a:p>
          <a:r>
            <a:rPr lang="da-DK"/>
            <a:t>Den retlige ramme for bedømmelsen af dette spørgsmål: En faglig organisation kan </a:t>
          </a:r>
          <a:r>
            <a:rPr lang="da-DK" u="sng"/>
            <a:t>som udgangspunkt</a:t>
          </a:r>
          <a:r>
            <a:rPr lang="da-DK"/>
            <a:t> ikke lovligt </a:t>
          </a:r>
          <a:r>
            <a:rPr lang="da-DK" u="sng"/>
            <a:t>etablere</a:t>
          </a:r>
          <a:r>
            <a:rPr lang="da-DK"/>
            <a:t> konflikt, når virksomheden i forvejen er dækket af en overenskomst med et andet forbund, når de konkurrerende forbund er medlemmer af samme hovedorganisation (3F og HK er medlemmer af FH) </a:t>
          </a:r>
          <a:endParaRPr lang="en-US"/>
        </a:p>
      </dgm:t>
    </dgm:pt>
    <dgm:pt modelId="{9F0352A8-563E-4AA0-A3EA-842834B8A4EB}" type="parTrans" cxnId="{85407F65-8247-4EAB-9651-B8D5F24528FD}">
      <dgm:prSet/>
      <dgm:spPr/>
      <dgm:t>
        <a:bodyPr/>
        <a:lstStyle/>
        <a:p>
          <a:endParaRPr lang="en-US"/>
        </a:p>
      </dgm:t>
    </dgm:pt>
    <dgm:pt modelId="{9B25D719-323F-426E-A795-3F740797EDFA}" type="sibTrans" cxnId="{85407F65-8247-4EAB-9651-B8D5F24528FD}">
      <dgm:prSet/>
      <dgm:spPr/>
      <dgm:t>
        <a:bodyPr/>
        <a:lstStyle/>
        <a:p>
          <a:endParaRPr lang="en-US"/>
        </a:p>
      </dgm:t>
    </dgm:pt>
    <dgm:pt modelId="{62AD4ACD-85D8-435D-A153-24D0F0C4D078}">
      <dgm:prSet/>
      <dgm:spPr/>
      <dgm:t>
        <a:bodyPr/>
        <a:lstStyle/>
        <a:p>
          <a:r>
            <a:rPr lang="da-DK" u="sng"/>
            <a:t>Undtagelse: Der foreligger meget stærke grunde, </a:t>
          </a:r>
          <a:r>
            <a:rPr lang="da-DK"/>
            <a:t>f.eks. hvis arbejdsgiveren reelt vil sø ly for overenskomstkravet ved at indgå overenskomst med en anden, mindre nærliggende faglig organisation</a:t>
          </a:r>
          <a:endParaRPr lang="en-US"/>
        </a:p>
      </dgm:t>
    </dgm:pt>
    <dgm:pt modelId="{92AF8F38-632F-4D40-9E0E-BAD179B5BA09}" type="parTrans" cxnId="{32BA0ACC-E273-46FC-88AC-ECBDCF75D5CB}">
      <dgm:prSet/>
      <dgm:spPr/>
      <dgm:t>
        <a:bodyPr/>
        <a:lstStyle/>
        <a:p>
          <a:endParaRPr lang="en-US"/>
        </a:p>
      </dgm:t>
    </dgm:pt>
    <dgm:pt modelId="{3F4DECA3-CD4F-4D19-A85F-ECCF3491649A}" type="sibTrans" cxnId="{32BA0ACC-E273-46FC-88AC-ECBDCF75D5CB}">
      <dgm:prSet/>
      <dgm:spPr/>
      <dgm:t>
        <a:bodyPr/>
        <a:lstStyle/>
        <a:p>
          <a:endParaRPr lang="en-US"/>
        </a:p>
      </dgm:t>
    </dgm:pt>
    <dgm:pt modelId="{B01EA874-899C-416D-8DED-1997CF053D64}" type="pres">
      <dgm:prSet presAssocID="{D30A6FD6-0A4F-42DE-9646-A6779F48DBD6}" presName="vert0" presStyleCnt="0">
        <dgm:presLayoutVars>
          <dgm:dir/>
          <dgm:animOne val="branch"/>
          <dgm:animLvl val="lvl"/>
        </dgm:presLayoutVars>
      </dgm:prSet>
      <dgm:spPr/>
    </dgm:pt>
    <dgm:pt modelId="{5E35F3B6-8438-4449-879E-E4C4EBBE7B55}" type="pres">
      <dgm:prSet presAssocID="{1D5A5BD7-86FD-43DD-B0F8-8853A4EFF690}" presName="thickLine" presStyleLbl="alignNode1" presStyleIdx="0" presStyleCnt="4"/>
      <dgm:spPr/>
    </dgm:pt>
    <dgm:pt modelId="{12A6A731-32BA-4FCF-B9B6-A4B7038ED31F}" type="pres">
      <dgm:prSet presAssocID="{1D5A5BD7-86FD-43DD-B0F8-8853A4EFF690}" presName="horz1" presStyleCnt="0"/>
      <dgm:spPr/>
    </dgm:pt>
    <dgm:pt modelId="{86588157-B403-453C-941C-C157502D6B3C}" type="pres">
      <dgm:prSet presAssocID="{1D5A5BD7-86FD-43DD-B0F8-8853A4EFF690}" presName="tx1" presStyleLbl="revTx" presStyleIdx="0" presStyleCnt="4"/>
      <dgm:spPr/>
    </dgm:pt>
    <dgm:pt modelId="{6D9EEAAA-7F46-4C83-81BA-9AA272CBAF5E}" type="pres">
      <dgm:prSet presAssocID="{1D5A5BD7-86FD-43DD-B0F8-8853A4EFF690}" presName="vert1" presStyleCnt="0"/>
      <dgm:spPr/>
    </dgm:pt>
    <dgm:pt modelId="{1FFA475A-F40D-45A2-887C-B57A0FF1C4B3}" type="pres">
      <dgm:prSet presAssocID="{ACD1FE87-2BFF-4532-8E26-F63A31F3D5A6}" presName="thickLine" presStyleLbl="alignNode1" presStyleIdx="1" presStyleCnt="4"/>
      <dgm:spPr/>
    </dgm:pt>
    <dgm:pt modelId="{0F43B6E7-7E3E-426D-95EE-0E12978B73F5}" type="pres">
      <dgm:prSet presAssocID="{ACD1FE87-2BFF-4532-8E26-F63A31F3D5A6}" presName="horz1" presStyleCnt="0"/>
      <dgm:spPr/>
    </dgm:pt>
    <dgm:pt modelId="{34546F7B-F6DC-4000-95C6-5F88125D8533}" type="pres">
      <dgm:prSet presAssocID="{ACD1FE87-2BFF-4532-8E26-F63A31F3D5A6}" presName="tx1" presStyleLbl="revTx" presStyleIdx="1" presStyleCnt="4"/>
      <dgm:spPr/>
    </dgm:pt>
    <dgm:pt modelId="{FBB61048-B0D7-46E0-BB73-3D4B2EC679FA}" type="pres">
      <dgm:prSet presAssocID="{ACD1FE87-2BFF-4532-8E26-F63A31F3D5A6}" presName="vert1" presStyleCnt="0"/>
      <dgm:spPr/>
    </dgm:pt>
    <dgm:pt modelId="{032408DD-951C-4D41-8E81-3EF8B3FB2635}" type="pres">
      <dgm:prSet presAssocID="{25F014C7-5392-4789-BEBA-0F0BE5010302}" presName="thickLine" presStyleLbl="alignNode1" presStyleIdx="2" presStyleCnt="4"/>
      <dgm:spPr/>
    </dgm:pt>
    <dgm:pt modelId="{DFF14D01-1E00-4CEE-BFE4-9D6518E6EF4D}" type="pres">
      <dgm:prSet presAssocID="{25F014C7-5392-4789-BEBA-0F0BE5010302}" presName="horz1" presStyleCnt="0"/>
      <dgm:spPr/>
    </dgm:pt>
    <dgm:pt modelId="{4FE1956F-6554-4F2E-AAAF-C54719BF183E}" type="pres">
      <dgm:prSet presAssocID="{25F014C7-5392-4789-BEBA-0F0BE5010302}" presName="tx1" presStyleLbl="revTx" presStyleIdx="2" presStyleCnt="4"/>
      <dgm:spPr/>
    </dgm:pt>
    <dgm:pt modelId="{7B8C3309-8808-4162-A8B8-83C31930B99A}" type="pres">
      <dgm:prSet presAssocID="{25F014C7-5392-4789-BEBA-0F0BE5010302}" presName="vert1" presStyleCnt="0"/>
      <dgm:spPr/>
    </dgm:pt>
    <dgm:pt modelId="{278852F5-9CC6-48F5-AEE4-BA1973AD95C2}" type="pres">
      <dgm:prSet presAssocID="{62AD4ACD-85D8-435D-A153-24D0F0C4D078}" presName="thickLine" presStyleLbl="alignNode1" presStyleIdx="3" presStyleCnt="4"/>
      <dgm:spPr/>
    </dgm:pt>
    <dgm:pt modelId="{69E8897E-52A4-47A4-AA11-7120B37A9F76}" type="pres">
      <dgm:prSet presAssocID="{62AD4ACD-85D8-435D-A153-24D0F0C4D078}" presName="horz1" presStyleCnt="0"/>
      <dgm:spPr/>
    </dgm:pt>
    <dgm:pt modelId="{E6918C7C-38EF-4AFF-A898-AC861AC3D153}" type="pres">
      <dgm:prSet presAssocID="{62AD4ACD-85D8-435D-A153-24D0F0C4D078}" presName="tx1" presStyleLbl="revTx" presStyleIdx="3" presStyleCnt="4"/>
      <dgm:spPr/>
    </dgm:pt>
    <dgm:pt modelId="{6E69AFBD-9E42-4D22-8E4C-38C2C8205D0F}" type="pres">
      <dgm:prSet presAssocID="{62AD4ACD-85D8-435D-A153-24D0F0C4D078}" presName="vert1" presStyleCnt="0"/>
      <dgm:spPr/>
    </dgm:pt>
  </dgm:ptLst>
  <dgm:cxnLst>
    <dgm:cxn modelId="{E5B02107-0329-492C-B272-64E75354B0BC}" type="presOf" srcId="{1D5A5BD7-86FD-43DD-B0F8-8853A4EFF690}" destId="{86588157-B403-453C-941C-C157502D6B3C}" srcOrd="0" destOrd="0" presId="urn:microsoft.com/office/officeart/2008/layout/LinedList"/>
    <dgm:cxn modelId="{7A917A18-545A-4E16-946F-FB828F96AD16}" type="presOf" srcId="{62AD4ACD-85D8-435D-A153-24D0F0C4D078}" destId="{E6918C7C-38EF-4AFF-A898-AC861AC3D153}" srcOrd="0" destOrd="0" presId="urn:microsoft.com/office/officeart/2008/layout/LinedList"/>
    <dgm:cxn modelId="{E491432E-F7AF-470E-A5CC-4BCEE1B6C54D}" type="presOf" srcId="{D30A6FD6-0A4F-42DE-9646-A6779F48DBD6}" destId="{B01EA874-899C-416D-8DED-1997CF053D64}" srcOrd="0" destOrd="0" presId="urn:microsoft.com/office/officeart/2008/layout/LinedList"/>
    <dgm:cxn modelId="{42B43B38-B4C5-49FD-B728-53F27F0DFE19}" srcId="{D30A6FD6-0A4F-42DE-9646-A6779F48DBD6}" destId="{ACD1FE87-2BFF-4532-8E26-F63A31F3D5A6}" srcOrd="1" destOrd="0" parTransId="{8D20B3CC-43BD-411C-B281-67837A61D109}" sibTransId="{3C0A69C4-36D7-4FD3-AD3B-8BCBB0DC5383}"/>
    <dgm:cxn modelId="{85407F65-8247-4EAB-9651-B8D5F24528FD}" srcId="{D30A6FD6-0A4F-42DE-9646-A6779F48DBD6}" destId="{25F014C7-5392-4789-BEBA-0F0BE5010302}" srcOrd="2" destOrd="0" parTransId="{9F0352A8-563E-4AA0-A3EA-842834B8A4EB}" sibTransId="{9B25D719-323F-426E-A795-3F740797EDFA}"/>
    <dgm:cxn modelId="{9366136E-79F6-4A3C-BC0E-D37DA162EA60}" srcId="{D30A6FD6-0A4F-42DE-9646-A6779F48DBD6}" destId="{1D5A5BD7-86FD-43DD-B0F8-8853A4EFF690}" srcOrd="0" destOrd="0" parTransId="{880EB408-50B0-468A-937F-B8463CE0093D}" sibTransId="{79A9085E-3DAD-447A-8E59-73E98AC01F7F}"/>
    <dgm:cxn modelId="{32BA0ACC-E273-46FC-88AC-ECBDCF75D5CB}" srcId="{D30A6FD6-0A4F-42DE-9646-A6779F48DBD6}" destId="{62AD4ACD-85D8-435D-A153-24D0F0C4D078}" srcOrd="3" destOrd="0" parTransId="{92AF8F38-632F-4D40-9E0E-BAD179B5BA09}" sibTransId="{3F4DECA3-CD4F-4D19-A85F-ECCF3491649A}"/>
    <dgm:cxn modelId="{C61EF4DC-70D8-4AB9-AC12-9BE3638AFB7C}" type="presOf" srcId="{ACD1FE87-2BFF-4532-8E26-F63A31F3D5A6}" destId="{34546F7B-F6DC-4000-95C6-5F88125D8533}" srcOrd="0" destOrd="0" presId="urn:microsoft.com/office/officeart/2008/layout/LinedList"/>
    <dgm:cxn modelId="{B7EC9BE1-E762-49D7-97F7-3D7F3F7F649A}" type="presOf" srcId="{25F014C7-5392-4789-BEBA-0F0BE5010302}" destId="{4FE1956F-6554-4F2E-AAAF-C54719BF183E}" srcOrd="0" destOrd="0" presId="urn:microsoft.com/office/officeart/2008/layout/LinedList"/>
    <dgm:cxn modelId="{7B560224-6066-406E-AC48-1EDF8ED29E3F}" type="presParOf" srcId="{B01EA874-899C-416D-8DED-1997CF053D64}" destId="{5E35F3B6-8438-4449-879E-E4C4EBBE7B55}" srcOrd="0" destOrd="0" presId="urn:microsoft.com/office/officeart/2008/layout/LinedList"/>
    <dgm:cxn modelId="{F77FD336-8530-425D-80CC-E9BD05EE95FD}" type="presParOf" srcId="{B01EA874-899C-416D-8DED-1997CF053D64}" destId="{12A6A731-32BA-4FCF-B9B6-A4B7038ED31F}" srcOrd="1" destOrd="0" presId="urn:microsoft.com/office/officeart/2008/layout/LinedList"/>
    <dgm:cxn modelId="{FCC2D796-1487-449A-BD95-C6418F935569}" type="presParOf" srcId="{12A6A731-32BA-4FCF-B9B6-A4B7038ED31F}" destId="{86588157-B403-453C-941C-C157502D6B3C}" srcOrd="0" destOrd="0" presId="urn:microsoft.com/office/officeart/2008/layout/LinedList"/>
    <dgm:cxn modelId="{708B014B-4DBE-4944-BBC0-9B2C4915B294}" type="presParOf" srcId="{12A6A731-32BA-4FCF-B9B6-A4B7038ED31F}" destId="{6D9EEAAA-7F46-4C83-81BA-9AA272CBAF5E}" srcOrd="1" destOrd="0" presId="urn:microsoft.com/office/officeart/2008/layout/LinedList"/>
    <dgm:cxn modelId="{174B29A0-9689-4D49-B584-29FA2FCD3DFD}" type="presParOf" srcId="{B01EA874-899C-416D-8DED-1997CF053D64}" destId="{1FFA475A-F40D-45A2-887C-B57A0FF1C4B3}" srcOrd="2" destOrd="0" presId="urn:microsoft.com/office/officeart/2008/layout/LinedList"/>
    <dgm:cxn modelId="{BC7E275A-B9ED-45AE-A541-C95E3490983A}" type="presParOf" srcId="{B01EA874-899C-416D-8DED-1997CF053D64}" destId="{0F43B6E7-7E3E-426D-95EE-0E12978B73F5}" srcOrd="3" destOrd="0" presId="urn:microsoft.com/office/officeart/2008/layout/LinedList"/>
    <dgm:cxn modelId="{12B229E2-7198-4855-8979-1C7C8586C68A}" type="presParOf" srcId="{0F43B6E7-7E3E-426D-95EE-0E12978B73F5}" destId="{34546F7B-F6DC-4000-95C6-5F88125D8533}" srcOrd="0" destOrd="0" presId="urn:microsoft.com/office/officeart/2008/layout/LinedList"/>
    <dgm:cxn modelId="{C9F451B6-F774-4B4B-A94E-A5F8897DFF5A}" type="presParOf" srcId="{0F43B6E7-7E3E-426D-95EE-0E12978B73F5}" destId="{FBB61048-B0D7-46E0-BB73-3D4B2EC679FA}" srcOrd="1" destOrd="0" presId="urn:microsoft.com/office/officeart/2008/layout/LinedList"/>
    <dgm:cxn modelId="{7D28E87C-001D-44C2-81FC-44998D772F8B}" type="presParOf" srcId="{B01EA874-899C-416D-8DED-1997CF053D64}" destId="{032408DD-951C-4D41-8E81-3EF8B3FB2635}" srcOrd="4" destOrd="0" presId="urn:microsoft.com/office/officeart/2008/layout/LinedList"/>
    <dgm:cxn modelId="{8E4019CB-D2F0-49E4-B486-F96AF2388AC6}" type="presParOf" srcId="{B01EA874-899C-416D-8DED-1997CF053D64}" destId="{DFF14D01-1E00-4CEE-BFE4-9D6518E6EF4D}" srcOrd="5" destOrd="0" presId="urn:microsoft.com/office/officeart/2008/layout/LinedList"/>
    <dgm:cxn modelId="{ABD3A6F7-A4C6-4CB7-9E27-9A3203CB5C83}" type="presParOf" srcId="{DFF14D01-1E00-4CEE-BFE4-9D6518E6EF4D}" destId="{4FE1956F-6554-4F2E-AAAF-C54719BF183E}" srcOrd="0" destOrd="0" presId="urn:microsoft.com/office/officeart/2008/layout/LinedList"/>
    <dgm:cxn modelId="{3A157AEC-A892-47A1-A933-3A9688C1936F}" type="presParOf" srcId="{DFF14D01-1E00-4CEE-BFE4-9D6518E6EF4D}" destId="{7B8C3309-8808-4162-A8B8-83C31930B99A}" srcOrd="1" destOrd="0" presId="urn:microsoft.com/office/officeart/2008/layout/LinedList"/>
    <dgm:cxn modelId="{DF1A2278-C4F7-4CD0-94FD-D835508D83A3}" type="presParOf" srcId="{B01EA874-899C-416D-8DED-1997CF053D64}" destId="{278852F5-9CC6-48F5-AEE4-BA1973AD95C2}" srcOrd="6" destOrd="0" presId="urn:microsoft.com/office/officeart/2008/layout/LinedList"/>
    <dgm:cxn modelId="{E0194FDF-DF67-47D7-9653-26C91944B180}" type="presParOf" srcId="{B01EA874-899C-416D-8DED-1997CF053D64}" destId="{69E8897E-52A4-47A4-AA11-7120B37A9F76}" srcOrd="7" destOrd="0" presId="urn:microsoft.com/office/officeart/2008/layout/LinedList"/>
    <dgm:cxn modelId="{30A045F9-AAB0-4968-AF1A-F88385D1C4B0}" type="presParOf" srcId="{69E8897E-52A4-47A4-AA11-7120B37A9F76}" destId="{E6918C7C-38EF-4AFF-A898-AC861AC3D153}" srcOrd="0" destOrd="0" presId="urn:microsoft.com/office/officeart/2008/layout/LinedList"/>
    <dgm:cxn modelId="{150ECB42-8C68-4F07-9C11-E7991601141A}" type="presParOf" srcId="{69E8897E-52A4-47A4-AA11-7120B37A9F76}" destId="{6E69AFBD-9E42-4D22-8E4C-38C2C8205D0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629C87-10FD-4637-ABBE-4C680031192E}"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74771E04-B9AD-48D6-96CE-8070F250172F}">
      <dgm:prSet/>
      <dgm:spPr/>
      <dgm:t>
        <a:bodyPr/>
        <a:lstStyle/>
        <a:p>
          <a:r>
            <a:rPr lang="da-DK" dirty="0"/>
            <a:t>Efter hovedaftalen mellem Vitanova og </a:t>
          </a:r>
          <a:r>
            <a:rPr lang="da-DK" dirty="0" err="1"/>
            <a:t>Dbio</a:t>
          </a:r>
          <a:r>
            <a:rPr lang="da-DK" dirty="0"/>
            <a:t> skulle frigørelse ske efter en bestemmelse svarende til § 7, stk. 2, i hovedaftalen mellem DA og LO. </a:t>
          </a:r>
          <a:endParaRPr lang="en-US" dirty="0"/>
        </a:p>
      </dgm:t>
    </dgm:pt>
    <dgm:pt modelId="{65B3570B-4F57-40C0-AD81-752FF291EFD6}" type="parTrans" cxnId="{C448F354-6FF5-4C49-90E2-64C24F57ADB8}">
      <dgm:prSet/>
      <dgm:spPr/>
      <dgm:t>
        <a:bodyPr/>
        <a:lstStyle/>
        <a:p>
          <a:endParaRPr lang="en-US"/>
        </a:p>
      </dgm:t>
    </dgm:pt>
    <dgm:pt modelId="{D97FC172-07EE-4E0D-B4E7-4B5CF177A3E4}" type="sibTrans" cxnId="{C448F354-6FF5-4C49-90E2-64C24F57ADB8}">
      <dgm:prSet/>
      <dgm:spPr/>
      <dgm:t>
        <a:bodyPr/>
        <a:lstStyle/>
        <a:p>
          <a:endParaRPr lang="en-US"/>
        </a:p>
      </dgm:t>
    </dgm:pt>
    <dgm:pt modelId="{1CC851B6-231F-4FF1-8BBE-3B353EE29C4B}">
      <dgm:prSet/>
      <dgm:spPr/>
      <dgm:t>
        <a:bodyPr/>
        <a:lstStyle/>
        <a:p>
          <a:r>
            <a:rPr lang="da-DK"/>
            <a:t>Det indebar, at simpel opsigelse ikke var tilstrækkelig til at blive frigjort. Det var </a:t>
          </a:r>
          <a:r>
            <a:rPr lang="da-DK" u="sng"/>
            <a:t>desuden</a:t>
          </a:r>
          <a:r>
            <a:rPr lang="da-DK"/>
            <a:t> en betingelse, at ”anden overenskomst træder i stedet for, eller arbejdsstandsning er iværksat”. </a:t>
          </a:r>
          <a:endParaRPr lang="en-US"/>
        </a:p>
      </dgm:t>
    </dgm:pt>
    <dgm:pt modelId="{2EDD537B-FA5D-4580-A964-A31D7286AE25}" type="parTrans" cxnId="{E333889B-A24F-42B2-8E2A-1FC44906239E}">
      <dgm:prSet/>
      <dgm:spPr/>
      <dgm:t>
        <a:bodyPr/>
        <a:lstStyle/>
        <a:p>
          <a:endParaRPr lang="en-US"/>
        </a:p>
      </dgm:t>
    </dgm:pt>
    <dgm:pt modelId="{AFDEA524-7B1A-4621-A3C6-E05E79A6E5ED}" type="sibTrans" cxnId="{E333889B-A24F-42B2-8E2A-1FC44906239E}">
      <dgm:prSet/>
      <dgm:spPr/>
      <dgm:t>
        <a:bodyPr/>
        <a:lstStyle/>
        <a:p>
          <a:endParaRPr lang="en-US"/>
        </a:p>
      </dgm:t>
    </dgm:pt>
    <dgm:pt modelId="{D5698723-3B76-46C7-8662-7B3DC78F3F12}">
      <dgm:prSet/>
      <dgm:spPr/>
      <dgm:t>
        <a:bodyPr/>
        <a:lstStyle/>
        <a:p>
          <a:r>
            <a:rPr lang="da-DK"/>
            <a:t>Spørgsmålet var, om betingelsen om, at en anden overenskomst træder i stedet for, var opfyldt. </a:t>
          </a:r>
          <a:endParaRPr lang="en-US"/>
        </a:p>
      </dgm:t>
    </dgm:pt>
    <dgm:pt modelId="{F3E66A72-CB4A-4D82-AE60-21D00CF58D2B}" type="parTrans" cxnId="{BEAB35B5-4515-488C-9575-24A5CA2C22D1}">
      <dgm:prSet/>
      <dgm:spPr/>
      <dgm:t>
        <a:bodyPr/>
        <a:lstStyle/>
        <a:p>
          <a:endParaRPr lang="en-US"/>
        </a:p>
      </dgm:t>
    </dgm:pt>
    <dgm:pt modelId="{7A1C7405-E099-48DD-9187-6D1AC0733F82}" type="sibTrans" cxnId="{BEAB35B5-4515-488C-9575-24A5CA2C22D1}">
      <dgm:prSet/>
      <dgm:spPr/>
      <dgm:t>
        <a:bodyPr/>
        <a:lstStyle/>
        <a:p>
          <a:endParaRPr lang="en-US"/>
        </a:p>
      </dgm:t>
    </dgm:pt>
    <dgm:pt modelId="{8EC85479-DE64-4F86-A915-47F04C8E9703}" type="pres">
      <dgm:prSet presAssocID="{A9629C87-10FD-4637-ABBE-4C680031192E}" presName="vert0" presStyleCnt="0">
        <dgm:presLayoutVars>
          <dgm:dir/>
          <dgm:animOne val="branch"/>
          <dgm:animLvl val="lvl"/>
        </dgm:presLayoutVars>
      </dgm:prSet>
      <dgm:spPr/>
    </dgm:pt>
    <dgm:pt modelId="{91832D27-AAAF-46A6-ADF2-792D58C6299F}" type="pres">
      <dgm:prSet presAssocID="{74771E04-B9AD-48D6-96CE-8070F250172F}" presName="thickLine" presStyleLbl="alignNode1" presStyleIdx="0" presStyleCnt="3"/>
      <dgm:spPr/>
    </dgm:pt>
    <dgm:pt modelId="{FEF75BBC-1A7D-4AEE-8B4B-21539A4BA803}" type="pres">
      <dgm:prSet presAssocID="{74771E04-B9AD-48D6-96CE-8070F250172F}" presName="horz1" presStyleCnt="0"/>
      <dgm:spPr/>
    </dgm:pt>
    <dgm:pt modelId="{19651C1E-4D2B-449F-B9B6-A13CFFBEA388}" type="pres">
      <dgm:prSet presAssocID="{74771E04-B9AD-48D6-96CE-8070F250172F}" presName="tx1" presStyleLbl="revTx" presStyleIdx="0" presStyleCnt="3"/>
      <dgm:spPr/>
    </dgm:pt>
    <dgm:pt modelId="{0B0FE23F-557C-4AC9-8481-2169D17415DB}" type="pres">
      <dgm:prSet presAssocID="{74771E04-B9AD-48D6-96CE-8070F250172F}" presName="vert1" presStyleCnt="0"/>
      <dgm:spPr/>
    </dgm:pt>
    <dgm:pt modelId="{DF282B3E-45BD-4A8E-94A1-CBA5C0AD4953}" type="pres">
      <dgm:prSet presAssocID="{1CC851B6-231F-4FF1-8BBE-3B353EE29C4B}" presName="thickLine" presStyleLbl="alignNode1" presStyleIdx="1" presStyleCnt="3"/>
      <dgm:spPr/>
    </dgm:pt>
    <dgm:pt modelId="{111B0DF4-FE0F-4083-8725-2C4FAAB37E37}" type="pres">
      <dgm:prSet presAssocID="{1CC851B6-231F-4FF1-8BBE-3B353EE29C4B}" presName="horz1" presStyleCnt="0"/>
      <dgm:spPr/>
    </dgm:pt>
    <dgm:pt modelId="{991BE301-6E39-435E-86E6-B284A91839C9}" type="pres">
      <dgm:prSet presAssocID="{1CC851B6-231F-4FF1-8BBE-3B353EE29C4B}" presName="tx1" presStyleLbl="revTx" presStyleIdx="1" presStyleCnt="3"/>
      <dgm:spPr/>
    </dgm:pt>
    <dgm:pt modelId="{B12A8E8B-1FB8-4D07-8D4C-2247D5A6FBAD}" type="pres">
      <dgm:prSet presAssocID="{1CC851B6-231F-4FF1-8BBE-3B353EE29C4B}" presName="vert1" presStyleCnt="0"/>
      <dgm:spPr/>
    </dgm:pt>
    <dgm:pt modelId="{1D1FF87E-8B7E-4FED-871A-31DD8D94FCDA}" type="pres">
      <dgm:prSet presAssocID="{D5698723-3B76-46C7-8662-7B3DC78F3F12}" presName="thickLine" presStyleLbl="alignNode1" presStyleIdx="2" presStyleCnt="3"/>
      <dgm:spPr/>
    </dgm:pt>
    <dgm:pt modelId="{153C2065-4347-42D9-AF9A-3613E2FB9D4F}" type="pres">
      <dgm:prSet presAssocID="{D5698723-3B76-46C7-8662-7B3DC78F3F12}" presName="horz1" presStyleCnt="0"/>
      <dgm:spPr/>
    </dgm:pt>
    <dgm:pt modelId="{0D222B49-A1DB-4C4A-BBEF-A98C9A1E12F4}" type="pres">
      <dgm:prSet presAssocID="{D5698723-3B76-46C7-8662-7B3DC78F3F12}" presName="tx1" presStyleLbl="revTx" presStyleIdx="2" presStyleCnt="3"/>
      <dgm:spPr/>
    </dgm:pt>
    <dgm:pt modelId="{660389D2-4577-42A2-8EB0-5D4BBA90737A}" type="pres">
      <dgm:prSet presAssocID="{D5698723-3B76-46C7-8662-7B3DC78F3F12}" presName="vert1" presStyleCnt="0"/>
      <dgm:spPr/>
    </dgm:pt>
  </dgm:ptLst>
  <dgm:cxnLst>
    <dgm:cxn modelId="{D99E6033-A4A0-481F-A9F1-A4A52EA04AF7}" type="presOf" srcId="{74771E04-B9AD-48D6-96CE-8070F250172F}" destId="{19651C1E-4D2B-449F-B9B6-A13CFFBEA388}" srcOrd="0" destOrd="0" presId="urn:microsoft.com/office/officeart/2008/layout/LinedList"/>
    <dgm:cxn modelId="{C448F354-6FF5-4C49-90E2-64C24F57ADB8}" srcId="{A9629C87-10FD-4637-ABBE-4C680031192E}" destId="{74771E04-B9AD-48D6-96CE-8070F250172F}" srcOrd="0" destOrd="0" parTransId="{65B3570B-4F57-40C0-AD81-752FF291EFD6}" sibTransId="{D97FC172-07EE-4E0D-B4E7-4B5CF177A3E4}"/>
    <dgm:cxn modelId="{A632505A-BCE8-4B54-AF84-A2ED0E7D4FC1}" type="presOf" srcId="{A9629C87-10FD-4637-ABBE-4C680031192E}" destId="{8EC85479-DE64-4F86-A915-47F04C8E9703}" srcOrd="0" destOrd="0" presId="urn:microsoft.com/office/officeart/2008/layout/LinedList"/>
    <dgm:cxn modelId="{E107C580-A223-4643-A47A-98D4F5F4677C}" type="presOf" srcId="{1CC851B6-231F-4FF1-8BBE-3B353EE29C4B}" destId="{991BE301-6E39-435E-86E6-B284A91839C9}" srcOrd="0" destOrd="0" presId="urn:microsoft.com/office/officeart/2008/layout/LinedList"/>
    <dgm:cxn modelId="{E333889B-A24F-42B2-8E2A-1FC44906239E}" srcId="{A9629C87-10FD-4637-ABBE-4C680031192E}" destId="{1CC851B6-231F-4FF1-8BBE-3B353EE29C4B}" srcOrd="1" destOrd="0" parTransId="{2EDD537B-FA5D-4580-A964-A31D7286AE25}" sibTransId="{AFDEA524-7B1A-4621-A3C6-E05E79A6E5ED}"/>
    <dgm:cxn modelId="{BEAB35B5-4515-488C-9575-24A5CA2C22D1}" srcId="{A9629C87-10FD-4637-ABBE-4C680031192E}" destId="{D5698723-3B76-46C7-8662-7B3DC78F3F12}" srcOrd="2" destOrd="0" parTransId="{F3E66A72-CB4A-4D82-AE60-21D00CF58D2B}" sibTransId="{7A1C7405-E099-48DD-9187-6D1AC0733F82}"/>
    <dgm:cxn modelId="{14E098EB-8491-4586-B779-01B8D55CB153}" type="presOf" srcId="{D5698723-3B76-46C7-8662-7B3DC78F3F12}" destId="{0D222B49-A1DB-4C4A-BBEF-A98C9A1E12F4}" srcOrd="0" destOrd="0" presId="urn:microsoft.com/office/officeart/2008/layout/LinedList"/>
    <dgm:cxn modelId="{2CCC0D8C-851F-42BA-A1C9-0F86AF52D8B5}" type="presParOf" srcId="{8EC85479-DE64-4F86-A915-47F04C8E9703}" destId="{91832D27-AAAF-46A6-ADF2-792D58C6299F}" srcOrd="0" destOrd="0" presId="urn:microsoft.com/office/officeart/2008/layout/LinedList"/>
    <dgm:cxn modelId="{51D32349-291C-4203-AB68-4D8E8FFE902B}" type="presParOf" srcId="{8EC85479-DE64-4F86-A915-47F04C8E9703}" destId="{FEF75BBC-1A7D-4AEE-8B4B-21539A4BA803}" srcOrd="1" destOrd="0" presId="urn:microsoft.com/office/officeart/2008/layout/LinedList"/>
    <dgm:cxn modelId="{F984C06A-82B0-4F64-A92B-77A266DDCBC9}" type="presParOf" srcId="{FEF75BBC-1A7D-4AEE-8B4B-21539A4BA803}" destId="{19651C1E-4D2B-449F-B9B6-A13CFFBEA388}" srcOrd="0" destOrd="0" presId="urn:microsoft.com/office/officeart/2008/layout/LinedList"/>
    <dgm:cxn modelId="{E6623038-E37D-48A4-8E7D-A78C0C8D045E}" type="presParOf" srcId="{FEF75BBC-1A7D-4AEE-8B4B-21539A4BA803}" destId="{0B0FE23F-557C-4AC9-8481-2169D17415DB}" srcOrd="1" destOrd="0" presId="urn:microsoft.com/office/officeart/2008/layout/LinedList"/>
    <dgm:cxn modelId="{0F630418-FF54-4BE5-B126-492D1001779F}" type="presParOf" srcId="{8EC85479-DE64-4F86-A915-47F04C8E9703}" destId="{DF282B3E-45BD-4A8E-94A1-CBA5C0AD4953}" srcOrd="2" destOrd="0" presId="urn:microsoft.com/office/officeart/2008/layout/LinedList"/>
    <dgm:cxn modelId="{481C7A50-7183-4F2D-90D0-076AB7A4DA83}" type="presParOf" srcId="{8EC85479-DE64-4F86-A915-47F04C8E9703}" destId="{111B0DF4-FE0F-4083-8725-2C4FAAB37E37}" srcOrd="3" destOrd="0" presId="urn:microsoft.com/office/officeart/2008/layout/LinedList"/>
    <dgm:cxn modelId="{4188F81E-1B9D-4505-8600-1C3E15DE7BF9}" type="presParOf" srcId="{111B0DF4-FE0F-4083-8725-2C4FAAB37E37}" destId="{991BE301-6E39-435E-86E6-B284A91839C9}" srcOrd="0" destOrd="0" presId="urn:microsoft.com/office/officeart/2008/layout/LinedList"/>
    <dgm:cxn modelId="{7E46B2D1-CAAD-4B4A-8762-520405B62476}" type="presParOf" srcId="{111B0DF4-FE0F-4083-8725-2C4FAAB37E37}" destId="{B12A8E8B-1FB8-4D07-8D4C-2247D5A6FBAD}" srcOrd="1" destOrd="0" presId="urn:microsoft.com/office/officeart/2008/layout/LinedList"/>
    <dgm:cxn modelId="{8C7827C7-7148-472C-946B-2B2E85C8DBD0}" type="presParOf" srcId="{8EC85479-DE64-4F86-A915-47F04C8E9703}" destId="{1D1FF87E-8B7E-4FED-871A-31DD8D94FCDA}" srcOrd="4" destOrd="0" presId="urn:microsoft.com/office/officeart/2008/layout/LinedList"/>
    <dgm:cxn modelId="{EAD6ED1F-C96C-4E27-BE7F-A4FF73CBC6D9}" type="presParOf" srcId="{8EC85479-DE64-4F86-A915-47F04C8E9703}" destId="{153C2065-4347-42D9-AF9A-3613E2FB9D4F}" srcOrd="5" destOrd="0" presId="urn:microsoft.com/office/officeart/2008/layout/LinedList"/>
    <dgm:cxn modelId="{0BBEFBA0-5871-42CE-94A1-6C92BE1849F4}" type="presParOf" srcId="{153C2065-4347-42D9-AF9A-3613E2FB9D4F}" destId="{0D222B49-A1DB-4C4A-BBEF-A98C9A1E12F4}" srcOrd="0" destOrd="0" presId="urn:microsoft.com/office/officeart/2008/layout/LinedList"/>
    <dgm:cxn modelId="{80363B55-AAA7-4814-AD25-84C5B940A03E}" type="presParOf" srcId="{153C2065-4347-42D9-AF9A-3613E2FB9D4F}" destId="{660389D2-4577-42A2-8EB0-5D4BBA90737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99F39C-987E-48DB-80B5-3ACA8BC87D5B}"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831DD655-6008-45FF-9E9F-11BFA19ACC66}">
      <dgm:prSet/>
      <dgm:spPr/>
      <dgm:t>
        <a:bodyPr/>
        <a:lstStyle/>
        <a:p>
          <a:r>
            <a:rPr lang="da-DK" dirty="0"/>
            <a:t>Hertil kræves </a:t>
          </a:r>
          <a:r>
            <a:rPr lang="da-DK" u="sng" dirty="0"/>
            <a:t>for det fø</a:t>
          </a:r>
          <a:r>
            <a:rPr lang="da-DK" dirty="0"/>
            <a:t>rste, at den nye overenskomst </a:t>
          </a:r>
          <a:r>
            <a:rPr lang="da-DK" i="1" dirty="0"/>
            <a:t>i det væsentlige har samme faglige dækningsområde</a:t>
          </a:r>
          <a:r>
            <a:rPr lang="da-DK" dirty="0"/>
            <a:t> som den gamle overenskomst. Denne betingelse var opfyldt.</a:t>
          </a:r>
          <a:endParaRPr lang="en-US" dirty="0"/>
        </a:p>
      </dgm:t>
    </dgm:pt>
    <dgm:pt modelId="{E6C12AFB-A204-41AD-A903-79D165DE1533}" type="parTrans" cxnId="{6C00EF12-F0B2-4040-9D12-4B96FA27A1A6}">
      <dgm:prSet/>
      <dgm:spPr/>
      <dgm:t>
        <a:bodyPr/>
        <a:lstStyle/>
        <a:p>
          <a:endParaRPr lang="en-US"/>
        </a:p>
      </dgm:t>
    </dgm:pt>
    <dgm:pt modelId="{A6708ADE-4398-4B03-B9DF-6743D0C56E10}" type="sibTrans" cxnId="{6C00EF12-F0B2-4040-9D12-4B96FA27A1A6}">
      <dgm:prSet/>
      <dgm:spPr/>
      <dgm:t>
        <a:bodyPr/>
        <a:lstStyle/>
        <a:p>
          <a:endParaRPr lang="en-US"/>
        </a:p>
      </dgm:t>
    </dgm:pt>
    <dgm:pt modelId="{DED356EF-6457-4287-BDCB-8F3AFC5A610E}">
      <dgm:prSet/>
      <dgm:spPr/>
      <dgm:t>
        <a:bodyPr/>
        <a:lstStyle/>
        <a:p>
          <a:r>
            <a:rPr lang="da-DK" dirty="0"/>
            <a:t>Arbejdsretten fandt i den forbindelse, at det var </a:t>
          </a:r>
          <a:r>
            <a:rPr lang="da-DK" u="sng" dirty="0"/>
            <a:t>sandsynliggjort</a:t>
          </a:r>
          <a:r>
            <a:rPr lang="da-DK" dirty="0"/>
            <a:t>, at arbejdet som bioanalytiker hos Vitanova var dækket af Industriens Funktionæroverenskomst.</a:t>
          </a:r>
          <a:endParaRPr lang="en-US" dirty="0"/>
        </a:p>
      </dgm:t>
    </dgm:pt>
    <dgm:pt modelId="{D83BFDBE-C220-491F-9229-111C583374A4}" type="parTrans" cxnId="{DB184D52-38AE-4E89-841C-59D36D9F3BAE}">
      <dgm:prSet/>
      <dgm:spPr/>
      <dgm:t>
        <a:bodyPr/>
        <a:lstStyle/>
        <a:p>
          <a:endParaRPr lang="en-US"/>
        </a:p>
      </dgm:t>
    </dgm:pt>
    <dgm:pt modelId="{37BFDA4A-2CB0-4650-B42D-33D679B9B5F8}" type="sibTrans" cxnId="{DB184D52-38AE-4E89-841C-59D36D9F3BAE}">
      <dgm:prSet/>
      <dgm:spPr/>
      <dgm:t>
        <a:bodyPr/>
        <a:lstStyle/>
        <a:p>
          <a:endParaRPr lang="en-US"/>
        </a:p>
      </dgm:t>
    </dgm:pt>
    <dgm:pt modelId="{D7C86B7E-4758-4933-9815-0A7F8E676334}">
      <dgm:prSet/>
      <dgm:spPr/>
      <dgm:t>
        <a:bodyPr/>
        <a:lstStyle/>
        <a:p>
          <a:r>
            <a:rPr lang="da-DK" dirty="0"/>
            <a:t>Hertil kræves </a:t>
          </a:r>
          <a:r>
            <a:rPr lang="da-DK" u="sng" dirty="0"/>
            <a:t>for det andet</a:t>
          </a:r>
          <a:r>
            <a:rPr lang="da-DK" dirty="0"/>
            <a:t>, at betingelserne efter arbejdsretlig praksis for, hvilket fagforbund der er overenskomstpart i den opsagte og i den nye overenskomst, er opfyldt. </a:t>
          </a:r>
          <a:endParaRPr lang="en-US" dirty="0"/>
        </a:p>
      </dgm:t>
    </dgm:pt>
    <dgm:pt modelId="{F587E87B-5AB0-4B17-AD40-27ADF2EC831C}" type="parTrans" cxnId="{6DEDCF3C-F927-4B71-8703-D83800E01E79}">
      <dgm:prSet/>
      <dgm:spPr/>
      <dgm:t>
        <a:bodyPr/>
        <a:lstStyle/>
        <a:p>
          <a:endParaRPr lang="en-US"/>
        </a:p>
      </dgm:t>
    </dgm:pt>
    <dgm:pt modelId="{496CFA66-7960-43EF-9C9B-F0A3726C8C48}" type="sibTrans" cxnId="{6DEDCF3C-F927-4B71-8703-D83800E01E79}">
      <dgm:prSet/>
      <dgm:spPr/>
      <dgm:t>
        <a:bodyPr/>
        <a:lstStyle/>
        <a:p>
          <a:endParaRPr lang="en-US"/>
        </a:p>
      </dgm:t>
    </dgm:pt>
    <dgm:pt modelId="{874F5B5F-6627-4E61-A0C6-45C2F05F8E51}">
      <dgm:prSet/>
      <dgm:spPr/>
      <dgm:t>
        <a:bodyPr/>
        <a:lstStyle/>
        <a:p>
          <a:r>
            <a:rPr lang="da-DK"/>
            <a:t>Disse betingelser var opfyldt, idet de to overenskomster var indgået </a:t>
          </a:r>
          <a:r>
            <a:rPr lang="da-DK" i="1"/>
            <a:t>inden for samme hovedorganisation</a:t>
          </a:r>
          <a:r>
            <a:rPr lang="da-DK"/>
            <a:t>. Dbio var ikke en del af CO-industri, men både CO-industri og Dbio var medlemmer af FH. </a:t>
          </a:r>
          <a:endParaRPr lang="en-US"/>
        </a:p>
      </dgm:t>
    </dgm:pt>
    <dgm:pt modelId="{A9A7DA22-7C98-40A2-A8E7-C0435BA48674}" type="parTrans" cxnId="{4CDD444A-972F-4A60-91C0-33D5D04A86E0}">
      <dgm:prSet/>
      <dgm:spPr/>
      <dgm:t>
        <a:bodyPr/>
        <a:lstStyle/>
        <a:p>
          <a:endParaRPr lang="en-US"/>
        </a:p>
      </dgm:t>
    </dgm:pt>
    <dgm:pt modelId="{79B6527B-6E32-496F-988E-0F611113DC5D}" type="sibTrans" cxnId="{4CDD444A-972F-4A60-91C0-33D5D04A86E0}">
      <dgm:prSet/>
      <dgm:spPr/>
      <dgm:t>
        <a:bodyPr/>
        <a:lstStyle/>
        <a:p>
          <a:endParaRPr lang="en-US"/>
        </a:p>
      </dgm:t>
    </dgm:pt>
    <dgm:pt modelId="{9D968A58-4F7E-4439-AD92-F3971D5F4F2B}" type="pres">
      <dgm:prSet presAssocID="{5799F39C-987E-48DB-80B5-3ACA8BC87D5B}" presName="vert0" presStyleCnt="0">
        <dgm:presLayoutVars>
          <dgm:dir/>
          <dgm:animOne val="branch"/>
          <dgm:animLvl val="lvl"/>
        </dgm:presLayoutVars>
      </dgm:prSet>
      <dgm:spPr/>
    </dgm:pt>
    <dgm:pt modelId="{63EEBA1F-4EE3-4046-8C2C-CF3A42CE9711}" type="pres">
      <dgm:prSet presAssocID="{831DD655-6008-45FF-9E9F-11BFA19ACC66}" presName="thickLine" presStyleLbl="alignNode1" presStyleIdx="0" presStyleCnt="4"/>
      <dgm:spPr/>
    </dgm:pt>
    <dgm:pt modelId="{731377C9-9AE8-44DC-843E-50BD96629291}" type="pres">
      <dgm:prSet presAssocID="{831DD655-6008-45FF-9E9F-11BFA19ACC66}" presName="horz1" presStyleCnt="0"/>
      <dgm:spPr/>
    </dgm:pt>
    <dgm:pt modelId="{C6915817-8307-4514-A228-5884B491C031}" type="pres">
      <dgm:prSet presAssocID="{831DD655-6008-45FF-9E9F-11BFA19ACC66}" presName="tx1" presStyleLbl="revTx" presStyleIdx="0" presStyleCnt="4"/>
      <dgm:spPr/>
    </dgm:pt>
    <dgm:pt modelId="{3E0D9EB7-0DBF-4EC9-88D3-46B6E2951A0D}" type="pres">
      <dgm:prSet presAssocID="{831DD655-6008-45FF-9E9F-11BFA19ACC66}" presName="vert1" presStyleCnt="0"/>
      <dgm:spPr/>
    </dgm:pt>
    <dgm:pt modelId="{556F600E-0425-4B7B-AB1D-4786D71E9609}" type="pres">
      <dgm:prSet presAssocID="{DED356EF-6457-4287-BDCB-8F3AFC5A610E}" presName="thickLine" presStyleLbl="alignNode1" presStyleIdx="1" presStyleCnt="4"/>
      <dgm:spPr/>
    </dgm:pt>
    <dgm:pt modelId="{E5438B87-7C77-4879-BEE4-CB2A90C49CC0}" type="pres">
      <dgm:prSet presAssocID="{DED356EF-6457-4287-BDCB-8F3AFC5A610E}" presName="horz1" presStyleCnt="0"/>
      <dgm:spPr/>
    </dgm:pt>
    <dgm:pt modelId="{CECF72C6-DE98-441F-85B9-07DCB21B5CA9}" type="pres">
      <dgm:prSet presAssocID="{DED356EF-6457-4287-BDCB-8F3AFC5A610E}" presName="tx1" presStyleLbl="revTx" presStyleIdx="1" presStyleCnt="4"/>
      <dgm:spPr/>
    </dgm:pt>
    <dgm:pt modelId="{B4B90DB7-1916-47EF-9C0D-8AABB9B979C9}" type="pres">
      <dgm:prSet presAssocID="{DED356EF-6457-4287-BDCB-8F3AFC5A610E}" presName="vert1" presStyleCnt="0"/>
      <dgm:spPr/>
    </dgm:pt>
    <dgm:pt modelId="{1134F7B0-36A8-4D36-8C31-BFFAB52FCDB3}" type="pres">
      <dgm:prSet presAssocID="{D7C86B7E-4758-4933-9815-0A7F8E676334}" presName="thickLine" presStyleLbl="alignNode1" presStyleIdx="2" presStyleCnt="4"/>
      <dgm:spPr/>
    </dgm:pt>
    <dgm:pt modelId="{FFA64040-A1B5-4811-B400-9F282E782CDD}" type="pres">
      <dgm:prSet presAssocID="{D7C86B7E-4758-4933-9815-0A7F8E676334}" presName="horz1" presStyleCnt="0"/>
      <dgm:spPr/>
    </dgm:pt>
    <dgm:pt modelId="{4BB02ED6-B4B4-464D-90FC-35EE0BF0E45C}" type="pres">
      <dgm:prSet presAssocID="{D7C86B7E-4758-4933-9815-0A7F8E676334}" presName="tx1" presStyleLbl="revTx" presStyleIdx="2" presStyleCnt="4"/>
      <dgm:spPr/>
    </dgm:pt>
    <dgm:pt modelId="{A05023D1-424C-4191-88B2-85701F7675E6}" type="pres">
      <dgm:prSet presAssocID="{D7C86B7E-4758-4933-9815-0A7F8E676334}" presName="vert1" presStyleCnt="0"/>
      <dgm:spPr/>
    </dgm:pt>
    <dgm:pt modelId="{0C6401DB-842A-43BB-A986-D0F2EBD0F918}" type="pres">
      <dgm:prSet presAssocID="{874F5B5F-6627-4E61-A0C6-45C2F05F8E51}" presName="thickLine" presStyleLbl="alignNode1" presStyleIdx="3" presStyleCnt="4"/>
      <dgm:spPr/>
    </dgm:pt>
    <dgm:pt modelId="{D986EC0D-1A34-4F64-A7D5-38F070E2919E}" type="pres">
      <dgm:prSet presAssocID="{874F5B5F-6627-4E61-A0C6-45C2F05F8E51}" presName="horz1" presStyleCnt="0"/>
      <dgm:spPr/>
    </dgm:pt>
    <dgm:pt modelId="{3D40EA57-45E7-4556-B129-7EFFC5D02616}" type="pres">
      <dgm:prSet presAssocID="{874F5B5F-6627-4E61-A0C6-45C2F05F8E51}" presName="tx1" presStyleLbl="revTx" presStyleIdx="3" presStyleCnt="4"/>
      <dgm:spPr/>
    </dgm:pt>
    <dgm:pt modelId="{72B19DFB-D2F2-4BDC-8A90-7B04960B6AAC}" type="pres">
      <dgm:prSet presAssocID="{874F5B5F-6627-4E61-A0C6-45C2F05F8E51}" presName="vert1" presStyleCnt="0"/>
      <dgm:spPr/>
    </dgm:pt>
  </dgm:ptLst>
  <dgm:cxnLst>
    <dgm:cxn modelId="{6C00EF12-F0B2-4040-9D12-4B96FA27A1A6}" srcId="{5799F39C-987E-48DB-80B5-3ACA8BC87D5B}" destId="{831DD655-6008-45FF-9E9F-11BFA19ACC66}" srcOrd="0" destOrd="0" parTransId="{E6C12AFB-A204-41AD-A903-79D165DE1533}" sibTransId="{A6708ADE-4398-4B03-B9DF-6743D0C56E10}"/>
    <dgm:cxn modelId="{6DEDCF3C-F927-4B71-8703-D83800E01E79}" srcId="{5799F39C-987E-48DB-80B5-3ACA8BC87D5B}" destId="{D7C86B7E-4758-4933-9815-0A7F8E676334}" srcOrd="2" destOrd="0" parTransId="{F587E87B-5AB0-4B17-AD40-27ADF2EC831C}" sibTransId="{496CFA66-7960-43EF-9C9B-F0A3726C8C48}"/>
    <dgm:cxn modelId="{4CDD444A-972F-4A60-91C0-33D5D04A86E0}" srcId="{5799F39C-987E-48DB-80B5-3ACA8BC87D5B}" destId="{874F5B5F-6627-4E61-A0C6-45C2F05F8E51}" srcOrd="3" destOrd="0" parTransId="{A9A7DA22-7C98-40A2-A8E7-C0435BA48674}" sibTransId="{79B6527B-6E32-496F-988E-0F611113DC5D}"/>
    <dgm:cxn modelId="{E950E24D-0735-43AB-9129-4A9584362426}" type="presOf" srcId="{5799F39C-987E-48DB-80B5-3ACA8BC87D5B}" destId="{9D968A58-4F7E-4439-AD92-F3971D5F4F2B}" srcOrd="0" destOrd="0" presId="urn:microsoft.com/office/officeart/2008/layout/LinedList"/>
    <dgm:cxn modelId="{DB184D52-38AE-4E89-841C-59D36D9F3BAE}" srcId="{5799F39C-987E-48DB-80B5-3ACA8BC87D5B}" destId="{DED356EF-6457-4287-BDCB-8F3AFC5A610E}" srcOrd="1" destOrd="0" parTransId="{D83BFDBE-C220-491F-9229-111C583374A4}" sibTransId="{37BFDA4A-2CB0-4650-B42D-33D679B9B5F8}"/>
    <dgm:cxn modelId="{32421C8B-E30F-486F-8215-D5E11E589E8B}" type="presOf" srcId="{831DD655-6008-45FF-9E9F-11BFA19ACC66}" destId="{C6915817-8307-4514-A228-5884B491C031}" srcOrd="0" destOrd="0" presId="urn:microsoft.com/office/officeart/2008/layout/LinedList"/>
    <dgm:cxn modelId="{8A4A4FA4-8D9A-4ABB-BD4C-E83C1E05B2D5}" type="presOf" srcId="{D7C86B7E-4758-4933-9815-0A7F8E676334}" destId="{4BB02ED6-B4B4-464D-90FC-35EE0BF0E45C}" srcOrd="0" destOrd="0" presId="urn:microsoft.com/office/officeart/2008/layout/LinedList"/>
    <dgm:cxn modelId="{997EEBB3-40C8-436D-8B7A-198D4DE4F5BA}" type="presOf" srcId="{874F5B5F-6627-4E61-A0C6-45C2F05F8E51}" destId="{3D40EA57-45E7-4556-B129-7EFFC5D02616}" srcOrd="0" destOrd="0" presId="urn:microsoft.com/office/officeart/2008/layout/LinedList"/>
    <dgm:cxn modelId="{3D6440C6-7189-4187-8ED6-21FFEF6453EE}" type="presOf" srcId="{DED356EF-6457-4287-BDCB-8F3AFC5A610E}" destId="{CECF72C6-DE98-441F-85B9-07DCB21B5CA9}" srcOrd="0" destOrd="0" presId="urn:microsoft.com/office/officeart/2008/layout/LinedList"/>
    <dgm:cxn modelId="{ACF1239A-7C38-440F-9EEA-8D8017A53CB2}" type="presParOf" srcId="{9D968A58-4F7E-4439-AD92-F3971D5F4F2B}" destId="{63EEBA1F-4EE3-4046-8C2C-CF3A42CE9711}" srcOrd="0" destOrd="0" presId="urn:microsoft.com/office/officeart/2008/layout/LinedList"/>
    <dgm:cxn modelId="{EE195EF3-2007-4C37-908F-82085E0F6F12}" type="presParOf" srcId="{9D968A58-4F7E-4439-AD92-F3971D5F4F2B}" destId="{731377C9-9AE8-44DC-843E-50BD96629291}" srcOrd="1" destOrd="0" presId="urn:microsoft.com/office/officeart/2008/layout/LinedList"/>
    <dgm:cxn modelId="{557E14EE-8571-46B6-873D-E1560EE6B95C}" type="presParOf" srcId="{731377C9-9AE8-44DC-843E-50BD96629291}" destId="{C6915817-8307-4514-A228-5884B491C031}" srcOrd="0" destOrd="0" presId="urn:microsoft.com/office/officeart/2008/layout/LinedList"/>
    <dgm:cxn modelId="{79C4DE67-2BC1-4BE1-9C0E-3D37E4EDBFFB}" type="presParOf" srcId="{731377C9-9AE8-44DC-843E-50BD96629291}" destId="{3E0D9EB7-0DBF-4EC9-88D3-46B6E2951A0D}" srcOrd="1" destOrd="0" presId="urn:microsoft.com/office/officeart/2008/layout/LinedList"/>
    <dgm:cxn modelId="{4DE27218-88A2-4759-B8B9-3DF98B291EF2}" type="presParOf" srcId="{9D968A58-4F7E-4439-AD92-F3971D5F4F2B}" destId="{556F600E-0425-4B7B-AB1D-4786D71E9609}" srcOrd="2" destOrd="0" presId="urn:microsoft.com/office/officeart/2008/layout/LinedList"/>
    <dgm:cxn modelId="{D1BB753E-E583-4FAF-AAFB-4FC217A0E9CC}" type="presParOf" srcId="{9D968A58-4F7E-4439-AD92-F3971D5F4F2B}" destId="{E5438B87-7C77-4879-BEE4-CB2A90C49CC0}" srcOrd="3" destOrd="0" presId="urn:microsoft.com/office/officeart/2008/layout/LinedList"/>
    <dgm:cxn modelId="{F2EEC2E7-CA9D-441A-97F8-D6C21713667F}" type="presParOf" srcId="{E5438B87-7C77-4879-BEE4-CB2A90C49CC0}" destId="{CECF72C6-DE98-441F-85B9-07DCB21B5CA9}" srcOrd="0" destOrd="0" presId="urn:microsoft.com/office/officeart/2008/layout/LinedList"/>
    <dgm:cxn modelId="{F92AAB78-4852-4346-88E0-042513A4F2C5}" type="presParOf" srcId="{E5438B87-7C77-4879-BEE4-CB2A90C49CC0}" destId="{B4B90DB7-1916-47EF-9C0D-8AABB9B979C9}" srcOrd="1" destOrd="0" presId="urn:microsoft.com/office/officeart/2008/layout/LinedList"/>
    <dgm:cxn modelId="{A4C2FE42-F1CD-4F56-9A71-08CF23E82E80}" type="presParOf" srcId="{9D968A58-4F7E-4439-AD92-F3971D5F4F2B}" destId="{1134F7B0-36A8-4D36-8C31-BFFAB52FCDB3}" srcOrd="4" destOrd="0" presId="urn:microsoft.com/office/officeart/2008/layout/LinedList"/>
    <dgm:cxn modelId="{70FDF10C-43F5-4FA5-AE9C-A5691102FC48}" type="presParOf" srcId="{9D968A58-4F7E-4439-AD92-F3971D5F4F2B}" destId="{FFA64040-A1B5-4811-B400-9F282E782CDD}" srcOrd="5" destOrd="0" presId="urn:microsoft.com/office/officeart/2008/layout/LinedList"/>
    <dgm:cxn modelId="{E7D2DBED-111A-45CD-8CC3-55748CBF0EF6}" type="presParOf" srcId="{FFA64040-A1B5-4811-B400-9F282E782CDD}" destId="{4BB02ED6-B4B4-464D-90FC-35EE0BF0E45C}" srcOrd="0" destOrd="0" presId="urn:microsoft.com/office/officeart/2008/layout/LinedList"/>
    <dgm:cxn modelId="{6585D95E-69D4-46AC-876D-6F52FA0B07B6}" type="presParOf" srcId="{FFA64040-A1B5-4811-B400-9F282E782CDD}" destId="{A05023D1-424C-4191-88B2-85701F7675E6}" srcOrd="1" destOrd="0" presId="urn:microsoft.com/office/officeart/2008/layout/LinedList"/>
    <dgm:cxn modelId="{A195C3EE-EFCB-4DFD-A94B-DF4765ACEDDB}" type="presParOf" srcId="{9D968A58-4F7E-4439-AD92-F3971D5F4F2B}" destId="{0C6401DB-842A-43BB-A986-D0F2EBD0F918}" srcOrd="6" destOrd="0" presId="urn:microsoft.com/office/officeart/2008/layout/LinedList"/>
    <dgm:cxn modelId="{BF633048-345A-4F51-905B-88F5BA66625B}" type="presParOf" srcId="{9D968A58-4F7E-4439-AD92-F3971D5F4F2B}" destId="{D986EC0D-1A34-4F64-A7D5-38F070E2919E}" srcOrd="7" destOrd="0" presId="urn:microsoft.com/office/officeart/2008/layout/LinedList"/>
    <dgm:cxn modelId="{57EB3CAE-8008-445B-95BE-8204ABDFF63D}" type="presParOf" srcId="{D986EC0D-1A34-4F64-A7D5-38F070E2919E}" destId="{3D40EA57-45E7-4556-B129-7EFFC5D02616}" srcOrd="0" destOrd="0" presId="urn:microsoft.com/office/officeart/2008/layout/LinedList"/>
    <dgm:cxn modelId="{94F9597F-5E39-4563-8E90-A27DF57342B7}" type="presParOf" srcId="{D986EC0D-1A34-4F64-A7D5-38F070E2919E}" destId="{72B19DFB-D2F2-4BDC-8A90-7B04960B6AA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8EABD2-7495-4BE2-8466-1A61867F7BB7}"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92601D85-4F41-40A0-A070-00F624C97EDD}">
      <dgm:prSet/>
      <dgm:spPr/>
      <dgm:t>
        <a:bodyPr/>
        <a:lstStyle/>
        <a:p>
          <a:r>
            <a:rPr lang="da-DK" dirty="0"/>
            <a:t>Onsdag den 17. november 2021 om formiddagen: A blev udsat for en arbejdsulykke; han fik højre hånd i klemme med beskadigelse af højre pegefinger</a:t>
          </a:r>
          <a:endParaRPr lang="en-US" dirty="0"/>
        </a:p>
      </dgm:t>
    </dgm:pt>
    <dgm:pt modelId="{E5B9DA1E-A1E3-4C1C-B432-056993D55D1D}" type="parTrans" cxnId="{6ED39461-1D25-406B-B2C0-30F04F92CC61}">
      <dgm:prSet/>
      <dgm:spPr/>
      <dgm:t>
        <a:bodyPr/>
        <a:lstStyle/>
        <a:p>
          <a:endParaRPr lang="en-US"/>
        </a:p>
      </dgm:t>
    </dgm:pt>
    <dgm:pt modelId="{5BA03F09-B715-4985-86F8-3FC538DFDC2A}" type="sibTrans" cxnId="{6ED39461-1D25-406B-B2C0-30F04F92CC61}">
      <dgm:prSet/>
      <dgm:spPr/>
      <dgm:t>
        <a:bodyPr/>
        <a:lstStyle/>
        <a:p>
          <a:endParaRPr lang="en-US"/>
        </a:p>
      </dgm:t>
    </dgm:pt>
    <dgm:pt modelId="{9CD1CA59-F1FA-4E76-A941-98303329CE8B}">
      <dgm:prSet/>
      <dgm:spPr/>
      <dgm:t>
        <a:bodyPr/>
        <a:lstStyle/>
        <a:p>
          <a:r>
            <a:rPr lang="da-DK"/>
            <a:t>A blev kørt på hospitalet i ambulance; pegefingeren blev amputeret, mens A var i fuld narkose</a:t>
          </a:r>
          <a:endParaRPr lang="en-US"/>
        </a:p>
      </dgm:t>
    </dgm:pt>
    <dgm:pt modelId="{6D9312DE-CEEE-4CEA-86DD-D5B0E0A4E52F}" type="parTrans" cxnId="{09078A9F-318F-474F-8AD2-77B89F3B75BF}">
      <dgm:prSet/>
      <dgm:spPr/>
      <dgm:t>
        <a:bodyPr/>
        <a:lstStyle/>
        <a:p>
          <a:endParaRPr lang="en-US"/>
        </a:p>
      </dgm:t>
    </dgm:pt>
    <dgm:pt modelId="{428616E5-30FB-4123-B23E-E8DDA77811D7}" type="sibTrans" cxnId="{09078A9F-318F-474F-8AD2-77B89F3B75BF}">
      <dgm:prSet/>
      <dgm:spPr/>
      <dgm:t>
        <a:bodyPr/>
        <a:lstStyle/>
        <a:p>
          <a:endParaRPr lang="en-US"/>
        </a:p>
      </dgm:t>
    </dgm:pt>
    <dgm:pt modelId="{3DF8186C-6957-4EED-B45C-256143096F15}">
      <dgm:prSet/>
      <dgm:spPr/>
      <dgm:t>
        <a:bodyPr/>
        <a:lstStyle/>
        <a:p>
          <a:r>
            <a:rPr lang="da-DK"/>
            <a:t>A blev efter eget ønske udskrevet samme dag og var hjemme natten mellem den 17. og 18. november 2021</a:t>
          </a:r>
          <a:endParaRPr lang="en-US"/>
        </a:p>
      </dgm:t>
    </dgm:pt>
    <dgm:pt modelId="{C248E197-1D0F-4FA3-98B8-113837589E37}" type="parTrans" cxnId="{36BC3607-0A06-4366-84D0-B4D489147370}">
      <dgm:prSet/>
      <dgm:spPr/>
      <dgm:t>
        <a:bodyPr/>
        <a:lstStyle/>
        <a:p>
          <a:endParaRPr lang="en-US"/>
        </a:p>
      </dgm:t>
    </dgm:pt>
    <dgm:pt modelId="{AABD710B-2DFF-4959-87BB-924CA5782047}" type="sibTrans" cxnId="{36BC3607-0A06-4366-84D0-B4D489147370}">
      <dgm:prSet/>
      <dgm:spPr/>
      <dgm:t>
        <a:bodyPr/>
        <a:lstStyle/>
        <a:p>
          <a:endParaRPr lang="en-US"/>
        </a:p>
      </dgm:t>
    </dgm:pt>
    <dgm:pt modelId="{51FB5A97-7B71-4899-98CC-DB468F98B1A0}">
      <dgm:prSet/>
      <dgm:spPr/>
      <dgm:t>
        <a:bodyPr/>
        <a:lstStyle/>
        <a:p>
          <a:r>
            <a:rPr lang="da-DK"/>
            <a:t>A blev den 18. november 2021 om morgenen bedt om at møde på arbejde hos NCC med henblik på rekonstruktion af forløbet omkring arbejdsulykken. Han mødte frem, og rekonstruktionen blev gennemført.</a:t>
          </a:r>
          <a:endParaRPr lang="en-US"/>
        </a:p>
      </dgm:t>
    </dgm:pt>
    <dgm:pt modelId="{2B320909-72E9-4ECD-9E64-1C040598C7E6}" type="parTrans" cxnId="{5C6257ED-31E3-4711-932D-CF9016B51F28}">
      <dgm:prSet/>
      <dgm:spPr/>
      <dgm:t>
        <a:bodyPr/>
        <a:lstStyle/>
        <a:p>
          <a:endParaRPr lang="en-US"/>
        </a:p>
      </dgm:t>
    </dgm:pt>
    <dgm:pt modelId="{870890DA-66F9-45BC-BB95-AEA4C2CEE913}" type="sibTrans" cxnId="{5C6257ED-31E3-4711-932D-CF9016B51F28}">
      <dgm:prSet/>
      <dgm:spPr/>
      <dgm:t>
        <a:bodyPr/>
        <a:lstStyle/>
        <a:p>
          <a:endParaRPr lang="en-US"/>
        </a:p>
      </dgm:t>
    </dgm:pt>
    <dgm:pt modelId="{0DF975C4-141E-4BE9-9628-98B188886527}" type="pres">
      <dgm:prSet presAssocID="{E18EABD2-7495-4BE2-8466-1A61867F7BB7}" presName="vert0" presStyleCnt="0">
        <dgm:presLayoutVars>
          <dgm:dir/>
          <dgm:animOne val="branch"/>
          <dgm:animLvl val="lvl"/>
        </dgm:presLayoutVars>
      </dgm:prSet>
      <dgm:spPr/>
    </dgm:pt>
    <dgm:pt modelId="{4781EC07-BB30-462E-A8C8-57A775E9B8AA}" type="pres">
      <dgm:prSet presAssocID="{92601D85-4F41-40A0-A070-00F624C97EDD}" presName="thickLine" presStyleLbl="alignNode1" presStyleIdx="0" presStyleCnt="4"/>
      <dgm:spPr/>
    </dgm:pt>
    <dgm:pt modelId="{2719D6C8-4A6E-49CA-8A3C-4A07AF635C48}" type="pres">
      <dgm:prSet presAssocID="{92601D85-4F41-40A0-A070-00F624C97EDD}" presName="horz1" presStyleCnt="0"/>
      <dgm:spPr/>
    </dgm:pt>
    <dgm:pt modelId="{4431A637-851E-431C-A4EC-E805FFAAF22E}" type="pres">
      <dgm:prSet presAssocID="{92601D85-4F41-40A0-A070-00F624C97EDD}" presName="tx1" presStyleLbl="revTx" presStyleIdx="0" presStyleCnt="4"/>
      <dgm:spPr/>
    </dgm:pt>
    <dgm:pt modelId="{6DFA568A-E62B-47F9-A94A-2DD1F1DEAFF9}" type="pres">
      <dgm:prSet presAssocID="{92601D85-4F41-40A0-A070-00F624C97EDD}" presName="vert1" presStyleCnt="0"/>
      <dgm:spPr/>
    </dgm:pt>
    <dgm:pt modelId="{4B8132B3-BF2C-47F1-96D9-EFF680AE9164}" type="pres">
      <dgm:prSet presAssocID="{9CD1CA59-F1FA-4E76-A941-98303329CE8B}" presName="thickLine" presStyleLbl="alignNode1" presStyleIdx="1" presStyleCnt="4"/>
      <dgm:spPr/>
    </dgm:pt>
    <dgm:pt modelId="{C9A7E38B-9392-4317-8EBD-86A699486762}" type="pres">
      <dgm:prSet presAssocID="{9CD1CA59-F1FA-4E76-A941-98303329CE8B}" presName="horz1" presStyleCnt="0"/>
      <dgm:spPr/>
    </dgm:pt>
    <dgm:pt modelId="{5D569DF4-EC93-43B9-A764-6405B7C5DA02}" type="pres">
      <dgm:prSet presAssocID="{9CD1CA59-F1FA-4E76-A941-98303329CE8B}" presName="tx1" presStyleLbl="revTx" presStyleIdx="1" presStyleCnt="4"/>
      <dgm:spPr/>
    </dgm:pt>
    <dgm:pt modelId="{FF84D915-8F55-4D7F-80B2-EAC1B27025B7}" type="pres">
      <dgm:prSet presAssocID="{9CD1CA59-F1FA-4E76-A941-98303329CE8B}" presName="vert1" presStyleCnt="0"/>
      <dgm:spPr/>
    </dgm:pt>
    <dgm:pt modelId="{EE35F831-0F7E-4CF5-B9F3-84E503D492E2}" type="pres">
      <dgm:prSet presAssocID="{3DF8186C-6957-4EED-B45C-256143096F15}" presName="thickLine" presStyleLbl="alignNode1" presStyleIdx="2" presStyleCnt="4"/>
      <dgm:spPr/>
    </dgm:pt>
    <dgm:pt modelId="{C90F631F-3950-4426-A464-424CE188378C}" type="pres">
      <dgm:prSet presAssocID="{3DF8186C-6957-4EED-B45C-256143096F15}" presName="horz1" presStyleCnt="0"/>
      <dgm:spPr/>
    </dgm:pt>
    <dgm:pt modelId="{BFC03E84-3646-4881-AFF8-5BBAAADB0ED5}" type="pres">
      <dgm:prSet presAssocID="{3DF8186C-6957-4EED-B45C-256143096F15}" presName="tx1" presStyleLbl="revTx" presStyleIdx="2" presStyleCnt="4"/>
      <dgm:spPr/>
    </dgm:pt>
    <dgm:pt modelId="{7E855F2D-6789-4603-A018-8AD3CA516779}" type="pres">
      <dgm:prSet presAssocID="{3DF8186C-6957-4EED-B45C-256143096F15}" presName="vert1" presStyleCnt="0"/>
      <dgm:spPr/>
    </dgm:pt>
    <dgm:pt modelId="{16073747-06E3-4497-B324-B1897E6BBFFC}" type="pres">
      <dgm:prSet presAssocID="{51FB5A97-7B71-4899-98CC-DB468F98B1A0}" presName="thickLine" presStyleLbl="alignNode1" presStyleIdx="3" presStyleCnt="4"/>
      <dgm:spPr/>
    </dgm:pt>
    <dgm:pt modelId="{1503A16C-C5ED-418A-874A-C597D6F692FF}" type="pres">
      <dgm:prSet presAssocID="{51FB5A97-7B71-4899-98CC-DB468F98B1A0}" presName="horz1" presStyleCnt="0"/>
      <dgm:spPr/>
    </dgm:pt>
    <dgm:pt modelId="{CC8EFBC4-9AEB-4B75-A6BF-30EE64481493}" type="pres">
      <dgm:prSet presAssocID="{51FB5A97-7B71-4899-98CC-DB468F98B1A0}" presName="tx1" presStyleLbl="revTx" presStyleIdx="3" presStyleCnt="4"/>
      <dgm:spPr/>
    </dgm:pt>
    <dgm:pt modelId="{2E9B6605-E46B-4B0F-A4F4-4217623EDB48}" type="pres">
      <dgm:prSet presAssocID="{51FB5A97-7B71-4899-98CC-DB468F98B1A0}" presName="vert1" presStyleCnt="0"/>
      <dgm:spPr/>
    </dgm:pt>
  </dgm:ptLst>
  <dgm:cxnLst>
    <dgm:cxn modelId="{36BC3607-0A06-4366-84D0-B4D489147370}" srcId="{E18EABD2-7495-4BE2-8466-1A61867F7BB7}" destId="{3DF8186C-6957-4EED-B45C-256143096F15}" srcOrd="2" destOrd="0" parTransId="{C248E197-1D0F-4FA3-98B8-113837589E37}" sibTransId="{AABD710B-2DFF-4959-87BB-924CA5782047}"/>
    <dgm:cxn modelId="{9DFA1733-F797-45D3-B4CD-2C17DAC64CE9}" type="presOf" srcId="{51FB5A97-7B71-4899-98CC-DB468F98B1A0}" destId="{CC8EFBC4-9AEB-4B75-A6BF-30EE64481493}" srcOrd="0" destOrd="0" presId="urn:microsoft.com/office/officeart/2008/layout/LinedList"/>
    <dgm:cxn modelId="{E12A5360-7453-435E-AB76-262F7FC97DD3}" type="presOf" srcId="{9CD1CA59-F1FA-4E76-A941-98303329CE8B}" destId="{5D569DF4-EC93-43B9-A764-6405B7C5DA02}" srcOrd="0" destOrd="0" presId="urn:microsoft.com/office/officeart/2008/layout/LinedList"/>
    <dgm:cxn modelId="{6ED39461-1D25-406B-B2C0-30F04F92CC61}" srcId="{E18EABD2-7495-4BE2-8466-1A61867F7BB7}" destId="{92601D85-4F41-40A0-A070-00F624C97EDD}" srcOrd="0" destOrd="0" parTransId="{E5B9DA1E-A1E3-4C1C-B432-056993D55D1D}" sibTransId="{5BA03F09-B715-4985-86F8-3FC538DFDC2A}"/>
    <dgm:cxn modelId="{09078A9F-318F-474F-8AD2-77B89F3B75BF}" srcId="{E18EABD2-7495-4BE2-8466-1A61867F7BB7}" destId="{9CD1CA59-F1FA-4E76-A941-98303329CE8B}" srcOrd="1" destOrd="0" parTransId="{6D9312DE-CEEE-4CEA-86DD-D5B0E0A4E52F}" sibTransId="{428616E5-30FB-4123-B23E-E8DDA77811D7}"/>
    <dgm:cxn modelId="{89AA87B6-DBAF-472C-9D19-D3042F032E90}" type="presOf" srcId="{E18EABD2-7495-4BE2-8466-1A61867F7BB7}" destId="{0DF975C4-141E-4BE9-9628-98B188886527}" srcOrd="0" destOrd="0" presId="urn:microsoft.com/office/officeart/2008/layout/LinedList"/>
    <dgm:cxn modelId="{B54854D3-324C-4F40-84EE-2BE4AA7732EB}" type="presOf" srcId="{92601D85-4F41-40A0-A070-00F624C97EDD}" destId="{4431A637-851E-431C-A4EC-E805FFAAF22E}" srcOrd="0" destOrd="0" presId="urn:microsoft.com/office/officeart/2008/layout/LinedList"/>
    <dgm:cxn modelId="{7C51C5DE-2AE9-4048-8313-7CF3C5225BC3}" type="presOf" srcId="{3DF8186C-6957-4EED-B45C-256143096F15}" destId="{BFC03E84-3646-4881-AFF8-5BBAAADB0ED5}" srcOrd="0" destOrd="0" presId="urn:microsoft.com/office/officeart/2008/layout/LinedList"/>
    <dgm:cxn modelId="{5C6257ED-31E3-4711-932D-CF9016B51F28}" srcId="{E18EABD2-7495-4BE2-8466-1A61867F7BB7}" destId="{51FB5A97-7B71-4899-98CC-DB468F98B1A0}" srcOrd="3" destOrd="0" parTransId="{2B320909-72E9-4ECD-9E64-1C040598C7E6}" sibTransId="{870890DA-66F9-45BC-BB95-AEA4C2CEE913}"/>
    <dgm:cxn modelId="{F9BA2961-CAB8-4A29-A369-19EEF6954EB8}" type="presParOf" srcId="{0DF975C4-141E-4BE9-9628-98B188886527}" destId="{4781EC07-BB30-462E-A8C8-57A775E9B8AA}" srcOrd="0" destOrd="0" presId="urn:microsoft.com/office/officeart/2008/layout/LinedList"/>
    <dgm:cxn modelId="{0C717B04-D0D4-4892-B620-AFF0B9AB37D7}" type="presParOf" srcId="{0DF975C4-141E-4BE9-9628-98B188886527}" destId="{2719D6C8-4A6E-49CA-8A3C-4A07AF635C48}" srcOrd="1" destOrd="0" presId="urn:microsoft.com/office/officeart/2008/layout/LinedList"/>
    <dgm:cxn modelId="{2EDE9043-9DFD-45F7-8941-04A4D930D7A0}" type="presParOf" srcId="{2719D6C8-4A6E-49CA-8A3C-4A07AF635C48}" destId="{4431A637-851E-431C-A4EC-E805FFAAF22E}" srcOrd="0" destOrd="0" presId="urn:microsoft.com/office/officeart/2008/layout/LinedList"/>
    <dgm:cxn modelId="{B29184E3-16B7-4A29-A916-CD942C37EA3B}" type="presParOf" srcId="{2719D6C8-4A6E-49CA-8A3C-4A07AF635C48}" destId="{6DFA568A-E62B-47F9-A94A-2DD1F1DEAFF9}" srcOrd="1" destOrd="0" presId="urn:microsoft.com/office/officeart/2008/layout/LinedList"/>
    <dgm:cxn modelId="{4F2FD847-B469-463B-9B5D-1C00A23D8079}" type="presParOf" srcId="{0DF975C4-141E-4BE9-9628-98B188886527}" destId="{4B8132B3-BF2C-47F1-96D9-EFF680AE9164}" srcOrd="2" destOrd="0" presId="urn:microsoft.com/office/officeart/2008/layout/LinedList"/>
    <dgm:cxn modelId="{7EA0DF95-BC50-4C26-BA6C-E728758576CC}" type="presParOf" srcId="{0DF975C4-141E-4BE9-9628-98B188886527}" destId="{C9A7E38B-9392-4317-8EBD-86A699486762}" srcOrd="3" destOrd="0" presId="urn:microsoft.com/office/officeart/2008/layout/LinedList"/>
    <dgm:cxn modelId="{7AF56BE6-D9C0-4BF4-B1C3-39784C6CF0FC}" type="presParOf" srcId="{C9A7E38B-9392-4317-8EBD-86A699486762}" destId="{5D569DF4-EC93-43B9-A764-6405B7C5DA02}" srcOrd="0" destOrd="0" presId="urn:microsoft.com/office/officeart/2008/layout/LinedList"/>
    <dgm:cxn modelId="{20560E2F-5F23-4E05-A249-61870998B8BD}" type="presParOf" srcId="{C9A7E38B-9392-4317-8EBD-86A699486762}" destId="{FF84D915-8F55-4D7F-80B2-EAC1B27025B7}" srcOrd="1" destOrd="0" presId="urn:microsoft.com/office/officeart/2008/layout/LinedList"/>
    <dgm:cxn modelId="{91509987-8FD4-400F-A38F-5927830B480E}" type="presParOf" srcId="{0DF975C4-141E-4BE9-9628-98B188886527}" destId="{EE35F831-0F7E-4CF5-B9F3-84E503D492E2}" srcOrd="4" destOrd="0" presId="urn:microsoft.com/office/officeart/2008/layout/LinedList"/>
    <dgm:cxn modelId="{854CFC6E-3F8F-4592-8261-515DC454D8B5}" type="presParOf" srcId="{0DF975C4-141E-4BE9-9628-98B188886527}" destId="{C90F631F-3950-4426-A464-424CE188378C}" srcOrd="5" destOrd="0" presId="urn:microsoft.com/office/officeart/2008/layout/LinedList"/>
    <dgm:cxn modelId="{D17FE4AD-3CF5-4FD9-9FA7-9ABF4B06DB3D}" type="presParOf" srcId="{C90F631F-3950-4426-A464-424CE188378C}" destId="{BFC03E84-3646-4881-AFF8-5BBAAADB0ED5}" srcOrd="0" destOrd="0" presId="urn:microsoft.com/office/officeart/2008/layout/LinedList"/>
    <dgm:cxn modelId="{F0CE4058-34BC-4902-B7A0-007CC2F8DE43}" type="presParOf" srcId="{C90F631F-3950-4426-A464-424CE188378C}" destId="{7E855F2D-6789-4603-A018-8AD3CA516779}" srcOrd="1" destOrd="0" presId="urn:microsoft.com/office/officeart/2008/layout/LinedList"/>
    <dgm:cxn modelId="{C5B4CBA8-CDC3-4C01-847C-F0E0AE59BF4D}" type="presParOf" srcId="{0DF975C4-141E-4BE9-9628-98B188886527}" destId="{16073747-06E3-4497-B324-B1897E6BBFFC}" srcOrd="6" destOrd="0" presId="urn:microsoft.com/office/officeart/2008/layout/LinedList"/>
    <dgm:cxn modelId="{16DB5F18-C7C1-4BAF-8431-9F4BF1743507}" type="presParOf" srcId="{0DF975C4-141E-4BE9-9628-98B188886527}" destId="{1503A16C-C5ED-418A-874A-C597D6F692FF}" srcOrd="7" destOrd="0" presId="urn:microsoft.com/office/officeart/2008/layout/LinedList"/>
    <dgm:cxn modelId="{6868EB82-36DF-474D-8FD7-AA1B6F85BA27}" type="presParOf" srcId="{1503A16C-C5ED-418A-874A-C597D6F692FF}" destId="{CC8EFBC4-9AEB-4B75-A6BF-30EE64481493}" srcOrd="0" destOrd="0" presId="urn:microsoft.com/office/officeart/2008/layout/LinedList"/>
    <dgm:cxn modelId="{E62BD38E-1D06-4551-8868-17F97D369D6B}" type="presParOf" srcId="{1503A16C-C5ED-418A-874A-C597D6F692FF}" destId="{2E9B6605-E46B-4B0F-A4F4-4217623EDB4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5F3B6-8438-4449-879E-E4C4EBBE7B55}">
      <dsp:nvSpPr>
        <dsp:cNvPr id="0" name=""/>
        <dsp:cNvSpPr/>
      </dsp:nvSpPr>
      <dsp:spPr>
        <a:xfrm>
          <a:off x="0" y="0"/>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588157-B403-453C-941C-C157502D6B3C}">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da-DK" sz="1700" kern="1200" dirty="0"/>
            <a:t>Hovedkonflikten fra oktober 2020 og sympatikonflikten var marts 2021 var oprindeligt lovlig – både formelt og materielt. </a:t>
          </a:r>
          <a:endParaRPr lang="en-US" sz="1700" kern="1200" dirty="0"/>
        </a:p>
      </dsp:txBody>
      <dsp:txXfrm>
        <a:off x="0" y="0"/>
        <a:ext cx="6291714" cy="1382683"/>
      </dsp:txXfrm>
    </dsp:sp>
    <dsp:sp modelId="{1FFA475A-F40D-45A2-887C-B57A0FF1C4B3}">
      <dsp:nvSpPr>
        <dsp:cNvPr id="0" name=""/>
        <dsp:cNvSpPr/>
      </dsp:nvSpPr>
      <dsp:spPr>
        <a:xfrm>
          <a:off x="0" y="1382683"/>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546F7B-F6DC-4000-95C6-5F88125D8533}">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da-DK" sz="1700" kern="1200" dirty="0"/>
            <a:t>Spørgsmålet var herefter, om </a:t>
          </a:r>
          <a:r>
            <a:rPr lang="da-DK" sz="1700" u="sng" kern="1200" dirty="0"/>
            <a:t>fortsættelsen</a:t>
          </a:r>
          <a:r>
            <a:rPr lang="da-DK" sz="1700" kern="1200" dirty="0"/>
            <a:t> af hovedkonflikten og sympatikonflikten også var lovlig. Det var fortsættelsen som nævnt kun indtil juni 2022, hvor Unisport indgik overenskomst med HK.</a:t>
          </a:r>
          <a:endParaRPr lang="en-US" sz="1700" kern="1200" dirty="0"/>
        </a:p>
      </dsp:txBody>
      <dsp:txXfrm>
        <a:off x="0" y="1382683"/>
        <a:ext cx="6291714" cy="1382683"/>
      </dsp:txXfrm>
    </dsp:sp>
    <dsp:sp modelId="{032408DD-951C-4D41-8E81-3EF8B3FB2635}">
      <dsp:nvSpPr>
        <dsp:cNvPr id="0" name=""/>
        <dsp:cNvSpPr/>
      </dsp:nvSpPr>
      <dsp:spPr>
        <a:xfrm>
          <a:off x="0" y="2765367"/>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E1956F-6554-4F2E-AAAF-C54719BF183E}">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da-DK" sz="1700" kern="1200"/>
            <a:t>Den retlige ramme for bedømmelsen af dette spørgsmål: En faglig organisation kan </a:t>
          </a:r>
          <a:r>
            <a:rPr lang="da-DK" sz="1700" u="sng" kern="1200"/>
            <a:t>som udgangspunkt</a:t>
          </a:r>
          <a:r>
            <a:rPr lang="da-DK" sz="1700" kern="1200"/>
            <a:t> ikke lovligt </a:t>
          </a:r>
          <a:r>
            <a:rPr lang="da-DK" sz="1700" u="sng" kern="1200"/>
            <a:t>etablere</a:t>
          </a:r>
          <a:r>
            <a:rPr lang="da-DK" sz="1700" kern="1200"/>
            <a:t> konflikt, når virksomheden i forvejen er dækket af en overenskomst med et andet forbund, når de konkurrerende forbund er medlemmer af samme hovedorganisation (3F og HK er medlemmer af FH) </a:t>
          </a:r>
          <a:endParaRPr lang="en-US" sz="1700" kern="1200"/>
        </a:p>
      </dsp:txBody>
      <dsp:txXfrm>
        <a:off x="0" y="2765367"/>
        <a:ext cx="6291714" cy="1382683"/>
      </dsp:txXfrm>
    </dsp:sp>
    <dsp:sp modelId="{278852F5-9CC6-48F5-AEE4-BA1973AD95C2}">
      <dsp:nvSpPr>
        <dsp:cNvPr id="0" name=""/>
        <dsp:cNvSpPr/>
      </dsp:nvSpPr>
      <dsp:spPr>
        <a:xfrm>
          <a:off x="0" y="4148051"/>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918C7C-38EF-4AFF-A898-AC861AC3D153}">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da-DK" sz="1700" u="sng" kern="1200"/>
            <a:t>Undtagelse: Der foreligger meget stærke grunde, </a:t>
          </a:r>
          <a:r>
            <a:rPr lang="da-DK" sz="1700" kern="1200"/>
            <a:t>f.eks. hvis arbejdsgiveren reelt vil sø ly for overenskomstkravet ved at indgå overenskomst med en anden, mindre nærliggende faglig organisation</a:t>
          </a:r>
          <a:endParaRPr lang="en-US" sz="1700" kern="1200"/>
        </a:p>
      </dsp:txBody>
      <dsp:txXfrm>
        <a:off x="0" y="4148051"/>
        <a:ext cx="6291714" cy="13826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32D27-AAAF-46A6-ADF2-792D58C6299F}">
      <dsp:nvSpPr>
        <dsp:cNvPr id="0" name=""/>
        <dsp:cNvSpPr/>
      </dsp:nvSpPr>
      <dsp:spPr>
        <a:xfrm>
          <a:off x="0" y="270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651C1E-4D2B-449F-B9B6-A13CFFBEA388}">
      <dsp:nvSpPr>
        <dsp:cNvPr id="0" name=""/>
        <dsp:cNvSpPr/>
      </dsp:nvSpPr>
      <dsp:spPr>
        <a:xfrm>
          <a:off x="0" y="2700"/>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da-DK" sz="2400" kern="1200" dirty="0"/>
            <a:t>Efter hovedaftalen mellem Vitanova og </a:t>
          </a:r>
          <a:r>
            <a:rPr lang="da-DK" sz="2400" kern="1200" dirty="0" err="1"/>
            <a:t>Dbio</a:t>
          </a:r>
          <a:r>
            <a:rPr lang="da-DK" sz="2400" kern="1200" dirty="0"/>
            <a:t> skulle frigørelse ske efter en bestemmelse svarende til § 7, stk. 2, i hovedaftalen mellem DA og LO. </a:t>
          </a:r>
          <a:endParaRPr lang="en-US" sz="2400" kern="1200" dirty="0"/>
        </a:p>
      </dsp:txBody>
      <dsp:txXfrm>
        <a:off x="0" y="2700"/>
        <a:ext cx="6291714" cy="1841777"/>
      </dsp:txXfrm>
    </dsp:sp>
    <dsp:sp modelId="{DF282B3E-45BD-4A8E-94A1-CBA5C0AD4953}">
      <dsp:nvSpPr>
        <dsp:cNvPr id="0" name=""/>
        <dsp:cNvSpPr/>
      </dsp:nvSpPr>
      <dsp:spPr>
        <a:xfrm>
          <a:off x="0" y="1844478"/>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1BE301-6E39-435E-86E6-B284A91839C9}">
      <dsp:nvSpPr>
        <dsp:cNvPr id="0" name=""/>
        <dsp:cNvSpPr/>
      </dsp:nvSpPr>
      <dsp:spPr>
        <a:xfrm>
          <a:off x="0" y="1844478"/>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da-DK" sz="2400" kern="1200"/>
            <a:t>Det indebar, at simpel opsigelse ikke var tilstrækkelig til at blive frigjort. Det var </a:t>
          </a:r>
          <a:r>
            <a:rPr lang="da-DK" sz="2400" u="sng" kern="1200"/>
            <a:t>desuden</a:t>
          </a:r>
          <a:r>
            <a:rPr lang="da-DK" sz="2400" kern="1200"/>
            <a:t> en betingelse, at ”anden overenskomst træder i stedet for, eller arbejdsstandsning er iværksat”. </a:t>
          </a:r>
          <a:endParaRPr lang="en-US" sz="2400" kern="1200"/>
        </a:p>
      </dsp:txBody>
      <dsp:txXfrm>
        <a:off x="0" y="1844478"/>
        <a:ext cx="6291714" cy="1841777"/>
      </dsp:txXfrm>
    </dsp:sp>
    <dsp:sp modelId="{1D1FF87E-8B7E-4FED-871A-31DD8D94FCDA}">
      <dsp:nvSpPr>
        <dsp:cNvPr id="0" name=""/>
        <dsp:cNvSpPr/>
      </dsp:nvSpPr>
      <dsp:spPr>
        <a:xfrm>
          <a:off x="0" y="3686256"/>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222B49-A1DB-4C4A-BBEF-A98C9A1E12F4}">
      <dsp:nvSpPr>
        <dsp:cNvPr id="0" name=""/>
        <dsp:cNvSpPr/>
      </dsp:nvSpPr>
      <dsp:spPr>
        <a:xfrm>
          <a:off x="0" y="3686256"/>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da-DK" sz="2400" kern="1200"/>
            <a:t>Spørgsmålet var, om betingelsen om, at en anden overenskomst træder i stedet for, var opfyldt. </a:t>
          </a:r>
          <a:endParaRPr lang="en-US" sz="2400" kern="1200"/>
        </a:p>
      </dsp:txBody>
      <dsp:txXfrm>
        <a:off x="0" y="3686256"/>
        <a:ext cx="6291714" cy="18417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EBA1F-4EE3-4046-8C2C-CF3A42CE9711}">
      <dsp:nvSpPr>
        <dsp:cNvPr id="0" name=""/>
        <dsp:cNvSpPr/>
      </dsp:nvSpPr>
      <dsp:spPr>
        <a:xfrm>
          <a:off x="0" y="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915817-8307-4514-A228-5884B491C031}">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dirty="0"/>
            <a:t>Hertil kræves </a:t>
          </a:r>
          <a:r>
            <a:rPr lang="da-DK" sz="2100" u="sng" kern="1200" dirty="0"/>
            <a:t>for det fø</a:t>
          </a:r>
          <a:r>
            <a:rPr lang="da-DK" sz="2100" kern="1200" dirty="0"/>
            <a:t>rste, at den nye overenskomst </a:t>
          </a:r>
          <a:r>
            <a:rPr lang="da-DK" sz="2100" i="1" kern="1200" dirty="0"/>
            <a:t>i det væsentlige har samme faglige dækningsområde</a:t>
          </a:r>
          <a:r>
            <a:rPr lang="da-DK" sz="2100" kern="1200" dirty="0"/>
            <a:t> som den gamle overenskomst. Denne betingelse var opfyldt.</a:t>
          </a:r>
          <a:endParaRPr lang="en-US" sz="2100" kern="1200" dirty="0"/>
        </a:p>
      </dsp:txBody>
      <dsp:txXfrm>
        <a:off x="0" y="0"/>
        <a:ext cx="6291714" cy="1382683"/>
      </dsp:txXfrm>
    </dsp:sp>
    <dsp:sp modelId="{556F600E-0425-4B7B-AB1D-4786D71E9609}">
      <dsp:nvSpPr>
        <dsp:cNvPr id="0" name=""/>
        <dsp:cNvSpPr/>
      </dsp:nvSpPr>
      <dsp:spPr>
        <a:xfrm>
          <a:off x="0" y="1382683"/>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CF72C6-DE98-441F-85B9-07DCB21B5CA9}">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dirty="0"/>
            <a:t>Arbejdsretten fandt i den forbindelse, at det var </a:t>
          </a:r>
          <a:r>
            <a:rPr lang="da-DK" sz="2100" u="sng" kern="1200" dirty="0"/>
            <a:t>sandsynliggjort</a:t>
          </a:r>
          <a:r>
            <a:rPr lang="da-DK" sz="2100" kern="1200" dirty="0"/>
            <a:t>, at arbejdet som bioanalytiker hos Vitanova var dækket af Industriens Funktionæroverenskomst.</a:t>
          </a:r>
          <a:endParaRPr lang="en-US" sz="2100" kern="1200" dirty="0"/>
        </a:p>
      </dsp:txBody>
      <dsp:txXfrm>
        <a:off x="0" y="1382683"/>
        <a:ext cx="6291714" cy="1382683"/>
      </dsp:txXfrm>
    </dsp:sp>
    <dsp:sp modelId="{1134F7B0-36A8-4D36-8C31-BFFAB52FCDB3}">
      <dsp:nvSpPr>
        <dsp:cNvPr id="0" name=""/>
        <dsp:cNvSpPr/>
      </dsp:nvSpPr>
      <dsp:spPr>
        <a:xfrm>
          <a:off x="0" y="2765367"/>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B02ED6-B4B4-464D-90FC-35EE0BF0E45C}">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dirty="0"/>
            <a:t>Hertil kræves </a:t>
          </a:r>
          <a:r>
            <a:rPr lang="da-DK" sz="2100" u="sng" kern="1200" dirty="0"/>
            <a:t>for det andet</a:t>
          </a:r>
          <a:r>
            <a:rPr lang="da-DK" sz="2100" kern="1200" dirty="0"/>
            <a:t>, at betingelserne efter arbejdsretlig praksis for, hvilket fagforbund der er overenskomstpart i den opsagte og i den nye overenskomst, er opfyldt. </a:t>
          </a:r>
          <a:endParaRPr lang="en-US" sz="2100" kern="1200" dirty="0"/>
        </a:p>
      </dsp:txBody>
      <dsp:txXfrm>
        <a:off x="0" y="2765367"/>
        <a:ext cx="6291714" cy="1382683"/>
      </dsp:txXfrm>
    </dsp:sp>
    <dsp:sp modelId="{0C6401DB-842A-43BB-A986-D0F2EBD0F918}">
      <dsp:nvSpPr>
        <dsp:cNvPr id="0" name=""/>
        <dsp:cNvSpPr/>
      </dsp:nvSpPr>
      <dsp:spPr>
        <a:xfrm>
          <a:off x="0" y="4148051"/>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40EA57-45E7-4556-B129-7EFFC5D02616}">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a:t>Disse betingelser var opfyldt, idet de to overenskomster var indgået </a:t>
          </a:r>
          <a:r>
            <a:rPr lang="da-DK" sz="2100" i="1" kern="1200"/>
            <a:t>inden for samme hovedorganisation</a:t>
          </a:r>
          <a:r>
            <a:rPr lang="da-DK" sz="2100" kern="1200"/>
            <a:t>. Dbio var ikke en del af CO-industri, men både CO-industri og Dbio var medlemmer af FH. </a:t>
          </a:r>
          <a:endParaRPr lang="en-US" sz="2100" kern="1200"/>
        </a:p>
      </dsp:txBody>
      <dsp:txXfrm>
        <a:off x="0" y="4148051"/>
        <a:ext cx="6291714" cy="13826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1EC07-BB30-462E-A8C8-57A775E9B8AA}">
      <dsp:nvSpPr>
        <dsp:cNvPr id="0" name=""/>
        <dsp:cNvSpPr/>
      </dsp:nvSpPr>
      <dsp:spPr>
        <a:xfrm>
          <a:off x="0" y="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31A637-851E-431C-A4EC-E805FFAAF22E}">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dirty="0"/>
            <a:t>Onsdag den 17. november 2021 om formiddagen: A blev udsat for en arbejdsulykke; han fik højre hånd i klemme med beskadigelse af højre pegefinger</a:t>
          </a:r>
          <a:endParaRPr lang="en-US" sz="2100" kern="1200" dirty="0"/>
        </a:p>
      </dsp:txBody>
      <dsp:txXfrm>
        <a:off x="0" y="0"/>
        <a:ext cx="6291714" cy="1382683"/>
      </dsp:txXfrm>
    </dsp:sp>
    <dsp:sp modelId="{4B8132B3-BF2C-47F1-96D9-EFF680AE9164}">
      <dsp:nvSpPr>
        <dsp:cNvPr id="0" name=""/>
        <dsp:cNvSpPr/>
      </dsp:nvSpPr>
      <dsp:spPr>
        <a:xfrm>
          <a:off x="0" y="1382683"/>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69DF4-EC93-43B9-A764-6405B7C5DA02}">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a:t>A blev kørt på hospitalet i ambulance; pegefingeren blev amputeret, mens A var i fuld narkose</a:t>
          </a:r>
          <a:endParaRPr lang="en-US" sz="2100" kern="1200"/>
        </a:p>
      </dsp:txBody>
      <dsp:txXfrm>
        <a:off x="0" y="1382683"/>
        <a:ext cx="6291714" cy="1382683"/>
      </dsp:txXfrm>
    </dsp:sp>
    <dsp:sp modelId="{EE35F831-0F7E-4CF5-B9F3-84E503D492E2}">
      <dsp:nvSpPr>
        <dsp:cNvPr id="0" name=""/>
        <dsp:cNvSpPr/>
      </dsp:nvSpPr>
      <dsp:spPr>
        <a:xfrm>
          <a:off x="0" y="2765367"/>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C03E84-3646-4881-AFF8-5BBAAADB0ED5}">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a:t>A blev efter eget ønske udskrevet samme dag og var hjemme natten mellem den 17. og 18. november 2021</a:t>
          </a:r>
          <a:endParaRPr lang="en-US" sz="2100" kern="1200"/>
        </a:p>
      </dsp:txBody>
      <dsp:txXfrm>
        <a:off x="0" y="2765367"/>
        <a:ext cx="6291714" cy="1382683"/>
      </dsp:txXfrm>
    </dsp:sp>
    <dsp:sp modelId="{16073747-06E3-4497-B324-B1897E6BBFFC}">
      <dsp:nvSpPr>
        <dsp:cNvPr id="0" name=""/>
        <dsp:cNvSpPr/>
      </dsp:nvSpPr>
      <dsp:spPr>
        <a:xfrm>
          <a:off x="0" y="4148051"/>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8EFBC4-9AEB-4B75-A6BF-30EE64481493}">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a:t>A blev den 18. november 2021 om morgenen bedt om at møde på arbejde hos NCC med henblik på rekonstruktion af forløbet omkring arbejdsulykken. Han mødte frem, og rekonstruktionen blev gennemført.</a:t>
          </a:r>
          <a:endParaRPr lang="en-US" sz="2100" kern="1200"/>
        </a:p>
      </dsp:txBody>
      <dsp:txXfrm>
        <a:off x="0" y="4148051"/>
        <a:ext cx="6291714" cy="13826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C1ABB-D2FE-413F-B5D5-D485396F7C55}"/>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3D905366-4447-4583-A930-BB80CD8532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ACAE8F18-80F0-4CAA-B626-572C4CEC9687}"/>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5" name="Pladsholder til sidefod 4">
            <a:extLst>
              <a:ext uri="{FF2B5EF4-FFF2-40B4-BE49-F238E27FC236}">
                <a16:creationId xmlns:a16="http://schemas.microsoft.com/office/drawing/2014/main" id="{1A4BFA21-5374-4ED8-8DB7-E2373330A0D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34C421F-8BEE-44A8-A0E2-1D51ECFDEFD2}"/>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153592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8A791D-03C1-4984-9BBF-F5E3CCD4EFF4}"/>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AEC3BF01-9D7A-4957-A2E6-B44D5AD530A4}"/>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45EB8FB-E09C-4775-A2E8-11235E4D3615}"/>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5" name="Pladsholder til sidefod 4">
            <a:extLst>
              <a:ext uri="{FF2B5EF4-FFF2-40B4-BE49-F238E27FC236}">
                <a16:creationId xmlns:a16="http://schemas.microsoft.com/office/drawing/2014/main" id="{D7FBB81A-4E32-4ABB-A7B9-109BBA08FC5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229AA30-2E73-4392-A078-BE7C437805F7}"/>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398735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ED6B1561-1ABD-4744-A4CD-471B4B589C4F}"/>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B973AD37-57B0-4696-9415-67D32E89E6F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9CB8FA5-28B8-4A91-B058-EF1D6767EF88}"/>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5" name="Pladsholder til sidefod 4">
            <a:extLst>
              <a:ext uri="{FF2B5EF4-FFF2-40B4-BE49-F238E27FC236}">
                <a16:creationId xmlns:a16="http://schemas.microsoft.com/office/drawing/2014/main" id="{B35FA656-B554-41F6-AA43-A177BECED62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008287E-8238-483A-9922-D773FD5FACC3}"/>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2345980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DA9AB7-046B-45EF-99C7-41C293AE85D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FE5AA896-27DD-4682-AC90-7150EA9D0198}"/>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36E939B-C79C-407A-B45A-22480E77AC24}"/>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5" name="Pladsholder til sidefod 4">
            <a:extLst>
              <a:ext uri="{FF2B5EF4-FFF2-40B4-BE49-F238E27FC236}">
                <a16:creationId xmlns:a16="http://schemas.microsoft.com/office/drawing/2014/main" id="{CB972EE8-1827-481D-A43F-71ADD5AEE63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BF679FF-BD1D-47A2-AEBA-9AB26FD60C8D}"/>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12919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6F9BAD-7DE6-4FEE-BBC1-579D26C29079}"/>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9F896F80-0F19-4AA2-A437-4622C60D74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AA62A6C-5B5B-4DAF-B53A-8DB37742AB73}"/>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5" name="Pladsholder til sidefod 4">
            <a:extLst>
              <a:ext uri="{FF2B5EF4-FFF2-40B4-BE49-F238E27FC236}">
                <a16:creationId xmlns:a16="http://schemas.microsoft.com/office/drawing/2014/main" id="{F9B9E126-7F1D-4412-A739-B9816F74D69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2736484-9E33-493D-BBD7-72078FC9A77E}"/>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2601076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11C8E2-ABFF-4A43-8534-EB37CA0CB4D2}"/>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C853858-B6D7-466C-92B2-E5E3E52C331D}"/>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1CACE07-A9FF-416E-942E-F59EB7E62567}"/>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919747C5-5479-4DF9-A6E7-6EF40C912DBA}"/>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6" name="Pladsholder til sidefod 5">
            <a:extLst>
              <a:ext uri="{FF2B5EF4-FFF2-40B4-BE49-F238E27FC236}">
                <a16:creationId xmlns:a16="http://schemas.microsoft.com/office/drawing/2014/main" id="{32506696-921C-4E1D-988D-6081EA0EC8B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4B624CC-4834-4450-9554-BEA80E17842F}"/>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3268776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D6501-B894-4AB5-A769-C749FDDE5425}"/>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A87117C-38A3-48F8-90EC-47206299FA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B7D0712F-7B05-4CA9-B95E-FEBEBF9009B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E6562A18-416E-4F39-B13D-FD27368F10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5C73E0E3-8559-4FC6-B425-F10CB1C60888}"/>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2ECE2E4-B785-48E5-A61C-EA009B52CDC5}"/>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8" name="Pladsholder til sidefod 7">
            <a:extLst>
              <a:ext uri="{FF2B5EF4-FFF2-40B4-BE49-F238E27FC236}">
                <a16:creationId xmlns:a16="http://schemas.microsoft.com/office/drawing/2014/main" id="{CB5840D6-8AE0-410D-A4EA-BC4F0EE47715}"/>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E12E42A0-1659-4D1B-ABB4-7E26B0D47999}"/>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3571354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F12FE5-3A3A-42FF-9326-CD4BC84C0550}"/>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BC528CE-AEB8-4F42-B1EA-B6CBC8C6220F}"/>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4" name="Pladsholder til sidefod 3">
            <a:extLst>
              <a:ext uri="{FF2B5EF4-FFF2-40B4-BE49-F238E27FC236}">
                <a16:creationId xmlns:a16="http://schemas.microsoft.com/office/drawing/2014/main" id="{FD0D3D00-9156-4C08-8B59-9CA71CBADD76}"/>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7BB56175-E43C-4FF6-A2CF-1F0495081687}"/>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214049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8F4A8E54-8B4C-438E-B475-865E69AD5784}"/>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3" name="Pladsholder til sidefod 2">
            <a:extLst>
              <a:ext uri="{FF2B5EF4-FFF2-40B4-BE49-F238E27FC236}">
                <a16:creationId xmlns:a16="http://schemas.microsoft.com/office/drawing/2014/main" id="{7ABB9686-BEA1-45D2-A6A4-C24952245CF5}"/>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6E25AD0-1CC2-409C-9AB3-0D6360F33229}"/>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69302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BF7B0-1C9A-403F-BC48-7642AD87054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41A4C747-B27D-485D-9D75-D2A2EA2095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8B3071C-C376-4733-815F-B48B29CC6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DA77CCC-8997-49DE-99D2-157F6009E5AF}"/>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6" name="Pladsholder til sidefod 5">
            <a:extLst>
              <a:ext uri="{FF2B5EF4-FFF2-40B4-BE49-F238E27FC236}">
                <a16:creationId xmlns:a16="http://schemas.microsoft.com/office/drawing/2014/main" id="{2A5920A2-D229-49CD-A5CF-F5861D54F1D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11F4600-FE78-448A-A1AB-E73057BCB810}"/>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304773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B2E7D3-3F5D-4509-850F-A94955A9F39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9A90AA21-10FD-4DF5-833D-973BE40C4A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3A1E6FEC-225F-48C5-A938-F32539BE83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CF2B0543-3AC2-4DFD-B94D-A7B5A4406932}"/>
              </a:ext>
            </a:extLst>
          </p:cNvPr>
          <p:cNvSpPr>
            <a:spLocks noGrp="1"/>
          </p:cNvSpPr>
          <p:nvPr>
            <p:ph type="dt" sz="half" idx="10"/>
          </p:nvPr>
        </p:nvSpPr>
        <p:spPr/>
        <p:txBody>
          <a:bodyPr/>
          <a:lstStyle/>
          <a:p>
            <a:fld id="{54E80294-9C79-457B-BC20-C1A70181F57F}" type="datetimeFigureOut">
              <a:rPr lang="da-DK" smtClean="0"/>
              <a:t>22-05-2024</a:t>
            </a:fld>
            <a:endParaRPr lang="da-DK"/>
          </a:p>
        </p:txBody>
      </p:sp>
      <p:sp>
        <p:nvSpPr>
          <p:cNvPr id="6" name="Pladsholder til sidefod 5">
            <a:extLst>
              <a:ext uri="{FF2B5EF4-FFF2-40B4-BE49-F238E27FC236}">
                <a16:creationId xmlns:a16="http://schemas.microsoft.com/office/drawing/2014/main" id="{7D575578-B377-4907-BD22-9F7E281B88F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4AF8274-8A32-4F1A-895A-92585BE39F14}"/>
              </a:ext>
            </a:extLst>
          </p:cNvPr>
          <p:cNvSpPr>
            <a:spLocks noGrp="1"/>
          </p:cNvSpPr>
          <p:nvPr>
            <p:ph type="sldNum" sz="quarter" idx="12"/>
          </p:nvPr>
        </p:nvSpPr>
        <p:spPr/>
        <p:txBody>
          <a:bodyPr/>
          <a:lstStyle/>
          <a:p>
            <a:fld id="{3471874B-F872-4B63-BE88-F2FBD361C5F3}" type="slidenum">
              <a:rPr lang="da-DK" smtClean="0"/>
              <a:t>‹nr.›</a:t>
            </a:fld>
            <a:endParaRPr lang="da-DK"/>
          </a:p>
        </p:txBody>
      </p:sp>
    </p:spTree>
    <p:extLst>
      <p:ext uri="{BB962C8B-B14F-4D97-AF65-F5344CB8AC3E}">
        <p14:creationId xmlns:p14="http://schemas.microsoft.com/office/powerpoint/2010/main" val="303546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77B1591C-58EA-48AB-8922-FC29C08B1C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E538C9D-7609-4BC8-87AD-0B9543001F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8223997-4AC6-4CE1-9046-F7994072E8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E80294-9C79-457B-BC20-C1A70181F57F}" type="datetimeFigureOut">
              <a:rPr lang="da-DK" smtClean="0"/>
              <a:t>22-05-2024</a:t>
            </a:fld>
            <a:endParaRPr lang="da-DK"/>
          </a:p>
        </p:txBody>
      </p:sp>
      <p:sp>
        <p:nvSpPr>
          <p:cNvPr id="5" name="Pladsholder til sidefod 4">
            <a:extLst>
              <a:ext uri="{FF2B5EF4-FFF2-40B4-BE49-F238E27FC236}">
                <a16:creationId xmlns:a16="http://schemas.microsoft.com/office/drawing/2014/main" id="{2202EA88-BEBE-4F85-BBAB-D8409F6EB2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F286FF26-C39A-4781-AA4A-3B335652A1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1874B-F872-4B63-BE88-F2FBD361C5F3}" type="slidenum">
              <a:rPr lang="da-DK" smtClean="0"/>
              <a:t>‹nr.›</a:t>
            </a:fld>
            <a:endParaRPr lang="da-DK"/>
          </a:p>
        </p:txBody>
      </p:sp>
    </p:spTree>
    <p:extLst>
      <p:ext uri="{BB962C8B-B14F-4D97-AF65-F5344CB8AC3E}">
        <p14:creationId xmlns:p14="http://schemas.microsoft.com/office/powerpoint/2010/main" val="1388921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Rectangle 43">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el 1">
            <a:extLst>
              <a:ext uri="{FF2B5EF4-FFF2-40B4-BE49-F238E27FC236}">
                <a16:creationId xmlns:a16="http://schemas.microsoft.com/office/drawing/2014/main" id="{BBF11A91-58E4-4EF4-AB00-3EAEA80B6EB7}"/>
              </a:ext>
            </a:extLst>
          </p:cNvPr>
          <p:cNvSpPr>
            <a:spLocks noGrp="1"/>
          </p:cNvSpPr>
          <p:nvPr>
            <p:ph type="ctrTitle"/>
          </p:nvPr>
        </p:nvSpPr>
        <p:spPr>
          <a:xfrm>
            <a:off x="3315031" y="1380754"/>
            <a:ext cx="5561938" cy="2513516"/>
          </a:xfrm>
        </p:spPr>
        <p:txBody>
          <a:bodyPr>
            <a:normAutofit/>
          </a:bodyPr>
          <a:lstStyle/>
          <a:p>
            <a:r>
              <a:rPr lang="da-DK" sz="5600"/>
              <a:t>Arbejdsrettens Dag </a:t>
            </a:r>
            <a:br>
              <a:rPr lang="da-DK" sz="5600"/>
            </a:br>
            <a:r>
              <a:rPr lang="da-DK" sz="5600"/>
              <a:t>22. maj 2024</a:t>
            </a:r>
          </a:p>
        </p:txBody>
      </p:sp>
      <p:sp>
        <p:nvSpPr>
          <p:cNvPr id="3" name="Undertitel 2">
            <a:extLst>
              <a:ext uri="{FF2B5EF4-FFF2-40B4-BE49-F238E27FC236}">
                <a16:creationId xmlns:a16="http://schemas.microsoft.com/office/drawing/2014/main" id="{505D9797-139B-4EC1-ADF7-C4E1A2E1C39C}"/>
              </a:ext>
            </a:extLst>
          </p:cNvPr>
          <p:cNvSpPr>
            <a:spLocks noGrp="1"/>
          </p:cNvSpPr>
          <p:nvPr>
            <p:ph type="subTitle" idx="1"/>
          </p:nvPr>
        </p:nvSpPr>
        <p:spPr>
          <a:xfrm>
            <a:off x="3315031" y="4076802"/>
            <a:ext cx="5561938" cy="1534587"/>
          </a:xfrm>
        </p:spPr>
        <p:txBody>
          <a:bodyPr>
            <a:normAutofit/>
          </a:bodyPr>
          <a:lstStyle/>
          <a:p>
            <a:endParaRPr lang="da-DK" sz="2000"/>
          </a:p>
          <a:p>
            <a:r>
              <a:rPr lang="da-DK" sz="2000"/>
              <a:t>Nyt fra Arbejdsretten og Højesteret ved højesteretsdommer </a:t>
            </a:r>
          </a:p>
          <a:p>
            <a:r>
              <a:rPr lang="da-DK" sz="2000"/>
              <a:t>Oliver Talevski</a:t>
            </a:r>
          </a:p>
        </p:txBody>
      </p:sp>
      <p:sp>
        <p:nvSpPr>
          <p:cNvPr id="48" name="Arc 47">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Oval 49">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4254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el 1">
            <a:extLst>
              <a:ext uri="{FF2B5EF4-FFF2-40B4-BE49-F238E27FC236}">
                <a16:creationId xmlns:a16="http://schemas.microsoft.com/office/drawing/2014/main" id="{E0189618-658F-4D4F-ADF7-E6B19F0F31F9}"/>
              </a:ext>
            </a:extLst>
          </p:cNvPr>
          <p:cNvSpPr>
            <a:spLocks noGrp="1"/>
          </p:cNvSpPr>
          <p:nvPr>
            <p:ph type="title"/>
          </p:nvPr>
        </p:nvSpPr>
        <p:spPr>
          <a:xfrm>
            <a:off x="838200" y="643467"/>
            <a:ext cx="2951205" cy="5571066"/>
          </a:xfrm>
        </p:spPr>
        <p:txBody>
          <a:bodyPr>
            <a:normAutofit/>
          </a:bodyPr>
          <a:lstStyle/>
          <a:p>
            <a:r>
              <a:rPr lang="da-DK" sz="3700">
                <a:solidFill>
                  <a:srgbClr val="FFFFFF"/>
                </a:solidFill>
              </a:rPr>
              <a:t>Misbrug af ledelsesretten – dom af 10. november 2023</a:t>
            </a:r>
          </a:p>
        </p:txBody>
      </p:sp>
      <p:graphicFrame>
        <p:nvGraphicFramePr>
          <p:cNvPr id="5" name="Pladsholder til indhold 2">
            <a:extLst>
              <a:ext uri="{FF2B5EF4-FFF2-40B4-BE49-F238E27FC236}">
                <a16:creationId xmlns:a16="http://schemas.microsoft.com/office/drawing/2014/main" id="{0D96912B-34A1-0B9D-43E2-7CBAA05C1557}"/>
              </a:ext>
            </a:extLst>
          </p:cNvPr>
          <p:cNvGraphicFramePr>
            <a:graphicFrameLocks noGrp="1"/>
          </p:cNvGraphicFramePr>
          <p:nvPr>
            <p:ph idx="1"/>
            <p:extLst>
              <p:ext uri="{D42A27DB-BD31-4B8C-83A1-F6EECF244321}">
                <p14:modId xmlns:p14="http://schemas.microsoft.com/office/powerpoint/2010/main" val="2548247791"/>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292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2354789-C9F7-4FCB-9619-6FECA76CAFD5}"/>
              </a:ext>
            </a:extLst>
          </p:cNvPr>
          <p:cNvSpPr>
            <a:spLocks noGrp="1"/>
          </p:cNvSpPr>
          <p:nvPr>
            <p:ph type="title"/>
          </p:nvPr>
        </p:nvSpPr>
        <p:spPr>
          <a:xfrm>
            <a:off x="1171074" y="1396686"/>
            <a:ext cx="3240506" cy="4064628"/>
          </a:xfrm>
        </p:spPr>
        <p:txBody>
          <a:bodyPr>
            <a:normAutofit/>
          </a:bodyPr>
          <a:lstStyle/>
          <a:p>
            <a:r>
              <a:rPr lang="da-DK" sz="4100">
                <a:solidFill>
                  <a:srgbClr val="FFFFFF"/>
                </a:solidFill>
              </a:rPr>
              <a:t>Misbrug af ledelsesretten – dom af 10. november 2023</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Pladsholder til indhold 2">
            <a:extLst>
              <a:ext uri="{FF2B5EF4-FFF2-40B4-BE49-F238E27FC236}">
                <a16:creationId xmlns:a16="http://schemas.microsoft.com/office/drawing/2014/main" id="{B85885FC-DA09-4F1E-AB0D-F2731459EAB7}"/>
              </a:ext>
            </a:extLst>
          </p:cNvPr>
          <p:cNvSpPr>
            <a:spLocks noGrp="1"/>
          </p:cNvSpPr>
          <p:nvPr>
            <p:ph idx="1"/>
          </p:nvPr>
        </p:nvSpPr>
        <p:spPr>
          <a:xfrm>
            <a:off x="5370153" y="1526033"/>
            <a:ext cx="5536397" cy="3935281"/>
          </a:xfrm>
        </p:spPr>
        <p:txBody>
          <a:bodyPr>
            <a:normAutofit/>
          </a:bodyPr>
          <a:lstStyle/>
          <a:p>
            <a:pPr marL="0" indent="0">
              <a:buNone/>
            </a:pPr>
            <a:r>
              <a:rPr lang="da-DK" sz="2400"/>
              <a:t>Havde NCC misbrugt sin ledelsesret ved at bede A om at møde ind til rekonstruktion dagen efter ulykken og ved kort tid efter ulykken flere gange at have spurgt A om, hvornår han kunne tilbage på arbejde? Havde arbejdsgiveren med andre ord lagt et utilbørligt pres på A?</a:t>
            </a:r>
          </a:p>
          <a:p>
            <a:pPr marL="0" indent="0">
              <a:buNone/>
            </a:pPr>
            <a:r>
              <a:rPr lang="da-DK" sz="2400"/>
              <a:t>Arbejdsretten besvarede – efter en konkret vurdering af sagens omstændigheder – spørgsmålet med et nej og frifandt NCC. </a:t>
            </a:r>
          </a:p>
        </p:txBody>
      </p:sp>
    </p:spTree>
    <p:extLst>
      <p:ext uri="{BB962C8B-B14F-4D97-AF65-F5344CB8AC3E}">
        <p14:creationId xmlns:p14="http://schemas.microsoft.com/office/powerpoint/2010/main" val="2693546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6367F33-1DDE-42A0-B3F9-83572BE91FD1}"/>
              </a:ext>
            </a:extLst>
          </p:cNvPr>
          <p:cNvSpPr>
            <a:spLocks noGrp="1"/>
          </p:cNvSpPr>
          <p:nvPr>
            <p:ph type="title"/>
          </p:nvPr>
        </p:nvSpPr>
        <p:spPr>
          <a:xfrm>
            <a:off x="686834" y="1153572"/>
            <a:ext cx="3200400" cy="4461163"/>
          </a:xfrm>
        </p:spPr>
        <p:txBody>
          <a:bodyPr>
            <a:normAutofit/>
          </a:bodyPr>
          <a:lstStyle/>
          <a:p>
            <a:r>
              <a:rPr lang="da-DK">
                <a:solidFill>
                  <a:srgbClr val="FFFFFF"/>
                </a:solidFill>
              </a:rPr>
              <a:t>Domme fra Højesteret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2DFAB6B8-A9A0-40EB-98E5-C3F06DFE547B}"/>
              </a:ext>
            </a:extLst>
          </p:cNvPr>
          <p:cNvSpPr>
            <a:spLocks noGrp="1"/>
          </p:cNvSpPr>
          <p:nvPr>
            <p:ph idx="1"/>
          </p:nvPr>
        </p:nvSpPr>
        <p:spPr>
          <a:xfrm>
            <a:off x="4447308" y="591344"/>
            <a:ext cx="6906491" cy="5585619"/>
          </a:xfrm>
        </p:spPr>
        <p:txBody>
          <a:bodyPr anchor="ctr">
            <a:normAutofit/>
          </a:bodyPr>
          <a:lstStyle/>
          <a:p>
            <a:r>
              <a:rPr lang="da-DK" sz="2600"/>
              <a:t>Godtgørelse til en fleksjobsansat for forskelsbehandling på grund af handicap – to domme af 12. marts 2024</a:t>
            </a:r>
          </a:p>
          <a:p>
            <a:r>
              <a:rPr lang="da-DK" sz="2600"/>
              <a:t>Opsigelse af tillidsrepræsentant ved virksomhedsoverdragelse – dom af 30. januar 2024</a:t>
            </a:r>
          </a:p>
          <a:p>
            <a:r>
              <a:rPr lang="da-DK" sz="2600"/>
              <a:t>Afskedigelse eller mindre gunstig behandling på grund af graviditet – dom af 18. januar 2024</a:t>
            </a:r>
          </a:p>
          <a:p>
            <a:r>
              <a:rPr lang="da-DK" sz="2600"/>
              <a:t>Opsigelse med forkortet varsel efter 120 sygedage – dom af 19. december 2023</a:t>
            </a:r>
          </a:p>
          <a:p>
            <a:r>
              <a:rPr lang="da-DK" sz="2600"/>
              <a:t>Om forlig indgået af fagforeningen var retligt bindende og om forskelsbehandling på grund af alder – dom af 27. juni 2023</a:t>
            </a:r>
          </a:p>
        </p:txBody>
      </p:sp>
    </p:spTree>
    <p:extLst>
      <p:ext uri="{BB962C8B-B14F-4D97-AF65-F5344CB8AC3E}">
        <p14:creationId xmlns:p14="http://schemas.microsoft.com/office/powerpoint/2010/main" val="2739509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C71AA0A-B0C0-4F68-A472-EE5CB3E3C1A1}"/>
              </a:ext>
            </a:extLst>
          </p:cNvPr>
          <p:cNvSpPr>
            <a:spLocks noGrp="1"/>
          </p:cNvSpPr>
          <p:nvPr>
            <p:ph type="title"/>
          </p:nvPr>
        </p:nvSpPr>
        <p:spPr>
          <a:xfrm>
            <a:off x="686834" y="1153572"/>
            <a:ext cx="3200400" cy="4461163"/>
          </a:xfrm>
        </p:spPr>
        <p:txBody>
          <a:bodyPr>
            <a:normAutofit/>
          </a:bodyPr>
          <a:lstStyle/>
          <a:p>
            <a:r>
              <a:rPr lang="da-DK" dirty="0">
                <a:solidFill>
                  <a:srgbClr val="FFFFFF"/>
                </a:solidFill>
              </a:rPr>
              <a:t>Domme fra Højesteret – dom af 12. marts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ECFC9CDE-EC0D-4EF5-80F1-1545D848FCFB}"/>
              </a:ext>
            </a:extLst>
          </p:cNvPr>
          <p:cNvSpPr>
            <a:spLocks noGrp="1"/>
          </p:cNvSpPr>
          <p:nvPr>
            <p:ph idx="1"/>
          </p:nvPr>
        </p:nvSpPr>
        <p:spPr>
          <a:xfrm>
            <a:off x="4447308" y="591344"/>
            <a:ext cx="6906491" cy="5585619"/>
          </a:xfrm>
        </p:spPr>
        <p:txBody>
          <a:bodyPr anchor="ctr">
            <a:normAutofit/>
          </a:bodyPr>
          <a:lstStyle/>
          <a:p>
            <a:pPr marL="0" indent="0">
              <a:buNone/>
            </a:pPr>
            <a:r>
              <a:rPr lang="da-DK" dirty="0"/>
              <a:t>Sagen angik spørgsmålet om udmåling af godtgørelse til en </a:t>
            </a:r>
            <a:r>
              <a:rPr lang="da-DK" dirty="0" err="1"/>
              <a:t>fleksjobsansat</a:t>
            </a:r>
            <a:r>
              <a:rPr lang="da-DK" dirty="0"/>
              <a:t> for forskelsbehandling på grund af handicap</a:t>
            </a:r>
          </a:p>
          <a:p>
            <a:pPr marL="0" indent="0">
              <a:buNone/>
            </a:pPr>
            <a:r>
              <a:rPr lang="da-DK" i="1" dirty="0"/>
              <a:t>Før lovændringen i 2013</a:t>
            </a:r>
            <a:r>
              <a:rPr lang="da-DK" dirty="0"/>
              <a:t>: En </a:t>
            </a:r>
            <a:r>
              <a:rPr lang="da-DK" dirty="0" err="1"/>
              <a:t>fleksjobsansat</a:t>
            </a:r>
            <a:r>
              <a:rPr lang="da-DK" dirty="0"/>
              <a:t> blev som udgangspunkt ansat på fuld tid og modtog løn fra sin arbejdsgiver som fuldtidsansat, uanset hvor mange timer han eller hun arbejdede. Arbejdsgiveren fik tilskud fra kommunen på ½ eller 2/3 af lønnen. </a:t>
            </a:r>
          </a:p>
          <a:p>
            <a:pPr marL="0" indent="0">
              <a:buNone/>
            </a:pPr>
            <a:r>
              <a:rPr lang="da-DK" dirty="0"/>
              <a:t>Godtgørelse for forskelsbehandling på grund af handicap blev efter praksis udmålt </a:t>
            </a:r>
            <a:r>
              <a:rPr lang="da-DK" u="sng" dirty="0"/>
              <a:t>med udgangspunkt i lønnen fra arbejdsgiveren uden fradrag af kommunens løntilskud</a:t>
            </a:r>
            <a:r>
              <a:rPr lang="da-DK" dirty="0"/>
              <a:t>.</a:t>
            </a:r>
          </a:p>
        </p:txBody>
      </p:sp>
    </p:spTree>
    <p:extLst>
      <p:ext uri="{BB962C8B-B14F-4D97-AF65-F5344CB8AC3E}">
        <p14:creationId xmlns:p14="http://schemas.microsoft.com/office/powerpoint/2010/main" val="66650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EB88C77-4A37-490C-AB3E-0B1C35D09E8E}"/>
              </a:ext>
            </a:extLst>
          </p:cNvPr>
          <p:cNvSpPr>
            <a:spLocks noGrp="1"/>
          </p:cNvSpPr>
          <p:nvPr>
            <p:ph type="title"/>
          </p:nvPr>
        </p:nvSpPr>
        <p:spPr>
          <a:xfrm>
            <a:off x="686834" y="1153572"/>
            <a:ext cx="3200400" cy="4461163"/>
          </a:xfrm>
        </p:spPr>
        <p:txBody>
          <a:bodyPr>
            <a:normAutofit/>
          </a:bodyPr>
          <a:lstStyle/>
          <a:p>
            <a:r>
              <a:rPr lang="da-DK" dirty="0">
                <a:solidFill>
                  <a:srgbClr val="FFFFFF"/>
                </a:solidFill>
              </a:rPr>
              <a:t>Domme fra Højesteret – dom af 12. marts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1517D530-93D4-4446-9EB1-52F4EF076635}"/>
              </a:ext>
            </a:extLst>
          </p:cNvPr>
          <p:cNvSpPr>
            <a:spLocks noGrp="1"/>
          </p:cNvSpPr>
          <p:nvPr>
            <p:ph idx="1"/>
          </p:nvPr>
        </p:nvSpPr>
        <p:spPr>
          <a:xfrm>
            <a:off x="4447308" y="591344"/>
            <a:ext cx="6906491" cy="5585619"/>
          </a:xfrm>
        </p:spPr>
        <p:txBody>
          <a:bodyPr anchor="ctr">
            <a:normAutofit/>
          </a:bodyPr>
          <a:lstStyle/>
          <a:p>
            <a:pPr marL="0" indent="0">
              <a:buNone/>
            </a:pPr>
            <a:r>
              <a:rPr lang="da-DK" sz="2200" i="1" dirty="0"/>
              <a:t>Efter lovændringen i 2013 </a:t>
            </a:r>
            <a:r>
              <a:rPr lang="da-DK" sz="2200" dirty="0"/>
              <a:t>(1. januar 2013): Den </a:t>
            </a:r>
            <a:r>
              <a:rPr lang="da-DK" sz="2200" dirty="0" err="1"/>
              <a:t>fleksjobsansatte</a:t>
            </a:r>
            <a:r>
              <a:rPr lang="da-DK" sz="2200" dirty="0"/>
              <a:t> modtager alene løn fra arbejdsgiveren svarende til præsterede arbejdstimer, f.eks. 5 eller 10 timer om ugen. Kommunen giver </a:t>
            </a:r>
            <a:r>
              <a:rPr lang="da-DK" sz="2200" dirty="0" err="1"/>
              <a:t>flekslønstilskud</a:t>
            </a:r>
            <a:r>
              <a:rPr lang="da-DK" sz="2200" dirty="0"/>
              <a:t> direkte til den </a:t>
            </a:r>
            <a:r>
              <a:rPr lang="da-DK" sz="2200" dirty="0" err="1"/>
              <a:t>fleksjobsansatte</a:t>
            </a:r>
            <a:r>
              <a:rPr lang="da-DK" sz="2200" dirty="0"/>
              <a:t> med udgangspunkt i et beløb svarende til 98 % af dagpengesatsen. </a:t>
            </a:r>
          </a:p>
          <a:p>
            <a:pPr marL="0" indent="0">
              <a:buNone/>
            </a:pPr>
            <a:endParaRPr lang="da-DK" sz="2200" dirty="0"/>
          </a:p>
          <a:p>
            <a:pPr marL="0" indent="0">
              <a:buNone/>
            </a:pPr>
            <a:r>
              <a:rPr lang="da-DK" sz="2200" dirty="0"/>
              <a:t>Sagen drejede sig om udmåling af godtgørelse for forskelsbehandling på grund af handicap efter lovændringen i 2013: Skal der tages udgangspunkt i lønnen for f.eks. 5 eller 10 timers arbejde, eller skal der tages udgangspunkt i lønnen </a:t>
            </a:r>
            <a:r>
              <a:rPr lang="da-DK" sz="2200" u="sng" dirty="0"/>
              <a:t>med tillæg af det kommunale tilskud til den </a:t>
            </a:r>
            <a:r>
              <a:rPr lang="da-DK" sz="2200" u="sng" dirty="0" err="1"/>
              <a:t>fleksjobsansatte</a:t>
            </a:r>
            <a:r>
              <a:rPr lang="da-DK" sz="2200" dirty="0"/>
              <a:t>?</a:t>
            </a:r>
          </a:p>
          <a:p>
            <a:pPr marL="0" indent="0">
              <a:buNone/>
            </a:pPr>
            <a:endParaRPr lang="da-DK" sz="2200" dirty="0"/>
          </a:p>
          <a:p>
            <a:pPr marL="0" indent="0">
              <a:buNone/>
            </a:pPr>
            <a:r>
              <a:rPr lang="da-DK" sz="2200" dirty="0"/>
              <a:t> </a:t>
            </a:r>
          </a:p>
        </p:txBody>
      </p:sp>
    </p:spTree>
    <p:extLst>
      <p:ext uri="{BB962C8B-B14F-4D97-AF65-F5344CB8AC3E}">
        <p14:creationId xmlns:p14="http://schemas.microsoft.com/office/powerpoint/2010/main" val="68949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175BA93-2351-4ADF-8AFB-376D45925E73}"/>
              </a:ext>
            </a:extLst>
          </p:cNvPr>
          <p:cNvSpPr>
            <a:spLocks noGrp="1"/>
          </p:cNvSpPr>
          <p:nvPr>
            <p:ph type="title"/>
          </p:nvPr>
        </p:nvSpPr>
        <p:spPr>
          <a:xfrm>
            <a:off x="686834" y="1153572"/>
            <a:ext cx="3200400" cy="4461163"/>
          </a:xfrm>
        </p:spPr>
        <p:txBody>
          <a:bodyPr>
            <a:normAutofit/>
          </a:bodyPr>
          <a:lstStyle/>
          <a:p>
            <a:r>
              <a:rPr lang="da-DK" dirty="0">
                <a:solidFill>
                  <a:srgbClr val="FFFFFF"/>
                </a:solidFill>
              </a:rPr>
              <a:t>Domme fra Højesteret – dom af 12. marts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3B0E78C6-11BA-4C79-97A2-C6D4E9A2531A}"/>
              </a:ext>
            </a:extLst>
          </p:cNvPr>
          <p:cNvSpPr>
            <a:spLocks noGrp="1"/>
          </p:cNvSpPr>
          <p:nvPr>
            <p:ph idx="1"/>
          </p:nvPr>
        </p:nvSpPr>
        <p:spPr>
          <a:xfrm>
            <a:off x="4447308" y="591344"/>
            <a:ext cx="6906491" cy="5585619"/>
          </a:xfrm>
        </p:spPr>
        <p:txBody>
          <a:bodyPr anchor="ctr">
            <a:normAutofit/>
          </a:bodyPr>
          <a:lstStyle/>
          <a:p>
            <a:pPr marL="0" indent="0">
              <a:buNone/>
            </a:pPr>
            <a:r>
              <a:rPr lang="da-DK" dirty="0"/>
              <a:t>Højesteret fastslog, at der skal tages udgangspunkt i lønnen og lagde vægt på følgende:</a:t>
            </a:r>
          </a:p>
          <a:p>
            <a:r>
              <a:rPr lang="da-DK" dirty="0"/>
              <a:t>Før lovændringen i 2013 blev der som nævnt i praksis taget udgangspunkt i lønnen fra arbejdsgiveren. Hvis dette udgangspunkt skal fraviges, kræves der klare holdepunkter i lovgivningen. De foreligger ikke.</a:t>
            </a:r>
          </a:p>
          <a:p>
            <a:r>
              <a:rPr lang="da-DK" dirty="0"/>
              <a:t>Fastholdelse af praksis, hvorefter der tages udgangspunkt i lønnen, udgør ikke direkte eller indirekte forskelsbehandling </a:t>
            </a:r>
            <a:r>
              <a:rPr lang="da-DK" u="sng" dirty="0"/>
              <a:t>mellem handicappede</a:t>
            </a:r>
            <a:r>
              <a:rPr lang="da-DK" dirty="0"/>
              <a:t>.</a:t>
            </a:r>
          </a:p>
          <a:p>
            <a:endParaRPr lang="da-DK" dirty="0"/>
          </a:p>
        </p:txBody>
      </p:sp>
    </p:spTree>
    <p:extLst>
      <p:ext uri="{BB962C8B-B14F-4D97-AF65-F5344CB8AC3E}">
        <p14:creationId xmlns:p14="http://schemas.microsoft.com/office/powerpoint/2010/main" val="3213530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AB29338-FF95-42A6-AC71-12F050A30A70}"/>
              </a:ext>
            </a:extLst>
          </p:cNvPr>
          <p:cNvSpPr>
            <a:spLocks noGrp="1"/>
          </p:cNvSpPr>
          <p:nvPr>
            <p:ph type="title"/>
          </p:nvPr>
        </p:nvSpPr>
        <p:spPr>
          <a:xfrm>
            <a:off x="686834" y="1153572"/>
            <a:ext cx="3200400" cy="4461163"/>
          </a:xfrm>
        </p:spPr>
        <p:txBody>
          <a:bodyPr>
            <a:normAutofit/>
          </a:bodyPr>
          <a:lstStyle/>
          <a:p>
            <a:r>
              <a:rPr lang="da-DK">
                <a:solidFill>
                  <a:srgbClr val="FFFFFF"/>
                </a:solidFill>
              </a:rPr>
              <a:t>Domme fra Højesteret – dom af 18. januar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68FF7544-DD63-47B3-B728-F9A6EEC9E4F3}"/>
              </a:ext>
            </a:extLst>
          </p:cNvPr>
          <p:cNvSpPr>
            <a:spLocks noGrp="1"/>
          </p:cNvSpPr>
          <p:nvPr>
            <p:ph idx="1"/>
          </p:nvPr>
        </p:nvSpPr>
        <p:spPr>
          <a:xfrm>
            <a:off x="4447308" y="591344"/>
            <a:ext cx="6906491" cy="5585619"/>
          </a:xfrm>
        </p:spPr>
        <p:txBody>
          <a:bodyPr anchor="ctr">
            <a:normAutofit/>
          </a:bodyPr>
          <a:lstStyle/>
          <a:p>
            <a:pPr marL="0" indent="0">
              <a:buNone/>
            </a:pPr>
            <a:r>
              <a:rPr lang="da-DK" sz="2600" dirty="0"/>
              <a:t>Sagen angik, om A havde krav på godtgørelse efter ligebehandlingslovens § 16, stk. 2, jf. § 9. Svaret var ja, og A blev tilkendt en godtgørelse på 50.000 kr.  </a:t>
            </a:r>
          </a:p>
          <a:p>
            <a:pPr marL="0" indent="0">
              <a:buNone/>
            </a:pPr>
            <a:r>
              <a:rPr lang="da-DK" sz="2600" dirty="0"/>
              <a:t>A blev ansat i august 2014 som ufaglært operatør. </a:t>
            </a:r>
          </a:p>
          <a:p>
            <a:pPr marL="0" indent="0">
              <a:buNone/>
            </a:pPr>
            <a:r>
              <a:rPr lang="da-DK" sz="2600" dirty="0"/>
              <a:t>I september 2016 oplyste hun ledelsen om, at hun var gravid. </a:t>
            </a:r>
          </a:p>
          <a:p>
            <a:pPr marL="0" indent="0">
              <a:buNone/>
            </a:pPr>
            <a:r>
              <a:rPr lang="da-DK" sz="2600" dirty="0"/>
              <a:t>I begyndelsen af november 2016 drøftede A med sin arbejdsgiver, om hun havde ret til løn under barsel. </a:t>
            </a:r>
            <a:r>
              <a:rPr lang="da-DK" sz="2600"/>
              <a:t>Af </a:t>
            </a:r>
            <a:r>
              <a:rPr lang="da-DK" sz="2600" dirty="0"/>
              <a:t>den overenskomst, der blev henvist til i hendes ansættelsesaftale, fremgik, at ”Barsel efter Industriens Overenskomst”. Efter denne overenskomst havde en ansat med 9 måneders anciennitet ret til løn i indtil 14 uger efter fødslen.</a:t>
            </a:r>
          </a:p>
          <a:p>
            <a:pPr marL="0" indent="0">
              <a:buNone/>
            </a:pPr>
            <a:endParaRPr lang="da-DK" sz="2600" dirty="0"/>
          </a:p>
        </p:txBody>
      </p:sp>
    </p:spTree>
    <p:extLst>
      <p:ext uri="{BB962C8B-B14F-4D97-AF65-F5344CB8AC3E}">
        <p14:creationId xmlns:p14="http://schemas.microsoft.com/office/powerpoint/2010/main" val="378328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FFFDEAB-C974-41CD-96DB-8E5AB4ABA771}"/>
              </a:ext>
            </a:extLst>
          </p:cNvPr>
          <p:cNvSpPr>
            <a:spLocks noGrp="1"/>
          </p:cNvSpPr>
          <p:nvPr>
            <p:ph type="title"/>
          </p:nvPr>
        </p:nvSpPr>
        <p:spPr>
          <a:xfrm>
            <a:off x="686834" y="1153572"/>
            <a:ext cx="3200400" cy="4461163"/>
          </a:xfrm>
        </p:spPr>
        <p:txBody>
          <a:bodyPr>
            <a:normAutofit/>
          </a:bodyPr>
          <a:lstStyle/>
          <a:p>
            <a:r>
              <a:rPr lang="da-DK">
                <a:solidFill>
                  <a:srgbClr val="FFFFFF"/>
                </a:solidFill>
              </a:rPr>
              <a:t>Domme fra Højesteret – dom af 18. januar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3100AD40-FE7A-44B1-AE6A-AF048236BFCD}"/>
              </a:ext>
            </a:extLst>
          </p:cNvPr>
          <p:cNvSpPr>
            <a:spLocks noGrp="1"/>
          </p:cNvSpPr>
          <p:nvPr>
            <p:ph idx="1"/>
          </p:nvPr>
        </p:nvSpPr>
        <p:spPr>
          <a:xfrm>
            <a:off x="4447308" y="591344"/>
            <a:ext cx="6906491" cy="5585619"/>
          </a:xfrm>
        </p:spPr>
        <p:txBody>
          <a:bodyPr anchor="ctr">
            <a:normAutofit/>
          </a:bodyPr>
          <a:lstStyle/>
          <a:p>
            <a:pPr marL="0" indent="0">
              <a:buNone/>
            </a:pPr>
            <a:r>
              <a:rPr lang="da-DK" sz="2600" dirty="0"/>
              <a:t>Den 9. november 2016 ændrede B med virkning fra den 1. december 2016 teksten i overenskomsten, sådan at der stod: ”Barsel: Dagpenge iht. gældende takst”.</a:t>
            </a:r>
          </a:p>
          <a:p>
            <a:pPr marL="0" indent="0">
              <a:buNone/>
            </a:pPr>
            <a:r>
              <a:rPr lang="da-DK" sz="2600" dirty="0"/>
              <a:t>A gik på barsel den 15. marts 2016. Samme dag indgav hun en klage over ændringen af sine ansættelsesvilkår til Ligebehandlingsnævnet. Efter barsel vendte hun tilbage til sin stilling den 1. januar 2018, inden hun opsagde og fratrådte sin stilling i september 2018. </a:t>
            </a:r>
          </a:p>
          <a:p>
            <a:pPr marL="0" indent="0">
              <a:buNone/>
            </a:pPr>
            <a:r>
              <a:rPr lang="da-DK" sz="2600" dirty="0"/>
              <a:t>Højesteret fastslog, at ligebehandlingslovens regler skulle forstås således, at det ikke var en forudsætning for tilkendelse af godtgørelse, at den ansatte fratræder sin stilling.</a:t>
            </a:r>
          </a:p>
        </p:txBody>
      </p:sp>
    </p:spTree>
    <p:extLst>
      <p:ext uri="{BB962C8B-B14F-4D97-AF65-F5344CB8AC3E}">
        <p14:creationId xmlns:p14="http://schemas.microsoft.com/office/powerpoint/2010/main" val="260503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E278935-B19E-43B0-939E-AAD63470CDF3}"/>
              </a:ext>
            </a:extLst>
          </p:cNvPr>
          <p:cNvSpPr>
            <a:spLocks noGrp="1"/>
          </p:cNvSpPr>
          <p:nvPr>
            <p:ph type="title"/>
          </p:nvPr>
        </p:nvSpPr>
        <p:spPr>
          <a:xfrm>
            <a:off x="686834" y="1153572"/>
            <a:ext cx="3200400" cy="4461163"/>
          </a:xfrm>
        </p:spPr>
        <p:txBody>
          <a:bodyPr>
            <a:normAutofit/>
          </a:bodyPr>
          <a:lstStyle/>
          <a:p>
            <a:r>
              <a:rPr lang="da-DK">
                <a:solidFill>
                  <a:srgbClr val="FFFFFF"/>
                </a:solidFill>
              </a:rPr>
              <a:t>Domme fra Højesteret – dom af 18. januar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C11B22B1-30C9-4BA1-B56E-60EE7764AAA6}"/>
              </a:ext>
            </a:extLst>
          </p:cNvPr>
          <p:cNvSpPr>
            <a:spLocks noGrp="1"/>
          </p:cNvSpPr>
          <p:nvPr>
            <p:ph idx="1"/>
          </p:nvPr>
        </p:nvSpPr>
        <p:spPr>
          <a:xfrm>
            <a:off x="4447308" y="591344"/>
            <a:ext cx="6906491" cy="5585619"/>
          </a:xfrm>
        </p:spPr>
        <p:txBody>
          <a:bodyPr anchor="ctr">
            <a:normAutofit/>
          </a:bodyPr>
          <a:lstStyle/>
          <a:p>
            <a:pPr marL="0" indent="0">
              <a:buNone/>
            </a:pPr>
            <a:r>
              <a:rPr lang="da-DK" dirty="0"/>
              <a:t>Den ændring, som B foretog med virkning fra den 1. december 2016, indebar en ikke uvæsentlig forringelse af A’s ansættelsesvilkår, og B havde ikke godtgjort, at ændringen ikke var begrundet i A’s graviditet. Det måtte derfor lægges til grund, at A var udsat for behandling i strid med ligebehandlingslovens § 9.</a:t>
            </a:r>
          </a:p>
          <a:p>
            <a:pPr marL="0" indent="0">
              <a:buNone/>
            </a:pPr>
            <a:r>
              <a:rPr lang="da-DK" dirty="0"/>
              <a:t>A havde ikke fortabt sin ret til godtgørelse på grund af passivitet, og godtgørelsen blev fastsat til 50.000 kr. under hensyn til, at A ikke fratrådte sin stilling i forbindelse med ændringen af ansættelsesvilkårene.</a:t>
            </a:r>
          </a:p>
        </p:txBody>
      </p:sp>
    </p:spTree>
    <p:extLst>
      <p:ext uri="{BB962C8B-B14F-4D97-AF65-F5344CB8AC3E}">
        <p14:creationId xmlns:p14="http://schemas.microsoft.com/office/powerpoint/2010/main" val="2899822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7A7D013-DF7C-4781-A936-54C55372589C}"/>
              </a:ext>
            </a:extLst>
          </p:cNvPr>
          <p:cNvSpPr>
            <a:spLocks noGrp="1"/>
          </p:cNvSpPr>
          <p:nvPr>
            <p:ph type="title"/>
          </p:nvPr>
        </p:nvSpPr>
        <p:spPr>
          <a:xfrm>
            <a:off x="1389278" y="1233241"/>
            <a:ext cx="3240506" cy="4064628"/>
          </a:xfrm>
        </p:spPr>
        <p:txBody>
          <a:bodyPr>
            <a:normAutofit/>
          </a:bodyPr>
          <a:lstStyle/>
          <a:p>
            <a:r>
              <a:rPr lang="da-DK" dirty="0">
                <a:solidFill>
                  <a:srgbClr val="FFFFFF"/>
                </a:solidFill>
              </a:rPr>
              <a:t>Domme fra Højesteret – dom af 19. december 2023</a:t>
            </a:r>
          </a:p>
        </p:txBody>
      </p:sp>
      <p:sp>
        <p:nvSpPr>
          <p:cNvPr id="21" name="Freeform: Shape 2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8" name="Freeform: Shape 2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Pladsholder til indhold 2">
            <a:extLst>
              <a:ext uri="{FF2B5EF4-FFF2-40B4-BE49-F238E27FC236}">
                <a16:creationId xmlns:a16="http://schemas.microsoft.com/office/drawing/2014/main" id="{2872DB95-FCAE-4790-A2ED-C1202B5F5C89}"/>
              </a:ext>
            </a:extLst>
          </p:cNvPr>
          <p:cNvSpPr>
            <a:spLocks noGrp="1"/>
          </p:cNvSpPr>
          <p:nvPr>
            <p:ph idx="1"/>
          </p:nvPr>
        </p:nvSpPr>
        <p:spPr>
          <a:xfrm>
            <a:off x="6096000" y="820880"/>
            <a:ext cx="5257799" cy="4889350"/>
          </a:xfrm>
        </p:spPr>
        <p:txBody>
          <a:bodyPr anchor="t">
            <a:normAutofit/>
          </a:bodyPr>
          <a:lstStyle/>
          <a:p>
            <a:pPr marL="0" indent="0">
              <a:buNone/>
            </a:pPr>
            <a:r>
              <a:rPr lang="da-DK" sz="2200"/>
              <a:t>Sagen drejede sig om betingelserne for opsigelse af en funktionær med forkortet varsel efter 120 sygedage.</a:t>
            </a:r>
          </a:p>
          <a:p>
            <a:pPr marL="0" indent="0">
              <a:buNone/>
            </a:pPr>
            <a:r>
              <a:rPr lang="da-DK" sz="2200"/>
              <a:t>Faktum: A var ansat som løn- og IT konsulent hos B A/S. </a:t>
            </a:r>
          </a:p>
          <a:p>
            <a:pPr marL="0" indent="0">
              <a:buNone/>
            </a:pPr>
            <a:r>
              <a:rPr lang="da-DK" sz="2200"/>
              <a:t>Hun blev </a:t>
            </a:r>
            <a:r>
              <a:rPr lang="da-DK" sz="2200" u="sng"/>
              <a:t>den 29. juni 2018 </a:t>
            </a:r>
            <a:r>
              <a:rPr lang="da-DK" sz="2200"/>
              <a:t>raskmeldt efter at have haft </a:t>
            </a:r>
            <a:r>
              <a:rPr lang="da-DK" sz="2200" u="sng"/>
              <a:t>119,7</a:t>
            </a:r>
            <a:r>
              <a:rPr lang="da-DK" sz="2200"/>
              <a:t> sygedage med løn inden for 12 måneder.</a:t>
            </a:r>
          </a:p>
          <a:p>
            <a:pPr marL="0" indent="0">
              <a:buNone/>
            </a:pPr>
            <a:r>
              <a:rPr lang="da-DK" sz="2200"/>
              <a:t>A var sygemeldt den 11. september 2018 en enkelt dag. </a:t>
            </a:r>
          </a:p>
          <a:p>
            <a:pPr marL="0" indent="0">
              <a:buNone/>
            </a:pPr>
            <a:r>
              <a:rPr lang="da-DK" sz="2200"/>
              <a:t>A var herefter på arbejde igen i ca. 3 uger.</a:t>
            </a:r>
          </a:p>
          <a:p>
            <a:pPr marL="0" indent="0">
              <a:buNone/>
            </a:pPr>
            <a:r>
              <a:rPr lang="da-DK" sz="2200"/>
              <a:t>Den </a:t>
            </a:r>
            <a:r>
              <a:rPr lang="da-DK" sz="2200" u="sng"/>
              <a:t>1. og 2. oktober 2018</a:t>
            </a:r>
            <a:r>
              <a:rPr lang="da-DK" sz="2200"/>
              <a:t> var hun sygemeldt igen.</a:t>
            </a:r>
          </a:p>
          <a:p>
            <a:pPr marL="0" indent="0">
              <a:buNone/>
            </a:pPr>
            <a:endParaRPr lang="da-DK" sz="2200"/>
          </a:p>
        </p:txBody>
      </p:sp>
      <p:sp>
        <p:nvSpPr>
          <p:cNvPr id="27" name="Freeform: Shape 2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376948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F1C6FA0-478C-4D74-871C-1788A0310DAC}"/>
              </a:ext>
            </a:extLst>
          </p:cNvPr>
          <p:cNvSpPr>
            <a:spLocks noGrp="1"/>
          </p:cNvSpPr>
          <p:nvPr>
            <p:ph type="title"/>
          </p:nvPr>
        </p:nvSpPr>
        <p:spPr>
          <a:xfrm>
            <a:off x="1389278" y="1233241"/>
            <a:ext cx="3240506" cy="4064628"/>
          </a:xfrm>
        </p:spPr>
        <p:txBody>
          <a:bodyPr>
            <a:normAutofit/>
          </a:bodyPr>
          <a:lstStyle/>
          <a:p>
            <a:r>
              <a:rPr lang="da-DK" sz="4100">
                <a:solidFill>
                  <a:srgbClr val="FFFFFF"/>
                </a:solidFill>
              </a:rPr>
              <a:t>Afgørelser fra Arbejdsretten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5155AC31-79A3-4C32-BA57-5B4E52CE5ABC}"/>
              </a:ext>
            </a:extLst>
          </p:cNvPr>
          <p:cNvSpPr>
            <a:spLocks noGrp="1"/>
          </p:cNvSpPr>
          <p:nvPr>
            <p:ph idx="1"/>
          </p:nvPr>
        </p:nvSpPr>
        <p:spPr>
          <a:xfrm>
            <a:off x="6096000" y="820880"/>
            <a:ext cx="5257799" cy="4889350"/>
          </a:xfrm>
        </p:spPr>
        <p:txBody>
          <a:bodyPr anchor="t">
            <a:normAutofit/>
          </a:bodyPr>
          <a:lstStyle/>
          <a:p>
            <a:r>
              <a:rPr lang="da-DK" sz="1500" err="1"/>
              <a:t>Fleksjobsordningen</a:t>
            </a:r>
            <a:r>
              <a:rPr lang="da-DK" sz="1500"/>
              <a:t> – dom af 20. april 2023</a:t>
            </a:r>
          </a:p>
          <a:p>
            <a:r>
              <a:rPr lang="da-DK" sz="1500"/>
              <a:t>Vægring – dom af 2. juni 2023</a:t>
            </a:r>
          </a:p>
          <a:p>
            <a:r>
              <a:rPr lang="da-DK" sz="1500"/>
              <a:t>Konflikt for at indgå overenskomst – dom af 27. juni 2023 og forlig efter tilkendegivelse af 24. januar 2024</a:t>
            </a:r>
          </a:p>
          <a:p>
            <a:r>
              <a:rPr lang="da-DK" sz="1500"/>
              <a:t>Opsigelse af og frigørelse fra overenskomst – dom af 30. juni 2023; dom af 14. september 2023; dom af 29. november 2023 og dom af 18. marts 2024</a:t>
            </a:r>
          </a:p>
          <a:p>
            <a:r>
              <a:rPr lang="da-DK" sz="1500"/>
              <a:t>Virksomhedsoverdragelse – dom af 25. oktober 2023</a:t>
            </a:r>
          </a:p>
          <a:p>
            <a:r>
              <a:rPr lang="da-DK" sz="1500"/>
              <a:t>Misbrug af ledelsesretten – dom af 10. november 2023</a:t>
            </a:r>
          </a:p>
          <a:p>
            <a:r>
              <a:rPr lang="da-DK" sz="1500"/>
              <a:t>Omgåelse af overenskomst – dom af 11. december 2023</a:t>
            </a:r>
          </a:p>
          <a:p>
            <a:r>
              <a:rPr lang="da-DK" sz="1500"/>
              <a:t>Bodsansvar for organisationsfjendtlig adfærd – dom af 26. marts 2024 og dom af 6. maj 2024</a:t>
            </a:r>
          </a:p>
          <a:p>
            <a:r>
              <a:rPr lang="da-DK" sz="1500"/>
              <a:t>Bodsudmåling – dom af 10. april 2024</a:t>
            </a:r>
          </a:p>
          <a:p>
            <a:endParaRPr lang="da-DK" sz="1500"/>
          </a:p>
          <a:p>
            <a:pPr marL="0" indent="0">
              <a:buNone/>
            </a:pPr>
            <a:endParaRPr lang="da-DK" sz="1500"/>
          </a:p>
          <a:p>
            <a:endParaRPr lang="da-DK" sz="1500"/>
          </a:p>
          <a:p>
            <a:endParaRPr lang="da-DK" sz="1500"/>
          </a:p>
          <a:p>
            <a:endParaRPr lang="da-DK" sz="1500"/>
          </a:p>
          <a:p>
            <a:endParaRPr lang="da-DK" sz="1500"/>
          </a:p>
          <a:p>
            <a:pPr marL="0" indent="0">
              <a:buNone/>
            </a:pPr>
            <a:endParaRPr lang="da-DK" sz="1500"/>
          </a:p>
          <a:p>
            <a:endParaRPr lang="da-DK" sz="15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560435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FCB3AFF-C746-4E4D-A6DE-809B0F077C64}"/>
              </a:ext>
            </a:extLst>
          </p:cNvPr>
          <p:cNvSpPr>
            <a:spLocks noGrp="1"/>
          </p:cNvSpPr>
          <p:nvPr>
            <p:ph type="title"/>
          </p:nvPr>
        </p:nvSpPr>
        <p:spPr>
          <a:xfrm>
            <a:off x="686834" y="1153572"/>
            <a:ext cx="3200400" cy="4461163"/>
          </a:xfrm>
        </p:spPr>
        <p:txBody>
          <a:bodyPr>
            <a:normAutofit/>
          </a:bodyPr>
          <a:lstStyle/>
          <a:p>
            <a:r>
              <a:rPr lang="da-DK" dirty="0">
                <a:solidFill>
                  <a:srgbClr val="FFFFFF"/>
                </a:solidFill>
              </a:rPr>
              <a:t>Domme fra Højesteret – dom af 19. december 2023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94BF28E8-BA90-4C33-B5E9-6A5A37589ED5}"/>
              </a:ext>
            </a:extLst>
          </p:cNvPr>
          <p:cNvSpPr>
            <a:spLocks noGrp="1"/>
          </p:cNvSpPr>
          <p:nvPr>
            <p:ph idx="1"/>
          </p:nvPr>
        </p:nvSpPr>
        <p:spPr>
          <a:xfrm>
            <a:off x="4447308" y="591344"/>
            <a:ext cx="6906491" cy="5585619"/>
          </a:xfrm>
        </p:spPr>
        <p:txBody>
          <a:bodyPr anchor="ctr">
            <a:normAutofit/>
          </a:bodyPr>
          <a:lstStyle/>
          <a:p>
            <a:pPr marL="0" indent="0">
              <a:buNone/>
            </a:pPr>
            <a:r>
              <a:rPr lang="da-DK" dirty="0"/>
              <a:t>Hun var </a:t>
            </a:r>
            <a:r>
              <a:rPr lang="da-DK" u="sng" dirty="0"/>
              <a:t>på arbejde fra den 3. oktober til den 28. oktober 2018</a:t>
            </a:r>
            <a:r>
              <a:rPr lang="da-DK" dirty="0"/>
              <a:t>. </a:t>
            </a:r>
          </a:p>
          <a:p>
            <a:pPr marL="0" indent="0">
              <a:buNone/>
            </a:pPr>
            <a:r>
              <a:rPr lang="da-DK" dirty="0"/>
              <a:t>Den </a:t>
            </a:r>
            <a:r>
              <a:rPr lang="da-DK" u="sng" dirty="0"/>
              <a:t>29. oktober 2018 </a:t>
            </a:r>
            <a:r>
              <a:rPr lang="da-DK" dirty="0"/>
              <a:t>meldte hun sig syg med stress. </a:t>
            </a:r>
          </a:p>
          <a:p>
            <a:pPr marL="0" indent="0">
              <a:buNone/>
            </a:pPr>
            <a:r>
              <a:rPr lang="da-DK" u="sng" dirty="0"/>
              <a:t>Samme dag blev hun opsagt </a:t>
            </a:r>
            <a:r>
              <a:rPr lang="da-DK" dirty="0"/>
              <a:t>med forkortet varsel på 1 måned med henvisning til 120-dages reglen i hendes ansættelseskontrakt, jf. FUL § 5, stk. 2. Ved arbejdsdagens ophør den 29. oktober 2018 havde hun haft </a:t>
            </a:r>
            <a:r>
              <a:rPr lang="da-DK" u="sng" dirty="0"/>
              <a:t>123,7 sygedage inden for 12 måneder</a:t>
            </a:r>
            <a:r>
              <a:rPr lang="da-DK" dirty="0"/>
              <a:t>. </a:t>
            </a:r>
          </a:p>
        </p:txBody>
      </p:sp>
    </p:spTree>
    <p:extLst>
      <p:ext uri="{BB962C8B-B14F-4D97-AF65-F5344CB8AC3E}">
        <p14:creationId xmlns:p14="http://schemas.microsoft.com/office/powerpoint/2010/main" val="62015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61B3F55-F0FD-41F1-BCD1-1FBCAF411AF8}"/>
              </a:ext>
            </a:extLst>
          </p:cNvPr>
          <p:cNvSpPr>
            <a:spLocks noGrp="1"/>
          </p:cNvSpPr>
          <p:nvPr>
            <p:ph type="title"/>
          </p:nvPr>
        </p:nvSpPr>
        <p:spPr>
          <a:xfrm>
            <a:off x="1389278" y="1233241"/>
            <a:ext cx="3240506" cy="4064628"/>
          </a:xfrm>
        </p:spPr>
        <p:txBody>
          <a:bodyPr>
            <a:normAutofit/>
          </a:bodyPr>
          <a:lstStyle/>
          <a:p>
            <a:r>
              <a:rPr lang="da-DK" dirty="0">
                <a:solidFill>
                  <a:srgbClr val="FFFFFF"/>
                </a:solidFill>
              </a:rPr>
              <a:t>Domme fra Højesteret – dom af 19. december 2023</a:t>
            </a:r>
          </a:p>
        </p:txBody>
      </p:sp>
      <p:sp>
        <p:nvSpPr>
          <p:cNvPr id="21"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06B46B25-DD6C-456C-9B61-5CC9066E5A7A}"/>
              </a:ext>
            </a:extLst>
          </p:cNvPr>
          <p:cNvSpPr>
            <a:spLocks noGrp="1"/>
          </p:cNvSpPr>
          <p:nvPr>
            <p:ph idx="1"/>
          </p:nvPr>
        </p:nvSpPr>
        <p:spPr>
          <a:xfrm>
            <a:off x="6096000" y="820880"/>
            <a:ext cx="5257799" cy="4889350"/>
          </a:xfrm>
        </p:spPr>
        <p:txBody>
          <a:bodyPr anchor="t">
            <a:normAutofit/>
          </a:bodyPr>
          <a:lstStyle/>
          <a:p>
            <a:pPr marL="0" indent="0">
              <a:buNone/>
            </a:pPr>
            <a:r>
              <a:rPr lang="da-DK" sz="2000" dirty="0"/>
              <a:t>Højesteret fastslog, at opsigelsens gyldighed efter FUL § 5, stk. 2, er betinget af, at den sker </a:t>
            </a:r>
            <a:r>
              <a:rPr lang="da-DK" sz="2000" i="1" dirty="0"/>
              <a:t>i umiddelbar tilknytning</a:t>
            </a:r>
            <a:r>
              <a:rPr lang="da-DK" sz="2000" dirty="0"/>
              <a:t> til udløbet af de 120 dage (den første betingelse), og mens funktionæren endnu er syg (den anden betingelse).</a:t>
            </a:r>
          </a:p>
          <a:p>
            <a:pPr marL="0" indent="0">
              <a:buNone/>
            </a:pPr>
            <a:r>
              <a:rPr lang="da-DK" sz="2000" dirty="0"/>
              <a:t>Flertallet anførte herefter, at den første betingelse er udtryk for en tidsmæssig begrænsning og indebærer, at opsigelse i almindelighed skal ske tidligere end 10 kalenderdage efter udløbet af de 120 dage. </a:t>
            </a:r>
          </a:p>
          <a:p>
            <a:pPr marL="0" indent="0">
              <a:buNone/>
            </a:pPr>
            <a:r>
              <a:rPr lang="da-DK" sz="2000" dirty="0"/>
              <a:t>Med hensyn til den anden betingelse bemærkede flertallet, at opsigelse ikke kan ske, hvis funktionæren på opsigelsestidspunktet havde raskmeldt sig og genoptaget sit arbejde fuldt ud. </a:t>
            </a:r>
          </a:p>
          <a:p>
            <a:pPr marL="0" indent="0">
              <a:buNone/>
            </a:pPr>
            <a:endParaRPr lang="da-DK" sz="20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158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ABF7C38-F1B3-4E77-917F-559E0001E7C9}"/>
              </a:ext>
            </a:extLst>
          </p:cNvPr>
          <p:cNvSpPr>
            <a:spLocks noGrp="1"/>
          </p:cNvSpPr>
          <p:nvPr>
            <p:ph type="title"/>
          </p:nvPr>
        </p:nvSpPr>
        <p:spPr>
          <a:xfrm>
            <a:off x="1389278" y="1233241"/>
            <a:ext cx="3240506" cy="4064628"/>
          </a:xfrm>
        </p:spPr>
        <p:txBody>
          <a:bodyPr>
            <a:normAutofit/>
          </a:bodyPr>
          <a:lstStyle/>
          <a:p>
            <a:r>
              <a:rPr lang="da-DK" dirty="0">
                <a:solidFill>
                  <a:srgbClr val="FFFFFF"/>
                </a:solidFill>
              </a:rPr>
              <a:t>Domme fra Højesteret – dom af 19. december 2023</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AA9C1E7B-2FE9-4AED-8466-1528BEEE72F9}"/>
              </a:ext>
            </a:extLst>
          </p:cNvPr>
          <p:cNvSpPr>
            <a:spLocks noGrp="1"/>
          </p:cNvSpPr>
          <p:nvPr>
            <p:ph idx="1"/>
          </p:nvPr>
        </p:nvSpPr>
        <p:spPr>
          <a:xfrm>
            <a:off x="6096000" y="820880"/>
            <a:ext cx="5257799" cy="4889350"/>
          </a:xfrm>
        </p:spPr>
        <p:txBody>
          <a:bodyPr anchor="t">
            <a:normAutofit/>
          </a:bodyPr>
          <a:lstStyle/>
          <a:p>
            <a:pPr marL="0" indent="0">
              <a:buNone/>
            </a:pPr>
            <a:r>
              <a:rPr lang="da-DK" sz="2000"/>
              <a:t>Flertallet fandt dog, at den anden betingelse er opfyldt, hvis funktionæren efter udløbet af de 120 dage har raskmeldt sig og genoptaget sit arbejde fuldt ud, men på opsigelsestidspunktet er blevet syg igen. Opsigelse kan her ske, </a:t>
            </a:r>
            <a:r>
              <a:rPr lang="da-DK" sz="2000" u="sng"/>
              <a:t>hvis den første betingelse fortsat er opfyldt, dvs. i almindelighed inden 10 kalenderdage regnet fra udløbet af de 120 sygedage</a:t>
            </a:r>
            <a:r>
              <a:rPr lang="da-DK" sz="2000"/>
              <a:t>. </a:t>
            </a:r>
          </a:p>
          <a:p>
            <a:pPr marL="0" indent="0">
              <a:buNone/>
            </a:pPr>
            <a:r>
              <a:rPr lang="da-DK" sz="2000"/>
              <a:t>I den konkrete sag var den første betingelse ifølge flertallet ikke opfyldt – der gik mere end 10 kalenderdage fra, at A den 11. september 2018 havde været syg i mere end 120 dage, til opsigelsen den 29. oktober 2018 – der var da gået 48 kalenderdage. Der var ikke grundlag for at fravige det anførte om, at opsigelse i almindelighed skal ske inden 10 kalenderdage. A kunne herefter ikke opsiges med forkortet varsel.</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30986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3F4AD6A-25BA-4676-8CD4-053756E6E76E}"/>
              </a:ext>
            </a:extLst>
          </p:cNvPr>
          <p:cNvSpPr>
            <a:spLocks noGrp="1"/>
          </p:cNvSpPr>
          <p:nvPr>
            <p:ph type="title"/>
          </p:nvPr>
        </p:nvSpPr>
        <p:spPr>
          <a:xfrm>
            <a:off x="1389278" y="1233241"/>
            <a:ext cx="3240506" cy="4064628"/>
          </a:xfrm>
        </p:spPr>
        <p:txBody>
          <a:bodyPr>
            <a:normAutofit/>
          </a:bodyPr>
          <a:lstStyle/>
          <a:p>
            <a:r>
              <a:rPr lang="da-DK" dirty="0">
                <a:solidFill>
                  <a:srgbClr val="FFFFFF"/>
                </a:solidFill>
              </a:rPr>
              <a:t>Domme fra Højesteret – dom af 19. december 2023</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13260AF9-230F-4E88-893D-B6F158B4B165}"/>
              </a:ext>
            </a:extLst>
          </p:cNvPr>
          <p:cNvSpPr>
            <a:spLocks noGrp="1"/>
          </p:cNvSpPr>
          <p:nvPr>
            <p:ph idx="1"/>
          </p:nvPr>
        </p:nvSpPr>
        <p:spPr>
          <a:xfrm>
            <a:off x="6096000" y="820880"/>
            <a:ext cx="5257799" cy="4889350"/>
          </a:xfrm>
        </p:spPr>
        <p:txBody>
          <a:bodyPr anchor="t">
            <a:normAutofit/>
          </a:bodyPr>
          <a:lstStyle/>
          <a:p>
            <a:pPr marL="0" indent="0">
              <a:buNone/>
            </a:pPr>
            <a:r>
              <a:rPr lang="da-DK" dirty="0"/>
              <a:t>Alle dommerne var enige om, at A kunne opsiges med sædvanligt varsel, og at hun derfor ikke havde krav på godtgørelse efter FUL § 2 b for usaglig afskedigelse.</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90245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5697073-E67B-422C-977B-CC6D209ABBFB}"/>
              </a:ext>
            </a:extLst>
          </p:cNvPr>
          <p:cNvSpPr>
            <a:spLocks noGrp="1"/>
          </p:cNvSpPr>
          <p:nvPr>
            <p:ph type="title"/>
          </p:nvPr>
        </p:nvSpPr>
        <p:spPr>
          <a:xfrm>
            <a:off x="686834" y="1153572"/>
            <a:ext cx="3200400" cy="4461163"/>
          </a:xfrm>
        </p:spPr>
        <p:txBody>
          <a:bodyPr>
            <a:normAutofit/>
          </a:bodyPr>
          <a:lstStyle/>
          <a:p>
            <a:r>
              <a:rPr lang="da-DK">
                <a:solidFill>
                  <a:srgbClr val="FFFFFF"/>
                </a:solidFill>
              </a:rPr>
              <a:t>Domme fra Højesteret – dom af 27. juni 2023</a:t>
            </a:r>
          </a:p>
        </p:txBody>
      </p:sp>
      <p:sp>
        <p:nvSpPr>
          <p:cNvPr id="2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759D9265-A508-4043-B12E-86B55D8EE0EB}"/>
              </a:ext>
            </a:extLst>
          </p:cNvPr>
          <p:cNvSpPr>
            <a:spLocks noGrp="1"/>
          </p:cNvSpPr>
          <p:nvPr>
            <p:ph idx="1"/>
          </p:nvPr>
        </p:nvSpPr>
        <p:spPr>
          <a:xfrm>
            <a:off x="4447308" y="591344"/>
            <a:ext cx="6906491" cy="5585619"/>
          </a:xfrm>
        </p:spPr>
        <p:txBody>
          <a:bodyPr anchor="ctr">
            <a:normAutofit/>
          </a:bodyPr>
          <a:lstStyle/>
          <a:p>
            <a:pPr marL="0" indent="0">
              <a:buNone/>
            </a:pPr>
            <a:r>
              <a:rPr lang="da-DK" sz="2600" dirty="0"/>
              <a:t>Sagen angik i første række, om et forlig, som A’s faglige organisation indgik med en kommune, forhindrede A i at indbringe et krav efter forskelsbehandlingsloven for Ligebehandlingsnævnet.</a:t>
            </a:r>
          </a:p>
          <a:p>
            <a:pPr marL="0" indent="0">
              <a:buNone/>
            </a:pPr>
            <a:r>
              <a:rPr lang="da-DK" sz="2600" dirty="0"/>
              <a:t>I benægtende fald var spørgsmålet, om A var udsat for ulovlig forskelsbehandling på grund af alder og derfor havde krav på godtgørelse efter loven.</a:t>
            </a:r>
          </a:p>
          <a:p>
            <a:pPr marL="0" indent="0">
              <a:buNone/>
            </a:pPr>
            <a:r>
              <a:rPr lang="da-DK" sz="2600" dirty="0"/>
              <a:t>Højesteret fandt, at forliget ikke forhindrede A at indbringe sit krav efter forskelsbehandlingsloven for Ligebehandlingsnævnet eller domstolene. Højesteret fandt endvidere, at A ikke havde været udsat for forskelsbehandling på grund af alder.</a:t>
            </a:r>
          </a:p>
        </p:txBody>
      </p:sp>
    </p:spTree>
    <p:extLst>
      <p:ext uri="{BB962C8B-B14F-4D97-AF65-F5344CB8AC3E}">
        <p14:creationId xmlns:p14="http://schemas.microsoft.com/office/powerpoint/2010/main" val="4277050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BCB69FE-1014-4EA3-BD88-7CA83AB1130A}"/>
              </a:ext>
            </a:extLst>
          </p:cNvPr>
          <p:cNvSpPr>
            <a:spLocks noGrp="1"/>
          </p:cNvSpPr>
          <p:nvPr>
            <p:ph type="title"/>
          </p:nvPr>
        </p:nvSpPr>
        <p:spPr>
          <a:xfrm>
            <a:off x="1389278" y="1233241"/>
            <a:ext cx="3240506" cy="4064628"/>
          </a:xfrm>
        </p:spPr>
        <p:txBody>
          <a:bodyPr>
            <a:normAutofit/>
          </a:bodyPr>
          <a:lstStyle/>
          <a:p>
            <a:r>
              <a:rPr lang="da-DK" sz="3100">
                <a:solidFill>
                  <a:srgbClr val="FFFFFF"/>
                </a:solidFill>
              </a:rPr>
              <a:t>Fleksjobsordningen – dom af 20. april 2023</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EB6362FB-F282-4131-B863-F6559732A424}"/>
              </a:ext>
            </a:extLst>
          </p:cNvPr>
          <p:cNvSpPr>
            <a:spLocks noGrp="1"/>
          </p:cNvSpPr>
          <p:nvPr>
            <p:ph idx="1"/>
          </p:nvPr>
        </p:nvSpPr>
        <p:spPr>
          <a:xfrm>
            <a:off x="6096000" y="820880"/>
            <a:ext cx="5257799" cy="4889350"/>
          </a:xfrm>
        </p:spPr>
        <p:txBody>
          <a:bodyPr anchor="t">
            <a:normAutofit/>
          </a:bodyPr>
          <a:lstStyle/>
          <a:p>
            <a:pPr marL="0" indent="0">
              <a:buNone/>
            </a:pPr>
            <a:r>
              <a:rPr lang="da-DK" sz="1800" dirty="0"/>
              <a:t>Lov om aktiv beskæftigelsesindsats § 122, stk. 4:</a:t>
            </a:r>
          </a:p>
          <a:p>
            <a:pPr marL="0" indent="0">
              <a:buNone/>
            </a:pPr>
            <a:endParaRPr lang="da-DK" sz="1800" dirty="0"/>
          </a:p>
          <a:p>
            <a:pPr marL="0" indent="0">
              <a:buNone/>
            </a:pPr>
            <a:r>
              <a:rPr lang="da-DK" sz="1800" dirty="0"/>
              <a:t>”På områder, der ikke er dækket af overenskomst, fastsættes løn og øvrige arbejdsvilkår efter aftale mellem den ansatte og arbejdsgiveren. </a:t>
            </a:r>
            <a:r>
              <a:rPr lang="da-DK" sz="1800" b="1" i="1" dirty="0"/>
              <a:t>På områder, hvor der findes en sammenlignelig overenskomst, skal parterne tage udgangspunkt i overenskomsten på det sammenlignelige område</a:t>
            </a:r>
            <a:r>
              <a:rPr lang="da-DK" sz="1800" b="1" dirty="0"/>
              <a:t>. </a:t>
            </a:r>
            <a:r>
              <a:rPr lang="da-DK" sz="1800" dirty="0"/>
              <a:t>… Den overenskomstbærende faglige organisation modtager efter aftale mellem arbejdsgiveren og den ansatte kopi af aftalen om fleksjob</a:t>
            </a:r>
            <a:r>
              <a:rPr lang="da-DK" sz="1800" b="1" dirty="0"/>
              <a:t>, </a:t>
            </a:r>
            <a:r>
              <a:rPr lang="da-DK" sz="1800" b="1" i="1" dirty="0"/>
              <a:t>hvis der er taget udgangspunkt i en sammenlignelig overenskomst</a:t>
            </a:r>
            <a:r>
              <a:rPr lang="da-DK" sz="1800" dirty="0"/>
              <a:t>. Tvister om løn og arbejdsvilkår afgøres </a:t>
            </a:r>
            <a:r>
              <a:rPr lang="da-DK" sz="1800" b="1" i="1" dirty="0"/>
              <a:t>i disse tilfælde </a:t>
            </a:r>
            <a:r>
              <a:rPr lang="da-DK" sz="1800" dirty="0"/>
              <a:t>ved fagretlig behandling og endelig ved Arbejdsretten, såfremt en af parterne begærer dette…”</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744813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16032-3BA5-4924-9593-F5891A5F7417}"/>
              </a:ext>
            </a:extLst>
          </p:cNvPr>
          <p:cNvSpPr>
            <a:spLocks noGrp="1"/>
          </p:cNvSpPr>
          <p:nvPr>
            <p:ph type="title"/>
          </p:nvPr>
        </p:nvSpPr>
        <p:spPr>
          <a:xfrm>
            <a:off x="1389278" y="1233241"/>
            <a:ext cx="3240506" cy="4064628"/>
          </a:xfrm>
        </p:spPr>
        <p:txBody>
          <a:bodyPr>
            <a:normAutofit/>
          </a:bodyPr>
          <a:lstStyle/>
          <a:p>
            <a:r>
              <a:rPr lang="da-DK" sz="3100">
                <a:solidFill>
                  <a:srgbClr val="FFFFFF"/>
                </a:solidFill>
              </a:rPr>
              <a:t>Fleksjobsordningen – dom af 20. april 2023</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dsholder til indhold 2">
            <a:extLst>
              <a:ext uri="{FF2B5EF4-FFF2-40B4-BE49-F238E27FC236}">
                <a16:creationId xmlns:a16="http://schemas.microsoft.com/office/drawing/2014/main" id="{06352F06-8B4C-4C68-B495-51CCBD09B120}"/>
              </a:ext>
            </a:extLst>
          </p:cNvPr>
          <p:cNvSpPr>
            <a:spLocks noGrp="1"/>
          </p:cNvSpPr>
          <p:nvPr>
            <p:ph idx="1"/>
          </p:nvPr>
        </p:nvSpPr>
        <p:spPr>
          <a:xfrm>
            <a:off x="6096000" y="820880"/>
            <a:ext cx="5257799" cy="4889350"/>
          </a:xfrm>
        </p:spPr>
        <p:txBody>
          <a:bodyPr anchor="t">
            <a:normAutofit/>
          </a:bodyPr>
          <a:lstStyle/>
          <a:p>
            <a:pPr marL="0" indent="0">
              <a:buNone/>
            </a:pPr>
            <a:r>
              <a:rPr lang="da-DK" dirty="0"/>
              <a:t>Arbejdsretten havde </a:t>
            </a:r>
            <a:r>
              <a:rPr lang="da-DK" i="1" dirty="0"/>
              <a:t>kompetence til at behandle sagen, selv om der ikke var taget udgangspunkt i en sammenlignelig overenskomst</a:t>
            </a:r>
            <a:r>
              <a:rPr lang="da-DK" dirty="0"/>
              <a:t>.</a:t>
            </a:r>
          </a:p>
          <a:p>
            <a:pPr marL="0" indent="0">
              <a:buNone/>
            </a:pPr>
            <a:endParaRPr lang="da-DK" dirty="0"/>
          </a:p>
          <a:p>
            <a:pPr marL="0" indent="0">
              <a:buNone/>
            </a:pPr>
            <a:r>
              <a:rPr lang="da-DK" dirty="0"/>
              <a:t>Da dette ikke var sket, havde A og B krav på </a:t>
            </a:r>
            <a:r>
              <a:rPr lang="da-DK" i="1" dirty="0"/>
              <a:t>mindst de rettigheder, der fulgte af den sammenlignelige overenskomst</a:t>
            </a:r>
            <a:r>
              <a:rPr lang="da-DK" dirty="0"/>
              <a:t> (Industriens Overenskomst).</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533098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9CDFE9B-0077-4645-822A-B58CC9A708D8}"/>
              </a:ext>
            </a:extLst>
          </p:cNvPr>
          <p:cNvSpPr>
            <a:spLocks noGrp="1"/>
          </p:cNvSpPr>
          <p:nvPr>
            <p:ph type="title"/>
          </p:nvPr>
        </p:nvSpPr>
        <p:spPr>
          <a:xfrm>
            <a:off x="686834" y="1153572"/>
            <a:ext cx="3200400" cy="4461163"/>
          </a:xfrm>
        </p:spPr>
        <p:txBody>
          <a:bodyPr>
            <a:normAutofit/>
          </a:bodyPr>
          <a:lstStyle/>
          <a:p>
            <a:r>
              <a:rPr lang="da-DK" sz="3700">
                <a:solidFill>
                  <a:srgbClr val="FFFFFF"/>
                </a:solidFill>
              </a:rPr>
              <a:t>Konflikt for at indgå overenskomst – forlig efter tilkendegivelse af 24. januar 2024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7B4E12F3-5C59-4CC7-91A9-F901014BCED6}"/>
              </a:ext>
            </a:extLst>
          </p:cNvPr>
          <p:cNvSpPr>
            <a:spLocks noGrp="1"/>
          </p:cNvSpPr>
          <p:nvPr>
            <p:ph idx="1"/>
          </p:nvPr>
        </p:nvSpPr>
        <p:spPr>
          <a:xfrm>
            <a:off x="4447308" y="591344"/>
            <a:ext cx="6906491" cy="5585619"/>
          </a:xfrm>
        </p:spPr>
        <p:txBody>
          <a:bodyPr anchor="ctr">
            <a:normAutofit/>
          </a:bodyPr>
          <a:lstStyle/>
          <a:p>
            <a:pPr marL="0" indent="0">
              <a:buNone/>
            </a:pPr>
            <a:r>
              <a:rPr lang="da-DK" dirty="0"/>
              <a:t>Sagen angik lovligheden af 3F’s konflikt og sympatikonflikt over for Unisport A/S</a:t>
            </a:r>
          </a:p>
          <a:p>
            <a:pPr marL="0" indent="0">
              <a:buNone/>
            </a:pPr>
            <a:endParaRPr lang="da-DK" dirty="0"/>
          </a:p>
          <a:p>
            <a:pPr marL="0" indent="0">
              <a:buNone/>
            </a:pPr>
            <a:r>
              <a:rPr lang="da-DK" dirty="0"/>
              <a:t>Arbejdsrettens tilkendegivelse, som parterne indgik forlig efter, gik ud på, at 3F skulle anerkende, at hovedkonflikten og sympatikonflikten var ulovlig, </a:t>
            </a:r>
            <a:r>
              <a:rPr lang="da-DK" b="1" u="sng" dirty="0"/>
              <a:t>efter at Unisport i juni 2022 indgik overenskomst med HK</a:t>
            </a:r>
          </a:p>
        </p:txBody>
      </p:sp>
    </p:spTree>
    <p:extLst>
      <p:ext uri="{BB962C8B-B14F-4D97-AF65-F5344CB8AC3E}">
        <p14:creationId xmlns:p14="http://schemas.microsoft.com/office/powerpoint/2010/main" val="359370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el 1">
            <a:extLst>
              <a:ext uri="{FF2B5EF4-FFF2-40B4-BE49-F238E27FC236}">
                <a16:creationId xmlns:a16="http://schemas.microsoft.com/office/drawing/2014/main" id="{23DDF1BF-105D-47B8-892D-A62681DDE554}"/>
              </a:ext>
            </a:extLst>
          </p:cNvPr>
          <p:cNvSpPr>
            <a:spLocks noGrp="1"/>
          </p:cNvSpPr>
          <p:nvPr>
            <p:ph type="title"/>
          </p:nvPr>
        </p:nvSpPr>
        <p:spPr>
          <a:xfrm>
            <a:off x="838200" y="643467"/>
            <a:ext cx="2951205" cy="5571066"/>
          </a:xfrm>
        </p:spPr>
        <p:txBody>
          <a:bodyPr>
            <a:normAutofit/>
          </a:bodyPr>
          <a:lstStyle/>
          <a:p>
            <a:r>
              <a:rPr lang="da-DK" sz="3400">
                <a:solidFill>
                  <a:srgbClr val="FFFFFF"/>
                </a:solidFill>
              </a:rPr>
              <a:t>Konflikt for at indgå overenskomst – forlig efter tilkendegivelse af 24. januar 2024</a:t>
            </a:r>
          </a:p>
        </p:txBody>
      </p:sp>
      <p:graphicFrame>
        <p:nvGraphicFramePr>
          <p:cNvPr id="20" name="Pladsholder til indhold 2">
            <a:extLst>
              <a:ext uri="{FF2B5EF4-FFF2-40B4-BE49-F238E27FC236}">
                <a16:creationId xmlns:a16="http://schemas.microsoft.com/office/drawing/2014/main" id="{3B519153-00BE-E114-CA18-4E28A8D05FC5}"/>
              </a:ext>
            </a:extLst>
          </p:cNvPr>
          <p:cNvGraphicFramePr>
            <a:graphicFrameLocks noGrp="1"/>
          </p:cNvGraphicFramePr>
          <p:nvPr>
            <p:ph idx="1"/>
            <p:extLst>
              <p:ext uri="{D42A27DB-BD31-4B8C-83A1-F6EECF244321}">
                <p14:modId xmlns:p14="http://schemas.microsoft.com/office/powerpoint/2010/main" val="410759315"/>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730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034C33A-F8E8-4CF9-A468-3C11EA0C0781}"/>
              </a:ext>
            </a:extLst>
          </p:cNvPr>
          <p:cNvSpPr>
            <a:spLocks noGrp="1"/>
          </p:cNvSpPr>
          <p:nvPr>
            <p:ph type="title"/>
          </p:nvPr>
        </p:nvSpPr>
        <p:spPr>
          <a:xfrm>
            <a:off x="717314" y="636190"/>
            <a:ext cx="3200400" cy="5585619"/>
          </a:xfrm>
        </p:spPr>
        <p:txBody>
          <a:bodyPr>
            <a:normAutofit/>
          </a:bodyPr>
          <a:lstStyle/>
          <a:p>
            <a:r>
              <a:rPr lang="da-DK" sz="3700">
                <a:solidFill>
                  <a:srgbClr val="FFFFFF"/>
                </a:solidFill>
              </a:rPr>
              <a:t>Opsigelse af og frigørelse fra overenskomst – dom af 14. september 2023</a:t>
            </a:r>
            <a:endParaRPr lang="da-DK" sz="3700" dirty="0">
              <a:solidFill>
                <a:srgbClr val="FFFFFF"/>
              </a:solidFill>
            </a:endParaRP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dsholder til indhold 2">
            <a:extLst>
              <a:ext uri="{FF2B5EF4-FFF2-40B4-BE49-F238E27FC236}">
                <a16:creationId xmlns:a16="http://schemas.microsoft.com/office/drawing/2014/main" id="{AAFDA776-535E-4966-961C-C76460247F2D}"/>
              </a:ext>
            </a:extLst>
          </p:cNvPr>
          <p:cNvSpPr>
            <a:spLocks noGrp="1"/>
          </p:cNvSpPr>
          <p:nvPr>
            <p:ph idx="1"/>
          </p:nvPr>
        </p:nvSpPr>
        <p:spPr>
          <a:xfrm>
            <a:off x="4400551" y="3276600"/>
            <a:ext cx="7541892" cy="5524500"/>
          </a:xfrm>
        </p:spPr>
        <p:txBody>
          <a:bodyPr anchor="ctr">
            <a:normAutofit/>
          </a:bodyPr>
          <a:lstStyle/>
          <a:p>
            <a:pPr marL="0" indent="0">
              <a:buNone/>
            </a:pPr>
            <a:r>
              <a:rPr lang="da-DK" sz="2600" dirty="0"/>
              <a:t>Fertilitetsklinikken Vitanova ApS indgik i 2011 en virksomhedsoverenskomst med Danske Bioanalytikere (</a:t>
            </a:r>
            <a:r>
              <a:rPr lang="da-DK" sz="2600" dirty="0" err="1"/>
              <a:t>Dbio</a:t>
            </a:r>
            <a:r>
              <a:rPr lang="da-DK" sz="2600" dirty="0"/>
              <a:t>). </a:t>
            </a:r>
          </a:p>
          <a:p>
            <a:pPr marL="0" indent="0">
              <a:buNone/>
            </a:pPr>
            <a:r>
              <a:rPr lang="da-DK" sz="2600" dirty="0"/>
              <a:t>I efteråret 2019 meldte Vitanova sig ind i DIO I. </a:t>
            </a:r>
          </a:p>
          <a:p>
            <a:pPr marL="0" indent="0">
              <a:buNone/>
            </a:pPr>
            <a:r>
              <a:rPr lang="da-DK" sz="2600" dirty="0"/>
              <a:t>I den forbindelse opsagde DIO I på vegne af Vitanova virksomhedsoverenskomsten til ophør pr. 1. marts 2020 med henblik på, at Vitanova kunne overgå til Industriens Funktionæroverenskomst indgået mellem </a:t>
            </a:r>
            <a:r>
              <a:rPr lang="da-DK" sz="2600" u="sng" dirty="0"/>
              <a:t>DIO I og CO-industri</a:t>
            </a:r>
            <a:r>
              <a:rPr lang="da-DK" sz="2600" dirty="0"/>
              <a:t>. </a:t>
            </a:r>
          </a:p>
          <a:p>
            <a:pPr marL="0" indent="0">
              <a:buNone/>
            </a:pPr>
            <a:r>
              <a:rPr lang="da-DK" sz="2600" dirty="0"/>
              <a:t>Kunne frigørelse fra virksomhedsoverenskomsten ske ved simpel opsigelse, eller krævede dette tillige arbejdsstandsning (frigørelseskonflikt)?</a:t>
            </a:r>
          </a:p>
          <a:p>
            <a:pPr marL="0" indent="0">
              <a:buNone/>
            </a:pPr>
            <a:endParaRPr lang="da-DK" sz="2600" dirty="0"/>
          </a:p>
          <a:p>
            <a:pPr marL="0" indent="0">
              <a:buNone/>
            </a:pPr>
            <a:endParaRPr lang="da-DK" sz="2600" dirty="0"/>
          </a:p>
          <a:p>
            <a:pPr marL="0" indent="0">
              <a:buNone/>
            </a:pPr>
            <a:endParaRPr lang="da-DK" sz="2600" dirty="0"/>
          </a:p>
          <a:p>
            <a:pPr marL="0" indent="0">
              <a:buNone/>
            </a:pPr>
            <a:endParaRPr lang="da-DK" sz="2600" dirty="0"/>
          </a:p>
          <a:p>
            <a:pPr marL="0" indent="0">
              <a:buNone/>
            </a:pPr>
            <a:endParaRPr lang="da-DK" sz="2600" dirty="0"/>
          </a:p>
          <a:p>
            <a:pPr marL="0" indent="0">
              <a:buNone/>
            </a:pPr>
            <a:endParaRPr lang="da-DK" sz="2600" dirty="0"/>
          </a:p>
          <a:p>
            <a:pPr marL="0" indent="0">
              <a:buNone/>
            </a:pPr>
            <a:endParaRPr lang="da-DK" sz="2600" dirty="0"/>
          </a:p>
          <a:p>
            <a:pPr marL="0" indent="0">
              <a:buNone/>
            </a:pPr>
            <a:endParaRPr lang="da-DK" sz="2600" dirty="0"/>
          </a:p>
        </p:txBody>
      </p:sp>
    </p:spTree>
    <p:extLst>
      <p:ext uri="{BB962C8B-B14F-4D97-AF65-F5344CB8AC3E}">
        <p14:creationId xmlns:p14="http://schemas.microsoft.com/office/powerpoint/2010/main" val="674005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el 1">
            <a:extLst>
              <a:ext uri="{FF2B5EF4-FFF2-40B4-BE49-F238E27FC236}">
                <a16:creationId xmlns:a16="http://schemas.microsoft.com/office/drawing/2014/main" id="{8A8A51D0-25BD-4127-A7EE-91BC93C2813C}"/>
              </a:ext>
            </a:extLst>
          </p:cNvPr>
          <p:cNvSpPr>
            <a:spLocks noGrp="1"/>
          </p:cNvSpPr>
          <p:nvPr>
            <p:ph type="title"/>
          </p:nvPr>
        </p:nvSpPr>
        <p:spPr>
          <a:xfrm>
            <a:off x="838200" y="643467"/>
            <a:ext cx="2951205" cy="5571066"/>
          </a:xfrm>
        </p:spPr>
        <p:txBody>
          <a:bodyPr>
            <a:normAutofit/>
          </a:bodyPr>
          <a:lstStyle/>
          <a:p>
            <a:r>
              <a:rPr lang="da-DK" sz="3700">
                <a:solidFill>
                  <a:srgbClr val="FFFFFF"/>
                </a:solidFill>
              </a:rPr>
              <a:t>Opsigelse af og frigørelse fra overenskomst – dom af 14. september 2023</a:t>
            </a:r>
          </a:p>
        </p:txBody>
      </p:sp>
      <p:graphicFrame>
        <p:nvGraphicFramePr>
          <p:cNvPr id="5" name="Pladsholder til indhold 2">
            <a:extLst>
              <a:ext uri="{FF2B5EF4-FFF2-40B4-BE49-F238E27FC236}">
                <a16:creationId xmlns:a16="http://schemas.microsoft.com/office/drawing/2014/main" id="{3746497F-AC58-0DDB-7D56-9D4E3A5FB13D}"/>
              </a:ext>
            </a:extLst>
          </p:cNvPr>
          <p:cNvGraphicFramePr>
            <a:graphicFrameLocks noGrp="1"/>
          </p:cNvGraphicFramePr>
          <p:nvPr>
            <p:ph idx="1"/>
            <p:extLst>
              <p:ext uri="{D42A27DB-BD31-4B8C-83A1-F6EECF244321}">
                <p14:modId xmlns:p14="http://schemas.microsoft.com/office/powerpoint/2010/main" val="1112117110"/>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6054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el 1">
            <a:extLst>
              <a:ext uri="{FF2B5EF4-FFF2-40B4-BE49-F238E27FC236}">
                <a16:creationId xmlns:a16="http://schemas.microsoft.com/office/drawing/2014/main" id="{2439D6D6-74CB-4403-8577-C3FD79740936}"/>
              </a:ext>
            </a:extLst>
          </p:cNvPr>
          <p:cNvSpPr>
            <a:spLocks noGrp="1"/>
          </p:cNvSpPr>
          <p:nvPr>
            <p:ph type="title"/>
          </p:nvPr>
        </p:nvSpPr>
        <p:spPr>
          <a:xfrm>
            <a:off x="838200" y="643467"/>
            <a:ext cx="2951205" cy="5571066"/>
          </a:xfrm>
        </p:spPr>
        <p:txBody>
          <a:bodyPr>
            <a:normAutofit/>
          </a:bodyPr>
          <a:lstStyle/>
          <a:p>
            <a:r>
              <a:rPr lang="da-DK" sz="3700">
                <a:solidFill>
                  <a:srgbClr val="FFFFFF"/>
                </a:solidFill>
              </a:rPr>
              <a:t>Opsigelse af og frigørelse fra overenskomst – dom af 14. september 2023</a:t>
            </a:r>
          </a:p>
        </p:txBody>
      </p:sp>
      <p:graphicFrame>
        <p:nvGraphicFramePr>
          <p:cNvPr id="5" name="Pladsholder til indhold 2">
            <a:extLst>
              <a:ext uri="{FF2B5EF4-FFF2-40B4-BE49-F238E27FC236}">
                <a16:creationId xmlns:a16="http://schemas.microsoft.com/office/drawing/2014/main" id="{DB22777B-B3D9-0903-B262-4BA233539880}"/>
              </a:ext>
            </a:extLst>
          </p:cNvPr>
          <p:cNvGraphicFramePr>
            <a:graphicFrameLocks noGrp="1"/>
          </p:cNvGraphicFramePr>
          <p:nvPr>
            <p:ph idx="1"/>
            <p:extLst>
              <p:ext uri="{D42A27DB-BD31-4B8C-83A1-F6EECF244321}">
                <p14:modId xmlns:p14="http://schemas.microsoft.com/office/powerpoint/2010/main" val="4002522488"/>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612500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2369</Words>
  <Application>Microsoft Office PowerPoint</Application>
  <PresentationFormat>Widescreen</PresentationFormat>
  <Paragraphs>121</Paragraphs>
  <Slides>24</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24</vt:i4>
      </vt:variant>
    </vt:vector>
  </HeadingPairs>
  <TitlesOfParts>
    <vt:vector size="28" baseType="lpstr">
      <vt:lpstr>Arial</vt:lpstr>
      <vt:lpstr>Calibri</vt:lpstr>
      <vt:lpstr>Calibri Light</vt:lpstr>
      <vt:lpstr>Office-tema</vt:lpstr>
      <vt:lpstr>Arbejdsrettens Dag  22. maj 2024</vt:lpstr>
      <vt:lpstr>Afgørelser fra Arbejdsretten</vt:lpstr>
      <vt:lpstr>Fleksjobsordningen – dom af 20. april 2023</vt:lpstr>
      <vt:lpstr>Fleksjobsordningen – dom af 20. april 2023</vt:lpstr>
      <vt:lpstr>Konflikt for at indgå overenskomst – forlig efter tilkendegivelse af 24. januar 2024</vt:lpstr>
      <vt:lpstr>Konflikt for at indgå overenskomst – forlig efter tilkendegivelse af 24. januar 2024</vt:lpstr>
      <vt:lpstr>Opsigelse af og frigørelse fra overenskomst – dom af 14. september 2023</vt:lpstr>
      <vt:lpstr>Opsigelse af og frigørelse fra overenskomst – dom af 14. september 2023</vt:lpstr>
      <vt:lpstr>Opsigelse af og frigørelse fra overenskomst – dom af 14. september 2023</vt:lpstr>
      <vt:lpstr>Misbrug af ledelsesretten – dom af 10. november 2023</vt:lpstr>
      <vt:lpstr>Misbrug af ledelsesretten – dom af 10. november 2023</vt:lpstr>
      <vt:lpstr>Domme fra Højesteret</vt:lpstr>
      <vt:lpstr>Domme fra Højesteret – dom af 12. marts 2024</vt:lpstr>
      <vt:lpstr>Domme fra Højesteret – dom af 12. marts 2024</vt:lpstr>
      <vt:lpstr>Domme fra Højesteret – dom af 12. marts 2024</vt:lpstr>
      <vt:lpstr>Domme fra Højesteret – dom af 18. januar 2024</vt:lpstr>
      <vt:lpstr>Domme fra Højesteret – dom af 18. januar 2024</vt:lpstr>
      <vt:lpstr>Domme fra Højesteret – dom af 18. januar 2024</vt:lpstr>
      <vt:lpstr>Domme fra Højesteret – dom af 19. december 2023</vt:lpstr>
      <vt:lpstr>Domme fra Højesteret – dom af 19. december 2023</vt:lpstr>
      <vt:lpstr>Domme fra Højesteret – dom af 19. december 2023</vt:lpstr>
      <vt:lpstr>Domme fra Højesteret – dom af 19. december 2023</vt:lpstr>
      <vt:lpstr>Domme fra Højesteret – dom af 19. december 2023</vt:lpstr>
      <vt:lpstr>Domme fra Højesteret – dom af 27. juni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Arbejdsrettens Dag  22. maj 2024</dc:title>
  <dc:creator>Oliver Talevski</dc:creator>
  <cp:lastModifiedBy>Oliver Talevski</cp:lastModifiedBy>
  <cp:revision>94</cp:revision>
  <cp:lastPrinted>2024-05-14T09:44:54Z</cp:lastPrinted>
  <dcterms:created xsi:type="dcterms:W3CDTF">2024-04-26T14:28:37Z</dcterms:created>
  <dcterms:modified xsi:type="dcterms:W3CDTF">2024-05-22T14:55:11Z</dcterms:modified>
</cp:coreProperties>
</file>