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5" r:id="rId2"/>
    <p:sldId id="260" r:id="rId3"/>
  </p:sldIdLst>
  <p:sldSz cx="12188825" cy="6858000"/>
  <p:notesSz cx="6858000" cy="9144000"/>
  <p:embeddedFontLst>
    <p:embeddedFont>
      <p:font typeface="AU Passata" panose="020B0503030502030804" pitchFamily="34" charset="77"/>
      <p:regular r:id="rId6"/>
      <p:bold r:id="rId7"/>
    </p:embeddedFont>
    <p:embeddedFont>
      <p:font typeface="AU Passata Light" panose="020B0303030902030804" pitchFamily="34" charset="77"/>
      <p:regular r:id="rId8"/>
      <p:bold r:id="rId9"/>
    </p:embeddedFont>
    <p:embeddedFont>
      <p:font typeface="Georgia" panose="02040502050405020303" pitchFamily="18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758"/>
    <a:srgbClr val="002546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 autoAdjust="0"/>
    <p:restoredTop sz="77357" autoAdjust="0"/>
  </p:normalViewPr>
  <p:slideViewPr>
    <p:cSldViewPr snapToObjects="1" showGuides="1">
      <p:cViewPr varScale="1">
        <p:scale>
          <a:sx n="92" d="100"/>
          <a:sy n="92" d="100"/>
        </p:scale>
        <p:origin x="1344" y="18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11. september 2024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AI og arbejdsret</a:t>
            </a: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1816487454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4" name="Logo BS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6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4" name="Logo BS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602" y="2229266"/>
            <a:ext cx="2397621" cy="2399468"/>
          </a:xfrm>
          <a:prstGeom prst="rect">
            <a:avLst/>
          </a:prstGeom>
        </p:spPr>
      </p:pic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490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7" name="Logo BS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0" y="2520000"/>
            <a:ext cx="1650375" cy="1650375"/>
          </a:xfrm>
          <a:prstGeom prst="rect">
            <a:avLst/>
          </a:prstGeom>
        </p:spPr>
      </p:pic>
      <p:sp>
        <p:nvSpPr>
          <p:cNvPr id="6" name="OFF_logo2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86965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932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0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Aarhus Universitet</a:t>
            </a:r>
          </a:p>
        </p:txBody>
      </p:sp>
      <p:sp>
        <p:nvSpPr>
          <p:cNvPr id="10" name="OFF_logo1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49523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224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1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Juridisk Institut</a:t>
            </a:r>
          </a:p>
        </p:txBody>
      </p:sp>
      <p:sp>
        <p:nvSpPr>
          <p:cNvPr id="9" name="Date Placeholder 1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11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5838" y="3443622"/>
            <a:ext cx="648000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1844" y="1520315"/>
            <a:ext cx="9543307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5838" y="3715431"/>
            <a:ext cx="7161212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355" y="2132856"/>
            <a:ext cx="2012649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9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11. september 2024</a:t>
            </a:r>
          </a:p>
        </p:txBody>
      </p:sp>
      <p:sp>
        <p:nvSpPr>
          <p:cNvPr id="41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40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AI og arbejdsret</a:t>
            </a:r>
          </a:p>
        </p:txBody>
      </p:sp>
      <p:sp>
        <p:nvSpPr>
          <p:cNvPr id="42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23" name="Billede stre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434544663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og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B08E7F3D-6988-472F-B578-FE0BAAE4B34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675C0F78-0B82-4EC7-8A60-D5BA1E0A048E}" type="datetime1">
              <a:rPr lang="da-DK" smtClean="0"/>
              <a:t>11.09.2024</a:t>
            </a:fld>
            <a:endParaRPr lang="da-DK" dirty="0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DF791A6B-7868-4737-804A-79CD9B5E356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>
            <a:extLst>
              <a:ext uri="{FF2B5EF4-FFF2-40B4-BE49-F238E27FC236}">
                <a16:creationId xmlns:a16="http://schemas.microsoft.com/office/drawing/2014/main" id="{86E53573-69CA-45BB-8807-CD39F9E1E65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443263"/>
          </a:xfrm>
          <a:prstGeom prst="rect">
            <a:avLst/>
          </a:prstGeom>
        </p:spPr>
        <p:txBody>
          <a:bodyPr/>
          <a:lstStyle/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5" name="billedepladsholder">
            <a:extLst>
              <a:ext uri="{FF2B5EF4-FFF2-40B4-BE49-F238E27FC236}">
                <a16:creationId xmlns:a16="http://schemas.microsoft.com/office/drawing/2014/main" id="{7CA19038-2793-B869-1B2D-AF849E91B08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22967" y="0"/>
            <a:ext cx="5965858" cy="6858000"/>
          </a:xfrm>
          <a:custGeom>
            <a:avLst/>
            <a:gdLst>
              <a:gd name="connsiteX0" fmla="*/ 536769 w 5967412"/>
              <a:gd name="connsiteY0" fmla="*/ 0 h 6858000"/>
              <a:gd name="connsiteX1" fmla="*/ 4630225 w 5967412"/>
              <a:gd name="connsiteY1" fmla="*/ 0 h 6858000"/>
              <a:gd name="connsiteX2" fmla="*/ 5430643 w 5967412"/>
              <a:gd name="connsiteY2" fmla="*/ 0 h 6858000"/>
              <a:gd name="connsiteX3" fmla="*/ 5967412 w 5967412"/>
              <a:gd name="connsiteY3" fmla="*/ 0 h 6858000"/>
              <a:gd name="connsiteX4" fmla="*/ 5967412 w 5967412"/>
              <a:gd name="connsiteY4" fmla="*/ 536769 h 6858000"/>
              <a:gd name="connsiteX5" fmla="*/ 5967412 w 5967412"/>
              <a:gd name="connsiteY5" fmla="*/ 1543665 h 6858000"/>
              <a:gd name="connsiteX6" fmla="*/ 5967412 w 5967412"/>
              <a:gd name="connsiteY6" fmla="*/ 5314335 h 6858000"/>
              <a:gd name="connsiteX7" fmla="*/ 5967412 w 5967412"/>
              <a:gd name="connsiteY7" fmla="*/ 6321231 h 6858000"/>
              <a:gd name="connsiteX8" fmla="*/ 5967412 w 5967412"/>
              <a:gd name="connsiteY8" fmla="*/ 6858000 h 6858000"/>
              <a:gd name="connsiteX9" fmla="*/ 5430643 w 5967412"/>
              <a:gd name="connsiteY9" fmla="*/ 6858000 h 6858000"/>
              <a:gd name="connsiteX10" fmla="*/ 4630225 w 5967412"/>
              <a:gd name="connsiteY10" fmla="*/ 6858000 h 6858000"/>
              <a:gd name="connsiteX11" fmla="*/ 1337187 w 5967412"/>
              <a:gd name="connsiteY11" fmla="*/ 6858000 h 6858000"/>
              <a:gd name="connsiteX12" fmla="*/ 536769 w 5967412"/>
              <a:gd name="connsiteY12" fmla="*/ 6858000 h 6858000"/>
              <a:gd name="connsiteX13" fmla="*/ 0 w 5967412"/>
              <a:gd name="connsiteY13" fmla="*/ 6858000 h 6858000"/>
              <a:gd name="connsiteX14" fmla="*/ 0 w 5967412"/>
              <a:gd name="connsiteY14" fmla="*/ 6321231 h 6858000"/>
              <a:gd name="connsiteX15" fmla="*/ 0 w 5967412"/>
              <a:gd name="connsiteY15" fmla="*/ 5314335 h 6858000"/>
              <a:gd name="connsiteX16" fmla="*/ 0 w 5967412"/>
              <a:gd name="connsiteY16" fmla="*/ 536769 h 6858000"/>
              <a:gd name="connsiteX17" fmla="*/ 536769 w 5967412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967412" h="6858000">
                <a:moveTo>
                  <a:pt x="536769" y="0"/>
                </a:moveTo>
                <a:lnTo>
                  <a:pt x="4630225" y="0"/>
                </a:lnTo>
                <a:lnTo>
                  <a:pt x="5430643" y="0"/>
                </a:lnTo>
                <a:lnTo>
                  <a:pt x="5967412" y="0"/>
                </a:lnTo>
                <a:lnTo>
                  <a:pt x="5967412" y="536769"/>
                </a:lnTo>
                <a:lnTo>
                  <a:pt x="5967412" y="1543665"/>
                </a:lnTo>
                <a:lnTo>
                  <a:pt x="5967412" y="5314335"/>
                </a:lnTo>
                <a:lnTo>
                  <a:pt x="5967412" y="6321231"/>
                </a:lnTo>
                <a:lnTo>
                  <a:pt x="5967412" y="6858000"/>
                </a:lnTo>
                <a:lnTo>
                  <a:pt x="5430643" y="6858000"/>
                </a:lnTo>
                <a:lnTo>
                  <a:pt x="4630225" y="6858000"/>
                </a:lnTo>
                <a:lnTo>
                  <a:pt x="1337187" y="6858000"/>
                </a:lnTo>
                <a:lnTo>
                  <a:pt x="536769" y="6858000"/>
                </a:lnTo>
                <a:lnTo>
                  <a:pt x="0" y="6858000"/>
                </a:lnTo>
                <a:lnTo>
                  <a:pt x="0" y="6321231"/>
                </a:lnTo>
                <a:lnTo>
                  <a:pt x="0" y="5314335"/>
                </a:lnTo>
                <a:lnTo>
                  <a:pt x="0" y="536769"/>
                </a:lnTo>
                <a:cubicBezTo>
                  <a:pt x="0" y="240320"/>
                  <a:pt x="240320" y="0"/>
                  <a:pt x="5367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0" bIns="72000" anchor="b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på rammen og indsæt billede via Skyfish</a:t>
            </a:r>
            <a:endParaRPr lang="da-DK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2526F5-5CE8-0F9C-1B30-4A814883F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32" y="648000"/>
            <a:ext cx="5316440" cy="5328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og indsæt overskrift</a:t>
            </a:r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7B58181-DE00-7B3C-7EFA-612704BA3C7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47832" y="1184400"/>
            <a:ext cx="5316440" cy="3708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399"/>
            </a:lvl1pPr>
            <a:lvl2pPr marL="799860" indent="-342797" algn="l">
              <a:buFont typeface="Arial" panose="020B0604020202020204" pitchFamily="34" charset="0"/>
              <a:buChar char="•"/>
              <a:defRPr sz="1999"/>
            </a:lvl2pPr>
            <a:lvl3pPr marL="1199790" indent="-285664" algn="l">
              <a:buFont typeface="Arial" panose="020B0604020202020204" pitchFamily="34" charset="0"/>
              <a:buChar char="•"/>
              <a:defRPr sz="1999"/>
            </a:lvl3pPr>
            <a:lvl4pPr marL="1656853" indent="-285664" algn="l">
              <a:buFont typeface="Arial" panose="020B0604020202020204" pitchFamily="34" charset="0"/>
              <a:buChar char="•"/>
              <a:defRPr sz="1999"/>
            </a:lvl4pPr>
            <a:lvl5pPr marL="2113916" indent="-285664" algn="l">
              <a:buFont typeface="Arial" panose="020B0604020202020204" pitchFamily="34" charset="0"/>
              <a:buChar char="•"/>
              <a:defRPr sz="1999"/>
            </a:lvl5pPr>
            <a:lvl6pPr marL="2570978" indent="-285664" algn="l">
              <a:buFont typeface="Arial" panose="020B0604020202020204" pitchFamily="34" charset="0"/>
              <a:buChar char="•"/>
              <a:defRPr sz="1999"/>
            </a:lvl6pPr>
            <a:lvl7pPr marL="3028041" indent="-285664" algn="l">
              <a:buFont typeface="Arial" panose="020B0604020202020204" pitchFamily="34" charset="0"/>
              <a:buChar char="•"/>
              <a:defRPr sz="1999"/>
            </a:lvl7pPr>
            <a:lvl8pPr marL="3485104" indent="-285664" algn="l">
              <a:buFont typeface="Arial" panose="020B0604020202020204" pitchFamily="34" charset="0"/>
              <a:buChar char="•"/>
              <a:defRPr sz="1999"/>
            </a:lvl8pPr>
            <a:lvl9pPr marL="3942167" indent="-285664" algn="l">
              <a:buFont typeface="Arial" panose="020B0604020202020204" pitchFamily="34" charset="0"/>
              <a:buChar char="•"/>
              <a:defRPr sz="1999"/>
            </a:lvl9pPr>
          </a:lstStyle>
          <a:p>
            <a:r>
              <a:rPr lang="da-DK" dirty="0"/>
              <a:t>Klik for at indsætte undertitel</a:t>
            </a:r>
            <a:endParaRPr lang="da-DK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B4B108-24DD-CD8F-F1E3-5DD98AA90C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7832" y="1944000"/>
            <a:ext cx="5316440" cy="400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indsætte tekst                                               Indsæt graf som et billede fra Excel.              Grafen kan også laves direkte i PowerPoint:          1. Klik på DI fanen                                                       2. Create Chart                                                                3. Vælg efterfølgende Chart Color 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 Niveau</a:t>
            </a:r>
            <a:endParaRPr lang="da-DK"/>
          </a:p>
          <a:p>
            <a:pPr lvl="6"/>
            <a:r>
              <a:rPr lang="da-DK" noProof="0" dirty="0"/>
              <a:t>7 Niveau</a:t>
            </a:r>
            <a:endParaRPr lang="da-DK"/>
          </a:p>
          <a:p>
            <a:pPr lvl="7"/>
            <a:r>
              <a:rPr lang="da-DK" noProof="0" dirty="0"/>
              <a:t>8 Niveau</a:t>
            </a:r>
            <a:endParaRPr lang="da-DK"/>
          </a:p>
          <a:p>
            <a:pPr lvl="8"/>
            <a:r>
              <a:rPr lang="da-DK" noProof="0" dirty="0"/>
              <a:t>9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7566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11. september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AI og arbejdsret</a:t>
            </a: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339684086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6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/>
          </a:p>
          <a:p>
            <a:pPr lvl="1"/>
            <a:r>
              <a:rPr lang="da-DK" noProof="0" dirty="0"/>
              <a:t>Second level</a:t>
            </a:r>
            <a:endParaRPr lang="da-DK"/>
          </a:p>
          <a:p>
            <a:pPr lvl="2"/>
            <a:r>
              <a:rPr lang="da-DK" noProof="0" dirty="0"/>
              <a:t>Third level</a:t>
            </a:r>
            <a:endParaRPr lang="da-DK"/>
          </a:p>
          <a:p>
            <a:pPr lvl="3"/>
            <a:r>
              <a:rPr lang="da-DK" noProof="0" dirty="0"/>
              <a:t>Fourth level</a:t>
            </a:r>
            <a:endParaRPr lang="da-DK"/>
          </a:p>
          <a:p>
            <a:pPr lvl="4"/>
            <a:r>
              <a:rPr lang="da-DK" noProof="0" dirty="0"/>
              <a:t>Fifth level</a:t>
            </a:r>
            <a:endParaRPr lang="da-DK"/>
          </a:p>
          <a:p>
            <a:pPr lvl="5"/>
            <a:r>
              <a:rPr lang="da-DK" noProof="0" dirty="0"/>
              <a:t>6 level</a:t>
            </a:r>
            <a:endParaRPr lang="da-DK"/>
          </a:p>
          <a:p>
            <a:pPr lvl="6"/>
            <a:r>
              <a:rPr lang="da-DK" noProof="0" dirty="0"/>
              <a:t>7 level</a:t>
            </a:r>
            <a:endParaRPr lang="da-DK"/>
          </a:p>
          <a:p>
            <a:pPr lvl="7"/>
            <a:r>
              <a:rPr lang="da-DK" noProof="0" dirty="0"/>
              <a:t>8 level</a:t>
            </a:r>
            <a:endParaRPr lang="da-DK"/>
          </a:p>
          <a:p>
            <a:pPr lvl="8"/>
            <a:r>
              <a:rPr lang="da-DK" noProof="0" dirty="0"/>
              <a:t>9 level</a:t>
            </a:r>
            <a:endParaRPr lang="da-DK"/>
          </a:p>
        </p:txBody>
      </p:sp>
      <p:pic>
        <p:nvPicPr>
          <p:cNvPr id="428647329" name="SecondaryLogo_sort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AI og arbejdsret</a:t>
            </a:r>
          </a:p>
        </p:txBody>
      </p:sp>
      <p:sp>
        <p:nvSpPr>
          <p:cNvPr id="21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Natalie Videbæk Munkholm</a:t>
            </a: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11. september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Lektor, ph.d.</a:t>
            </a:r>
          </a:p>
        </p:txBody>
      </p:sp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503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tx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15" name="Logo BSS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200"/>
          </a:xfrm>
          <a:prstGeom prst="rect">
            <a:avLst/>
          </a:prstGeom>
        </p:spPr>
      </p:pic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8000" y="6580800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E7B83056-E73A-4EB1-8793-61FB59C07FBC}" type="datetimeFigureOut">
              <a:rPr lang="da-DK" smtClean="0"/>
              <a:pPr/>
              <a:t>11.09.2024</a:t>
            </a:fld>
            <a:r>
              <a:rPr lang="da-DK"/>
              <a:t>11-09-2024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73" r:id="rId3"/>
    <p:sldLayoutId id="2147483666" r:id="rId4"/>
    <p:sldLayoutId id="2147483662" r:id="rId5"/>
    <p:sldLayoutId id="2147483649" r:id="rId6"/>
    <p:sldLayoutId id="2147483669" r:id="rId7"/>
    <p:sldLayoutId id="2147483661" r:id="rId8"/>
    <p:sldLayoutId id="2147483668" r:id="rId9"/>
    <p:sldLayoutId id="2147483663" r:id="rId10"/>
    <p:sldLayoutId id="2147483670" r:id="rId11"/>
    <p:sldLayoutId id="2147483654" r:id="rId12"/>
    <p:sldLayoutId id="2147483664" r:id="rId13"/>
    <p:sldLayoutId id="2147483671" r:id="rId14"/>
    <p:sldLayoutId id="2147483650" r:id="rId15"/>
    <p:sldLayoutId id="2147483655" r:id="rId16"/>
    <p:sldLayoutId id="2147483651" r:id="rId17"/>
    <p:sldLayoutId id="2147483679" r:id="rId18"/>
    <p:sldLayoutId id="2147483658" r:id="rId19"/>
    <p:sldLayoutId id="2147483682" r:id="rId20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542C-7292-B8B2-5E9B-A2D072D2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DK" dirty="0"/>
              <a:t>dgangsreplik natalie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7CA5-0BFA-005E-4867-703C4C9AD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DK" b="1" dirty="0"/>
              <a:t>Vi er jurister: Brug de eksisterende regelsæt – AI er ‘bare’ nye redskaber: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dirty="0"/>
              <a:t>Der findes meget hjælp i de eksisterende regelsæt – skal tilpasses AI som redskab</a:t>
            </a:r>
          </a:p>
          <a:p>
            <a:r>
              <a:rPr lang="en-DK" b="1" dirty="0"/>
              <a:t>Tag fat i strategisk ansvarlig brug af AI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dirty="0"/>
              <a:t>Gør AI til et samarbejdsemne, inddrag medarbejderne i samarbejdsudvalgene og i det hele taget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dirty="0"/>
              <a:t>Samlet strategisk indsats – ikke blot IT-afdelingen eller indkøbs-afdelingen eller regnskabs-afdelingen. Hvad købes, hvilke vilkår/garantier skal sikres. Ønsker man bruger eller udbyder-ansvar?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Hent</a:t>
            </a:r>
            <a:r>
              <a:rPr lang="en-DK" dirty="0"/>
              <a:t> inspiration til udviklingen: Rammeaftalen om digitalisering, Platformsdirektivet – også det, der ikke er bindende (endnu). </a:t>
            </a:r>
          </a:p>
          <a:p>
            <a:r>
              <a:rPr lang="en-DK" b="1" dirty="0"/>
              <a:t>Opkvalificer internt – både juristerne, IT-afdelingen, lederne</a:t>
            </a:r>
          </a:p>
          <a:p>
            <a:pPr lvl="1"/>
            <a:r>
              <a:rPr lang="en-DK" dirty="0"/>
              <a:t>AI literacy + retlige rammer for brug af AI-redskaber + ansvarlig brug af AI-redskaber</a:t>
            </a:r>
          </a:p>
          <a:p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C592-AE4E-37F9-0953-540986E8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1A5-6B8C-9D49-AE62-BE16DA5AF38D}" type="datetime1">
              <a:rPr lang="da-DK" smtClean="0"/>
              <a:t>11.09.2024</a:t>
            </a:fld>
            <a:r>
              <a:rPr lang="da-DK"/>
              <a:t>11-09-2024</a:t>
            </a:r>
          </a:p>
        </p:txBody>
      </p:sp>
    </p:spTree>
    <p:extLst>
      <p:ext uri="{BB962C8B-B14F-4D97-AF65-F5344CB8AC3E}">
        <p14:creationId xmlns:p14="http://schemas.microsoft.com/office/powerpoint/2010/main" val="17242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5497340"/>
</p:tagLst>
</file>

<file path=ppt/theme/theme1.xml><?xml version="1.0" encoding="utf-8"?>
<a:theme xmlns:a="http://schemas.openxmlformats.org/drawingml/2006/main" name="BSS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Macintosh PowerPoint</Application>
  <PresentationFormat>Custom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AU Passata</vt:lpstr>
      <vt:lpstr>Arial</vt:lpstr>
      <vt:lpstr>AU Passata Light</vt:lpstr>
      <vt:lpstr>Georgia</vt:lpstr>
      <vt:lpstr>Calibri</vt:lpstr>
      <vt:lpstr>BSS 16:9</vt:lpstr>
      <vt:lpstr>Udgangsreplik natalie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2024-09-11T11:26:10Z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636116758097597385</vt:lpwstr>
  </property>
  <property fmtid="{D5CDD505-2E9C-101B-9397-08002B2CF9AE}" pid="59" name="UserProfileId">
    <vt:lpwstr>636307929211832005</vt:lpwstr>
  </property>
  <property fmtid="{D5CDD505-2E9C-101B-9397-08002B2CF9AE}" pid="60" name="TemplafyTimeStamp">
    <vt:lpwstr>2017-03-02T07:52:54.0768626Z</vt:lpwstr>
  </property>
  <property fmtid="{D5CDD505-2E9C-101B-9397-08002B2CF9AE}" pid="61" name="OfficeID">
    <vt:lpwstr>3200</vt:lpwstr>
  </property>
  <property fmtid="{D5CDD505-2E9C-101B-9397-08002B2CF9AE}" pid="62" name="colorthemechange">
    <vt:lpwstr>True</vt:lpwstr>
  </property>
</Properties>
</file>