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64" r:id="rId4"/>
    <p:sldId id="261" r:id="rId5"/>
    <p:sldId id="268" r:id="rId6"/>
    <p:sldId id="269" r:id="rId7"/>
    <p:sldId id="272" r:id="rId8"/>
    <p:sldId id="266" r:id="rId9"/>
    <p:sldId id="275" r:id="rId10"/>
    <p:sldId id="273" r:id="rId11"/>
    <p:sldId id="274" r:id="rId12"/>
    <p:sldId id="265" r:id="rId13"/>
    <p:sldId id="263" r:id="rId14"/>
    <p:sldId id="270" r:id="rId15"/>
    <p:sldId id="271" r:id="rId16"/>
    <p:sldId id="262" r:id="rId17"/>
  </p:sldIdLst>
  <p:sldSz cx="9144000" cy="6858000" type="screen4x3"/>
  <p:notesSz cx="6858000" cy="9144000"/>
  <p:defaultTextStyle>
    <a:defPPr>
      <a:defRPr lang="da-DK"/>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88">
          <p15:clr>
            <a:srgbClr val="A4A3A4"/>
          </p15:clr>
        </p15:guide>
        <p15:guide id="2" pos="15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649F61"/>
    <a:srgbClr val="DEDBC7"/>
    <a:srgbClr val="182B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242" autoAdjust="0"/>
    <p:restoredTop sz="90929"/>
  </p:normalViewPr>
  <p:slideViewPr>
    <p:cSldViewPr>
      <p:cViewPr varScale="1">
        <p:scale>
          <a:sx n="64" d="100"/>
          <a:sy n="64" d="100"/>
        </p:scale>
        <p:origin x="1668" y="36"/>
      </p:cViewPr>
      <p:guideLst>
        <p:guide orient="horz" pos="288"/>
        <p:guide pos="1536"/>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4" d="100"/>
          <a:sy n="54" d="100"/>
        </p:scale>
        <p:origin x="-17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a-DK" altLang="da-DK"/>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a-DK" altLang="da-DK"/>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ltLang="da-DK" noProof="0"/>
              <a:t>Klik for at redigere teksttypografierne i masteren</a:t>
            </a:r>
          </a:p>
          <a:p>
            <a:pPr lvl="1"/>
            <a:r>
              <a:rPr lang="da-DK" altLang="da-DK" noProof="0"/>
              <a:t>Andet niveau</a:t>
            </a:r>
          </a:p>
          <a:p>
            <a:pPr lvl="2"/>
            <a:r>
              <a:rPr lang="da-DK" altLang="da-DK" noProof="0"/>
              <a:t>Tredje niveau</a:t>
            </a:r>
          </a:p>
          <a:p>
            <a:pPr lvl="3"/>
            <a:r>
              <a:rPr lang="da-DK" altLang="da-DK" noProof="0"/>
              <a:t>Fjerde niveau</a:t>
            </a:r>
          </a:p>
          <a:p>
            <a:pPr lvl="4"/>
            <a:r>
              <a:rPr lang="da-DK" altLang="da-DK" noProof="0"/>
              <a:t>Femte niveau</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a-DK" altLang="da-DK"/>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DD0B1BE-4D68-4B8D-AA07-19CA552B561A}" type="slidenum">
              <a:rPr lang="da-DK" altLang="da-DK"/>
              <a:pPr>
                <a:defRPr/>
              </a:pPr>
              <a:t>‹nr.›</a:t>
            </a:fld>
            <a:endParaRPr lang="da-DK" altLang="da-DK"/>
          </a:p>
        </p:txBody>
      </p:sp>
    </p:spTree>
    <p:extLst>
      <p:ext uri="{BB962C8B-B14F-4D97-AF65-F5344CB8AC3E}">
        <p14:creationId xmlns:p14="http://schemas.microsoft.com/office/powerpoint/2010/main" val="22054414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a:t>Klik for at redigere i master</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A80F7D64-728E-43EF-A176-4A393AEE3D64}" type="slidenum">
              <a:rPr lang="da-DK" altLang="da-DK"/>
              <a:pPr>
                <a:defRPr/>
              </a:pPr>
              <a:t>‹nr.›</a:t>
            </a:fld>
            <a:endParaRPr lang="da-DK" altLang="da-DK"/>
          </a:p>
        </p:txBody>
      </p:sp>
    </p:spTree>
    <p:extLst>
      <p:ext uri="{BB962C8B-B14F-4D97-AF65-F5344CB8AC3E}">
        <p14:creationId xmlns:p14="http://schemas.microsoft.com/office/powerpoint/2010/main" val="2671272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8E7A4DA1-0983-4C18-BEEF-507A11680552}" type="slidenum">
              <a:rPr lang="da-DK" altLang="da-DK"/>
              <a:pPr>
                <a:defRPr/>
              </a:pPr>
              <a:t>‹nr.›</a:t>
            </a:fld>
            <a:endParaRPr lang="da-DK" altLang="da-DK"/>
          </a:p>
        </p:txBody>
      </p:sp>
    </p:spTree>
    <p:extLst>
      <p:ext uri="{BB962C8B-B14F-4D97-AF65-F5344CB8AC3E}">
        <p14:creationId xmlns:p14="http://schemas.microsoft.com/office/powerpoint/2010/main" val="22372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15100" y="609600"/>
            <a:ext cx="1943100" cy="5486400"/>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685800" y="609600"/>
            <a:ext cx="5676900" cy="5486400"/>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B8A5D8BB-75B4-4EC6-91DB-CDDD96B015FC}" type="slidenum">
              <a:rPr lang="da-DK" altLang="da-DK"/>
              <a:pPr>
                <a:defRPr/>
              </a:pPr>
              <a:t>‹nr.›</a:t>
            </a:fld>
            <a:endParaRPr lang="da-DK" altLang="da-DK"/>
          </a:p>
        </p:txBody>
      </p:sp>
    </p:spTree>
    <p:extLst>
      <p:ext uri="{BB962C8B-B14F-4D97-AF65-F5344CB8AC3E}">
        <p14:creationId xmlns:p14="http://schemas.microsoft.com/office/powerpoint/2010/main" val="75463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F5A27EAE-E3A1-4E29-992D-18B46384C54A}" type="slidenum">
              <a:rPr lang="da-DK" altLang="da-DK"/>
              <a:pPr>
                <a:defRPr/>
              </a:pPr>
              <a:t>‹nr.›</a:t>
            </a:fld>
            <a:endParaRPr lang="da-DK" altLang="da-DK"/>
          </a:p>
        </p:txBody>
      </p:sp>
    </p:spTree>
    <p:extLst>
      <p:ext uri="{BB962C8B-B14F-4D97-AF65-F5344CB8AC3E}">
        <p14:creationId xmlns:p14="http://schemas.microsoft.com/office/powerpoint/2010/main" val="188718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i master</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9266B7C7-044D-4140-B7C8-DCD4BD04D21F}" type="slidenum">
              <a:rPr lang="da-DK" altLang="da-DK"/>
              <a:pPr>
                <a:defRPr/>
              </a:pPr>
              <a:t>‹nr.›</a:t>
            </a:fld>
            <a:endParaRPr lang="da-DK" altLang="da-DK"/>
          </a:p>
        </p:txBody>
      </p:sp>
    </p:spTree>
    <p:extLst>
      <p:ext uri="{BB962C8B-B14F-4D97-AF65-F5344CB8AC3E}">
        <p14:creationId xmlns:p14="http://schemas.microsoft.com/office/powerpoint/2010/main" val="372264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7" name="Rectangle 6"/>
          <p:cNvSpPr>
            <a:spLocks noGrp="1" noChangeArrowheads="1"/>
          </p:cNvSpPr>
          <p:nvPr>
            <p:ph type="sldNum" sz="quarter" idx="12"/>
          </p:nvPr>
        </p:nvSpPr>
        <p:spPr>
          <a:ln/>
        </p:spPr>
        <p:txBody>
          <a:bodyPr/>
          <a:lstStyle>
            <a:lvl1pPr>
              <a:defRPr/>
            </a:lvl1pPr>
          </a:lstStyle>
          <a:p>
            <a:pPr>
              <a:defRPr/>
            </a:pPr>
            <a:fld id="{87AA3E64-540C-4630-ADF1-71A6DB11B44E}" type="slidenum">
              <a:rPr lang="da-DK" altLang="da-DK"/>
              <a:pPr>
                <a:defRPr/>
              </a:pPr>
              <a:t>‹nr.›</a:t>
            </a:fld>
            <a:endParaRPr lang="da-DK" altLang="da-DK"/>
          </a:p>
        </p:txBody>
      </p:sp>
    </p:spTree>
    <p:extLst>
      <p:ext uri="{BB962C8B-B14F-4D97-AF65-F5344CB8AC3E}">
        <p14:creationId xmlns:p14="http://schemas.microsoft.com/office/powerpoint/2010/main" val="387659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8"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9" name="Rectangle 6"/>
          <p:cNvSpPr>
            <a:spLocks noGrp="1" noChangeArrowheads="1"/>
          </p:cNvSpPr>
          <p:nvPr>
            <p:ph type="sldNum" sz="quarter" idx="12"/>
          </p:nvPr>
        </p:nvSpPr>
        <p:spPr>
          <a:ln/>
        </p:spPr>
        <p:txBody>
          <a:bodyPr/>
          <a:lstStyle>
            <a:lvl1pPr>
              <a:defRPr/>
            </a:lvl1pPr>
          </a:lstStyle>
          <a:p>
            <a:pPr>
              <a:defRPr/>
            </a:pPr>
            <a:fld id="{B8F55A61-5057-433B-B451-C07101B765C8}" type="slidenum">
              <a:rPr lang="da-DK" altLang="da-DK"/>
              <a:pPr>
                <a:defRPr/>
              </a:pPr>
              <a:t>‹nr.›</a:t>
            </a:fld>
            <a:endParaRPr lang="da-DK" altLang="da-DK"/>
          </a:p>
        </p:txBody>
      </p:sp>
    </p:spTree>
    <p:extLst>
      <p:ext uri="{BB962C8B-B14F-4D97-AF65-F5344CB8AC3E}">
        <p14:creationId xmlns:p14="http://schemas.microsoft.com/office/powerpoint/2010/main" val="365777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5" name="Rectangle 6"/>
          <p:cNvSpPr>
            <a:spLocks noGrp="1" noChangeArrowheads="1"/>
          </p:cNvSpPr>
          <p:nvPr>
            <p:ph type="sldNum" sz="quarter" idx="12"/>
          </p:nvPr>
        </p:nvSpPr>
        <p:spPr>
          <a:ln/>
        </p:spPr>
        <p:txBody>
          <a:bodyPr/>
          <a:lstStyle>
            <a:lvl1pPr>
              <a:defRPr/>
            </a:lvl1pPr>
          </a:lstStyle>
          <a:p>
            <a:pPr>
              <a:defRPr/>
            </a:pPr>
            <a:fld id="{D9BDE250-B4EF-4FF1-8162-4EE59EEC495D}" type="slidenum">
              <a:rPr lang="da-DK" altLang="da-DK"/>
              <a:pPr>
                <a:defRPr/>
              </a:pPr>
              <a:t>‹nr.›</a:t>
            </a:fld>
            <a:endParaRPr lang="da-DK" altLang="da-DK"/>
          </a:p>
        </p:txBody>
      </p:sp>
    </p:spTree>
    <p:extLst>
      <p:ext uri="{BB962C8B-B14F-4D97-AF65-F5344CB8AC3E}">
        <p14:creationId xmlns:p14="http://schemas.microsoft.com/office/powerpoint/2010/main" val="4346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3"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4" name="Rectangle 6"/>
          <p:cNvSpPr>
            <a:spLocks noGrp="1" noChangeArrowheads="1"/>
          </p:cNvSpPr>
          <p:nvPr>
            <p:ph type="sldNum" sz="quarter" idx="12"/>
          </p:nvPr>
        </p:nvSpPr>
        <p:spPr>
          <a:ln/>
        </p:spPr>
        <p:txBody>
          <a:bodyPr/>
          <a:lstStyle>
            <a:lvl1pPr>
              <a:defRPr/>
            </a:lvl1pPr>
          </a:lstStyle>
          <a:p>
            <a:pPr>
              <a:defRPr/>
            </a:pPr>
            <a:fld id="{B216EB64-CB71-4F6A-9F38-F9C9ED9E3A42}" type="slidenum">
              <a:rPr lang="da-DK" altLang="da-DK"/>
              <a:pPr>
                <a:defRPr/>
              </a:pPr>
              <a:t>‹nr.›</a:t>
            </a:fld>
            <a:endParaRPr lang="da-DK" altLang="da-DK"/>
          </a:p>
        </p:txBody>
      </p:sp>
    </p:spTree>
    <p:extLst>
      <p:ext uri="{BB962C8B-B14F-4D97-AF65-F5344CB8AC3E}">
        <p14:creationId xmlns:p14="http://schemas.microsoft.com/office/powerpoint/2010/main" val="2224548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7" name="Rectangle 6"/>
          <p:cNvSpPr>
            <a:spLocks noGrp="1" noChangeArrowheads="1"/>
          </p:cNvSpPr>
          <p:nvPr>
            <p:ph type="sldNum" sz="quarter" idx="12"/>
          </p:nvPr>
        </p:nvSpPr>
        <p:spPr>
          <a:ln/>
        </p:spPr>
        <p:txBody>
          <a:bodyPr/>
          <a:lstStyle>
            <a:lvl1pPr>
              <a:defRPr/>
            </a:lvl1pPr>
          </a:lstStyle>
          <a:p>
            <a:pPr>
              <a:defRPr/>
            </a:pPr>
            <a:fld id="{083DF821-F872-4E93-BFB4-1154DF494783}" type="slidenum">
              <a:rPr lang="da-DK" altLang="da-DK"/>
              <a:pPr>
                <a:defRPr/>
              </a:pPr>
              <a:t>‹nr.›</a:t>
            </a:fld>
            <a:endParaRPr lang="da-DK" altLang="da-DK"/>
          </a:p>
        </p:txBody>
      </p:sp>
    </p:spTree>
    <p:extLst>
      <p:ext uri="{BB962C8B-B14F-4D97-AF65-F5344CB8AC3E}">
        <p14:creationId xmlns:p14="http://schemas.microsoft.com/office/powerpoint/2010/main" val="46796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7" name="Rectangle 6"/>
          <p:cNvSpPr>
            <a:spLocks noGrp="1" noChangeArrowheads="1"/>
          </p:cNvSpPr>
          <p:nvPr>
            <p:ph type="sldNum" sz="quarter" idx="12"/>
          </p:nvPr>
        </p:nvSpPr>
        <p:spPr>
          <a:ln/>
        </p:spPr>
        <p:txBody>
          <a:bodyPr/>
          <a:lstStyle>
            <a:lvl1pPr>
              <a:defRPr/>
            </a:lvl1pPr>
          </a:lstStyle>
          <a:p>
            <a:pPr>
              <a:defRPr/>
            </a:pPr>
            <a:fld id="{81F15A11-FBB5-482C-8C16-D88F9F6BC9CA}" type="slidenum">
              <a:rPr lang="da-DK" altLang="da-DK"/>
              <a:pPr>
                <a:defRPr/>
              </a:pPr>
              <a:t>‹nr.›</a:t>
            </a:fld>
            <a:endParaRPr lang="da-DK" altLang="da-DK"/>
          </a:p>
        </p:txBody>
      </p:sp>
    </p:spTree>
    <p:extLst>
      <p:ext uri="{BB962C8B-B14F-4D97-AF65-F5344CB8AC3E}">
        <p14:creationId xmlns:p14="http://schemas.microsoft.com/office/powerpoint/2010/main" val="3332735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a-DK" altLang="da-DK"/>
              <a:t>Klik for at redigere titeltypografi i masteren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ltLang="da-DK"/>
              <a:t>Klik for at redigere teksttypografierne i masteren</a:t>
            </a:r>
          </a:p>
          <a:p>
            <a:pPr lvl="1"/>
            <a:r>
              <a:rPr lang="da-DK" altLang="da-DK"/>
              <a:t>Andet niveau</a:t>
            </a:r>
          </a:p>
          <a:p>
            <a:pPr lvl="2"/>
            <a:r>
              <a:rPr lang="da-DK" altLang="da-DK"/>
              <a:t>Tredje niveau</a:t>
            </a:r>
          </a:p>
          <a:p>
            <a:pPr lvl="3"/>
            <a:r>
              <a:rPr lang="da-DK" altLang="da-DK"/>
              <a:t>Fjerde niveau</a:t>
            </a:r>
          </a:p>
          <a:p>
            <a:pPr lvl="4"/>
            <a:r>
              <a:rPr lang="da-DK" altLang="da-DK"/>
              <a:t>Femte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a-DK" altLang="da-DK"/>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a-DK" altLang="da-DK"/>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858CEAE-9D13-478C-9D57-8408B8320412}" type="slidenum">
              <a:rPr lang="da-DK" altLang="da-DK"/>
              <a:pPr>
                <a:defRPr/>
              </a:pPr>
              <a:t>‹nr.›</a:t>
            </a:fld>
            <a:endParaRPr lang="da-DK" alt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196" y="2199132"/>
            <a:ext cx="7531608" cy="2459736"/>
          </a:xfrm>
          <a:prstGeom prst="rect">
            <a:avLst/>
          </a:prstGeom>
        </p:spPr>
      </p:pic>
      <p:sp>
        <p:nvSpPr>
          <p:cNvPr id="3075" name="Line 3"/>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3076" name="Line 15"/>
          <p:cNvSpPr>
            <a:spLocks noChangeShapeType="1"/>
          </p:cNvSpPr>
          <p:nvPr/>
        </p:nvSpPr>
        <p:spPr bwMode="auto">
          <a:xfrm>
            <a:off x="0" y="5638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3078" name="Line 18"/>
          <p:cNvSpPr>
            <a:spLocks noChangeShapeType="1"/>
          </p:cNvSpPr>
          <p:nvPr/>
        </p:nvSpPr>
        <p:spPr bwMode="auto">
          <a:xfrm>
            <a:off x="2438400" y="5638800"/>
            <a:ext cx="0" cy="12192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3079" name="Text Box 19"/>
          <p:cNvSpPr txBox="1">
            <a:spLocks noChangeArrowheads="1"/>
          </p:cNvSpPr>
          <p:nvPr/>
        </p:nvSpPr>
        <p:spPr bwMode="auto">
          <a:xfrm>
            <a:off x="609600" y="6172200"/>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a:solidFill>
                  <a:srgbClr val="182B48"/>
                </a:solidFill>
                <a:latin typeface="Arial Black" panose="020B0A04020102020204" pitchFamily="34" charset="0"/>
              </a:rPr>
              <a:t>www.sjlaw.dk</a:t>
            </a:r>
          </a:p>
        </p:txBody>
      </p:sp>
      <p:sp>
        <p:nvSpPr>
          <p:cNvPr id="3080" name="Text Box 20"/>
          <p:cNvSpPr txBox="1">
            <a:spLocks noChangeArrowheads="1"/>
          </p:cNvSpPr>
          <p:nvPr/>
        </p:nvSpPr>
        <p:spPr bwMode="auto">
          <a:xfrm>
            <a:off x="6172200" y="6157913"/>
            <a:ext cx="26482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 Dansk Forening for Arbejdsret</a:t>
            </a:r>
          </a:p>
          <a:p>
            <a:pPr eaLnBrk="1" hangingPunct="1">
              <a:spcBef>
                <a:spcPct val="0"/>
              </a:spcBef>
              <a:buFontTx/>
              <a:buNone/>
            </a:pPr>
            <a:endParaRPr lang="da-DK" altLang="da-DK" sz="1000" b="1" dirty="0">
              <a:solidFill>
                <a:srgbClr val="182B48"/>
              </a:solidFill>
              <a:latin typeface="Trebuchet MS" panose="020B0603020202020204" pitchFamily="34" charset="0"/>
            </a:endParaRPr>
          </a:p>
        </p:txBody>
      </p:sp>
      <p:pic>
        <p:nvPicPr>
          <p:cNvPr id="10" name="Billed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88309"/>
            <a:ext cx="1717242" cy="5608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A3F3E-73DB-6602-66DF-DA4D726604C3}"/>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30710261-7063-0861-E73E-6D1839D57F63}"/>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A791A816-5D61-40AF-4F3F-B3D612F81CDD}"/>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EBB503D7-6001-C984-85B8-8ED2AB1E623A}"/>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6949D303-1A1F-AF12-4172-E951130BA0F7}"/>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D7EBAD91-AB8B-0B54-A704-2B4682715E7A}"/>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E0658A90-E76F-A665-CCDB-1FF40E4F3E2B}"/>
              </a:ext>
            </a:extLst>
          </p:cNvPr>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8728927D-3DE0-0C94-4F82-C272C8A7DE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87B64F41-FFAB-F736-B58D-2D981836A281}"/>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EE98F7B4-98A9-FEBF-5A9D-4CB823C979D4}"/>
              </a:ext>
            </a:extLst>
          </p:cNvPr>
          <p:cNvSpPr txBox="1">
            <a:spLocks noChangeArrowheads="1"/>
          </p:cNvSpPr>
          <p:nvPr/>
        </p:nvSpPr>
        <p:spPr bwMode="auto">
          <a:xfrm>
            <a:off x="2415269" y="981075"/>
            <a:ext cx="30208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CBCA6668-6326-3DC9-93F1-4C1703A8947B}"/>
              </a:ext>
            </a:extLst>
          </p:cNvPr>
          <p:cNvSpPr txBox="1">
            <a:spLocks noChangeArrowheads="1"/>
          </p:cNvSpPr>
          <p:nvPr/>
        </p:nvSpPr>
        <p:spPr bwMode="auto">
          <a:xfrm>
            <a:off x="717550" y="1538288"/>
            <a:ext cx="7383463" cy="1715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dirty="0">
                <a:latin typeface="Calibri" panose="020F0502020204030204" pitchFamily="34" charset="0"/>
                <a:ea typeface="Calibri" panose="020F0502020204030204" pitchFamily="34" charset="0"/>
                <a:cs typeface="Mangal" panose="02040503050203030202" pitchFamily="18" charset="0"/>
              </a:rPr>
              <a:t>U2016.3614Ø </a:t>
            </a:r>
            <a:r>
              <a:rPr lang="da-DK" sz="1800" dirty="0">
                <a:effectLst/>
                <a:latin typeface="Calibri" panose="020F0502020204030204" pitchFamily="34" charset="0"/>
                <a:ea typeface="Calibri" panose="020F0502020204030204" pitchFamily="34" charset="0"/>
                <a:cs typeface="Mangal" panose="02040503050203030202" pitchFamily="18" charset="0"/>
              </a:rPr>
              <a:t>(ikke tilbagebetalingspligt) </a:t>
            </a:r>
          </a:p>
          <a:p>
            <a:pPr algn="just">
              <a:lnSpc>
                <a:spcPct val="115000"/>
              </a:lnSpc>
              <a:spcAft>
                <a:spcPts val="1000"/>
              </a:spcAft>
              <a:buNone/>
            </a:pPr>
            <a:r>
              <a:rPr lang="da-DK" sz="1800" u="sng" kern="100" dirty="0">
                <a:effectLst/>
                <a:latin typeface="Calibri" panose="020F0502020204030204" pitchFamily="34" charset="0"/>
                <a:ea typeface="Calibri" panose="020F0502020204030204" pitchFamily="34" charset="0"/>
                <a:cs typeface="Mangal" panose="02040503050203030202" pitchFamily="18" charset="0"/>
              </a:rPr>
              <a:t>Forsvarsministeriets Personalestyrelse findes ikke at have ikke godtgjort</a:t>
            </a:r>
            <a:r>
              <a:rPr lang="da-DK" sz="1800" kern="100" dirty="0">
                <a:effectLst/>
                <a:latin typeface="Calibri" panose="020F0502020204030204" pitchFamily="34" charset="0"/>
                <a:ea typeface="Calibri" panose="020F0502020204030204" pitchFamily="34" charset="0"/>
                <a:cs typeface="Mangal" panose="02040503050203030202" pitchFamily="18" charset="0"/>
              </a:rPr>
              <a:t>, at A burde have indset, at der var fejl ved det udbetalte kvalifikationstillæg.</a:t>
            </a:r>
          </a:p>
          <a:p>
            <a:pPr>
              <a:lnSpc>
                <a:spcPct val="115000"/>
              </a:lnSpc>
              <a:spcAft>
                <a:spcPts val="1000"/>
              </a:spcAft>
              <a:buNone/>
            </a:pPr>
            <a:endParaRPr lang="da-DK" altLang="da-DK" sz="1800" b="1" dirty="0">
              <a:solidFill>
                <a:srgbClr val="182B48"/>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F72531CA-B96B-EABE-FFA2-A585FEB465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3400476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3385C-7C77-717D-4DAE-3195D604C282}"/>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00DCF3CE-ADD6-36AE-85C1-75E813E529E9}"/>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18577CDB-D6E2-7CA7-9F69-3C79E1D4847B}"/>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1A21BF2E-EE12-E941-A744-01C22C7E59BF}"/>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292E6C2F-F035-F638-574C-462FF7AAABF1}"/>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D0032BFB-3154-33E2-F47F-A915F5E6D387}"/>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71ECBC3F-4AFA-DFB7-B1FE-219F8B9EA676}"/>
              </a:ext>
            </a:extLst>
          </p:cNvPr>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29FFBEF4-8622-62C8-7C56-BA09E862A0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D59DE71A-B620-2D60-1F77-D398E56ECC5A}"/>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5BA3CD97-51B0-6E9E-B5E5-A53DF1EBE838}"/>
              </a:ext>
            </a:extLst>
          </p:cNvPr>
          <p:cNvSpPr txBox="1">
            <a:spLocks noChangeArrowheads="1"/>
          </p:cNvSpPr>
          <p:nvPr/>
        </p:nvSpPr>
        <p:spPr bwMode="auto">
          <a:xfrm>
            <a:off x="2415269" y="981075"/>
            <a:ext cx="30208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06AC4CDA-7B12-B228-5799-9908856DE846}"/>
              </a:ext>
            </a:extLst>
          </p:cNvPr>
          <p:cNvSpPr txBox="1">
            <a:spLocks noChangeArrowheads="1"/>
          </p:cNvSpPr>
          <p:nvPr/>
        </p:nvSpPr>
        <p:spPr bwMode="auto">
          <a:xfrm>
            <a:off x="717550" y="1538288"/>
            <a:ext cx="7383463" cy="4079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dirty="0">
                <a:latin typeface="Calibri" panose="020F0502020204030204" pitchFamily="34" charset="0"/>
                <a:cs typeface="Calibri" panose="020F0502020204030204" pitchFamily="34" charset="0"/>
              </a:rPr>
              <a:t>U2006.2904V</a:t>
            </a:r>
            <a:r>
              <a:rPr lang="da-DK" sz="1800" dirty="0">
                <a:latin typeface="Calibri" panose="020F0502020204030204" pitchFamily="34" charset="0"/>
                <a:cs typeface="Calibri" panose="020F0502020204030204" pitchFamily="34" charset="0"/>
              </a:rPr>
              <a:t> (ikke tilbagebetalingspligt)</a:t>
            </a:r>
          </a:p>
          <a:p>
            <a:pPr algn="just">
              <a:lnSpc>
                <a:spcPct val="115000"/>
              </a:lnSpc>
              <a:spcAft>
                <a:spcPts val="1000"/>
              </a:spcAft>
              <a:buNone/>
            </a:pPr>
            <a:r>
              <a:rPr lang="da-DK" sz="1800" i="1" dirty="0">
                <a:latin typeface="Calibri" panose="020F0502020204030204" pitchFamily="34" charset="0"/>
                <a:cs typeface="Calibri" panose="020F0502020204030204" pitchFamily="34" charset="0"/>
              </a:rPr>
              <a:t>”Reguleringsbeløbene på 72.850 kr. og 56.700 kr. er udbetalt uden ledsagende specifikation, og F har således ikke umiddelbart haft mulighed for at vurdere, om beløbene var korrekt beregnet. … … Det lægges endvidere til grund, at F inden udbetalingen af reguleringsbeløbene telefonisk har rettet henvendelse til Århus Amt og fået udarbejdet det håndskrevne notat om den efterregulering, som hun havde krav på, og at amtet også i dette notat har overset, at F ikke både skulle have gamle og nye tillæg. Herefter og efter bevisførelsen i øvrigt </a:t>
            </a:r>
            <a:r>
              <a:rPr lang="da-DK" sz="1800" i="1" u="sng" dirty="0">
                <a:latin typeface="Calibri" panose="020F0502020204030204" pitchFamily="34" charset="0"/>
                <a:cs typeface="Calibri" panose="020F0502020204030204" pitchFamily="34" charset="0"/>
              </a:rPr>
              <a:t>har Århus Amt ikke godtgjort</a:t>
            </a:r>
            <a:r>
              <a:rPr lang="da-DK" sz="1800" i="1" dirty="0">
                <a:latin typeface="Calibri" panose="020F0502020204030204" pitchFamily="34" charset="0"/>
                <a:cs typeface="Calibri" panose="020F0502020204030204" pitchFamily="34" charset="0"/>
              </a:rPr>
              <a:t>, at F burde have indset - herunder på grundlag af brevet af 2. maj 2003 fra hendes faglige organisation - at der var sket fejl ved beregningen af efterreguleringsbeløbene og lønningerne fra juni 2003 til februar 2004.” </a:t>
            </a:r>
            <a:endParaRPr lang="da-DK" altLang="da-DK" sz="1800" b="1" i="1" dirty="0">
              <a:solidFill>
                <a:srgbClr val="182B48"/>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662DEE52-CEDB-AEF7-909F-79C11FC1A3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51434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1E0851-7C2A-628B-9EA3-D788A3ACF87D}"/>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8641F14D-11D9-812B-DA86-2B9C548A7FD7}"/>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5ADB038E-C10D-4150-1187-B0A4132832F4}"/>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54250983-B253-DB5C-5B06-BB8E78D5458B}"/>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645569C8-5D95-A1B3-0C91-3E4B27811CBB}"/>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6404AFDD-E59D-2F40-C122-AF435EB85953}"/>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B151730E-28B3-B92F-8F71-76C8472E4EB7}"/>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5A238D11-693D-8689-39BA-DF934F5C17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7C4C3434-47F9-F4E4-09FD-7131F4BBF121}"/>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6C718F84-141A-F507-E005-C90C914978DD}"/>
              </a:ext>
            </a:extLst>
          </p:cNvPr>
          <p:cNvSpPr txBox="1">
            <a:spLocks noChangeArrowheads="1"/>
          </p:cNvSpPr>
          <p:nvPr/>
        </p:nvSpPr>
        <p:spPr bwMode="auto">
          <a:xfrm>
            <a:off x="2769473" y="981075"/>
            <a:ext cx="30336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3B5A4EC3-E52B-B54A-2A6F-2221F4F751B7}"/>
              </a:ext>
            </a:extLst>
          </p:cNvPr>
          <p:cNvSpPr txBox="1">
            <a:spLocks noChangeArrowheads="1"/>
          </p:cNvSpPr>
          <p:nvPr/>
        </p:nvSpPr>
        <p:spPr bwMode="auto">
          <a:xfrm>
            <a:off x="717550" y="1538288"/>
            <a:ext cx="7383463" cy="2989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kern="100" dirty="0">
                <a:latin typeface="Calibri" panose="020F0502020204030204" pitchFamily="34" charset="0"/>
                <a:cs typeface="Mangal" panose="02040503050203030202" pitchFamily="18" charset="0"/>
              </a:rPr>
              <a:t>Vestre Landsrets dom af 21. december 2009 </a:t>
            </a:r>
            <a:r>
              <a:rPr lang="da-DK" sz="1800" kern="100" dirty="0">
                <a:latin typeface="Calibri" panose="020F0502020204030204" pitchFamily="34" charset="0"/>
                <a:cs typeface="Mangal" panose="02040503050203030202" pitchFamily="18" charset="0"/>
              </a:rPr>
              <a:t>(tilbagebetalingspligt) </a:t>
            </a:r>
          </a:p>
          <a:p>
            <a:pPr algn="just">
              <a:lnSpc>
                <a:spcPct val="115000"/>
              </a:lnSpc>
              <a:spcAft>
                <a:spcPts val="1000"/>
              </a:spcAft>
              <a:buNone/>
            </a:pPr>
            <a:r>
              <a:rPr lang="da-DK" sz="1800" kern="100" dirty="0">
                <a:latin typeface="Calibri" panose="020F0502020204030204" pitchFamily="34" charset="0"/>
                <a:cs typeface="Mangal" panose="02040503050203030202" pitchFamily="18" charset="0"/>
              </a:rPr>
              <a:t>AG anlagde sag mod en tidligere medarbejder F med krav om tilbagebetaling af godt 48.000 kr., idet AG mente, at F med urette havde fået udbetalt dette beløb i henhold til en aftalt bonusordning. F havde selv stået for udbetalingen. </a:t>
            </a:r>
          </a:p>
          <a:p>
            <a:pPr algn="just">
              <a:lnSpc>
                <a:spcPct val="115000"/>
              </a:lnSpc>
              <a:spcAft>
                <a:spcPts val="1000"/>
              </a:spcAft>
              <a:buNone/>
            </a:pPr>
            <a:r>
              <a:rPr lang="da-DK" sz="1800" kern="100" dirty="0">
                <a:latin typeface="Calibri" panose="020F0502020204030204" pitchFamily="34" charset="0"/>
                <a:cs typeface="Mangal" panose="02040503050203030202" pitchFamily="18" charset="0"/>
              </a:rPr>
              <a:t>AG fik medhold i, at F med urette havde ladet det krævede beløb udbetale, idet udbetaling af bonus forudsatte merarbejde, og F havde ikke udført merarbejde for det pågældende beløb.</a:t>
            </a:r>
            <a:endParaRPr lang="da-DK" altLang="da-DK" sz="1800" kern="100" dirty="0">
              <a:latin typeface="Calibri" panose="020F0502020204030204" pitchFamily="34" charset="0"/>
              <a:cs typeface="Mangal" panose="02040503050203030202" pitchFamily="18" charset="0"/>
            </a:endParaRPr>
          </a:p>
        </p:txBody>
      </p:sp>
      <p:pic>
        <p:nvPicPr>
          <p:cNvPr id="13" name="Billede 12">
            <a:extLst>
              <a:ext uri="{FF2B5EF4-FFF2-40B4-BE49-F238E27FC236}">
                <a16:creationId xmlns:a16="http://schemas.microsoft.com/office/drawing/2014/main" id="{9822B88B-0CD0-FFF8-428D-FC71A77E3A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3890810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8A0C5-97DE-DF04-BDA1-3D119B25AF60}"/>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CDCEC0F5-F7B1-199C-86D8-168C3C43F585}"/>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C4EBD9B3-7D53-2FF0-70E0-B5F447C3FE26}"/>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5A02C4EC-C1B8-A51F-575F-4071689207D5}"/>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E1BC6AE1-884B-6F9D-D035-6D318E33E515}"/>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BFE5E1E2-3F6C-C49C-3441-E827EEA7B3A2}"/>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92BB9233-A80C-2FA0-3A11-CE53115B827F}"/>
              </a:ext>
            </a:extLst>
          </p:cNvPr>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2198F9C6-FC67-A35C-FC39-B61A243ED5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34F3C70D-EFE1-7BD0-CA3B-2C133B6CBD74}"/>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CA0939BC-1A3A-4782-F2DF-4F205BF5FFDB}"/>
              </a:ext>
            </a:extLst>
          </p:cNvPr>
          <p:cNvSpPr txBox="1">
            <a:spLocks noChangeArrowheads="1"/>
          </p:cNvSpPr>
          <p:nvPr/>
        </p:nvSpPr>
        <p:spPr bwMode="auto">
          <a:xfrm>
            <a:off x="2415269" y="981075"/>
            <a:ext cx="30208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BFCA797C-F4C6-6B67-6D3B-B60FC78C1223}"/>
              </a:ext>
            </a:extLst>
          </p:cNvPr>
          <p:cNvSpPr txBox="1">
            <a:spLocks noChangeArrowheads="1"/>
          </p:cNvSpPr>
          <p:nvPr/>
        </p:nvSpPr>
        <p:spPr bwMode="auto">
          <a:xfrm>
            <a:off x="717550" y="1538288"/>
            <a:ext cx="7383463" cy="4642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kern="100" dirty="0">
                <a:effectLst/>
                <a:latin typeface="Calibri" panose="020F0502020204030204" pitchFamily="34" charset="0"/>
                <a:ea typeface="Calibri" panose="020F0502020204030204" pitchFamily="34" charset="0"/>
                <a:cs typeface="Mangal" panose="02040503050203030202" pitchFamily="18" charset="0"/>
              </a:rPr>
              <a:t>Vestre Landsrets dom af 27. marts 1998 </a:t>
            </a:r>
            <a:r>
              <a:rPr lang="da-DK" sz="1800" kern="100" dirty="0">
                <a:effectLst/>
                <a:latin typeface="Calibri" panose="020F0502020204030204" pitchFamily="34" charset="0"/>
                <a:ea typeface="Calibri" panose="020F0502020204030204" pitchFamily="34" charset="0"/>
                <a:cs typeface="Mangal" panose="02040503050203030202" pitchFamily="18" charset="0"/>
              </a:rPr>
              <a:t>(ikke tilbagebetalingspligt) </a:t>
            </a:r>
          </a:p>
          <a:p>
            <a:pPr algn="just">
              <a:lnSpc>
                <a:spcPct val="115000"/>
              </a:lnSpc>
              <a:spcAft>
                <a:spcPts val="1000"/>
              </a:spcAft>
              <a:buNone/>
            </a:pPr>
            <a:r>
              <a:rPr lang="da-DK" sz="1800" kern="100" dirty="0">
                <a:effectLst/>
                <a:latin typeface="Calibri" panose="020F0502020204030204" pitchFamily="34" charset="0"/>
                <a:ea typeface="Calibri" panose="020F0502020204030204" pitchFamily="34" charset="0"/>
                <a:cs typeface="Mangal" panose="02040503050203030202" pitchFamily="18" charset="0"/>
              </a:rPr>
              <a:t>”</a:t>
            </a:r>
            <a:r>
              <a:rPr lang="da-DK" sz="1800" i="1" kern="100" dirty="0">
                <a:effectLst/>
                <a:latin typeface="Calibri" panose="020F0502020204030204" pitchFamily="34" charset="0"/>
                <a:ea typeface="Calibri" panose="020F0502020204030204" pitchFamily="34" charset="0"/>
                <a:cs typeface="Mangal" panose="02040503050203030202" pitchFamily="18" charset="0"/>
              </a:rPr>
              <a:t>Der er ikke efter bevisførelsen grundlag for at fastslå, at F har været klar over, at hun har fået for meget udbetalt i løn. Uanset at den månedlige bruttoløn i den pågældende periode i ikke ubetydelig grad afveg fra den bruttoløn, hun skulle have haft i henhold til overenskomsten, findes F ikke ved at undlade at undersøge baggrunden for lønstigningen nærmere at have udvist en sådan uagtsomhed, at hun - der havde indrettet sig i tillid til rigtigheden af lønberegningen - er pligtig at tilbagebetale den for meget udbetalte løn. Vi har tillige lagt vægt på, at der forekom visse udsving i den udbetalte nettoløn, bl.a. på grund af forskellige tillæg og nogle fradrag, samt at fejlen skete i forbindelse med en lønregulering. Som følge af det anførte har </a:t>
            </a:r>
            <a:r>
              <a:rPr lang="da-DK" sz="1800" i="1" kern="100" dirty="0" err="1">
                <a:effectLst/>
                <a:latin typeface="Calibri" panose="020F0502020204030204" pitchFamily="34" charset="0"/>
                <a:ea typeface="Calibri" panose="020F0502020204030204" pitchFamily="34" charset="0"/>
                <a:cs typeface="Mangal" panose="02040503050203030202" pitchFamily="18" charset="0"/>
              </a:rPr>
              <a:t>Danserv</a:t>
            </a:r>
            <a:r>
              <a:rPr lang="da-DK" sz="1800" i="1" kern="100" dirty="0">
                <a:effectLst/>
                <a:latin typeface="Calibri" panose="020F0502020204030204" pitchFamily="34" charset="0"/>
                <a:ea typeface="Calibri" panose="020F0502020204030204" pitchFamily="34" charset="0"/>
                <a:cs typeface="Mangal" panose="02040503050203030202" pitchFamily="18" charset="0"/>
              </a:rPr>
              <a:t> A/S været uberettiget til at modregne beløbet i lønnen.</a:t>
            </a:r>
            <a:r>
              <a:rPr lang="da-DK" sz="1800" kern="100" dirty="0">
                <a:effectLst/>
                <a:latin typeface="Calibri" panose="020F0502020204030204" pitchFamily="34" charset="0"/>
                <a:ea typeface="Calibri" panose="020F0502020204030204" pitchFamily="34" charset="0"/>
                <a:cs typeface="Mangal" panose="02040503050203030202" pitchFamily="18" charset="0"/>
              </a:rPr>
              <a:t>” </a:t>
            </a:r>
          </a:p>
          <a:p>
            <a:pPr eaLnBrk="1" hangingPunct="1">
              <a:spcBef>
                <a:spcPct val="50000"/>
              </a:spcBef>
              <a:buFontTx/>
              <a:buNone/>
            </a:pPr>
            <a:endParaRPr lang="da-DK" altLang="da-DK" sz="1800" b="1" dirty="0">
              <a:solidFill>
                <a:srgbClr val="182B48"/>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01739360-71B4-FB5A-388C-B5F77D4CFC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2315945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16F02-5DE3-F410-C753-05555CB71834}"/>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98530B55-121B-E08D-303C-23990944B4D9}"/>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9A4DD157-B6C2-CEEF-417C-23FD062177B8}"/>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477016DF-B693-CCF5-6B44-64F58CF24C78}"/>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22FFA592-259F-F039-12B9-38A46CF03920}"/>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69D77A9F-F345-FFC4-3BA5-07079776060C}"/>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B38966FB-C153-D91C-0F2E-4572530B9AD5}"/>
              </a:ext>
            </a:extLst>
          </p:cNvPr>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3E37D355-45A0-8B64-5463-29EBF8912F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BD55AD1C-65FE-293C-E550-13174D52ADB8}"/>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E1FCDE6E-5269-D3CC-3207-84A2F638B887}"/>
              </a:ext>
            </a:extLst>
          </p:cNvPr>
          <p:cNvSpPr txBox="1">
            <a:spLocks noChangeArrowheads="1"/>
          </p:cNvSpPr>
          <p:nvPr/>
        </p:nvSpPr>
        <p:spPr bwMode="auto">
          <a:xfrm>
            <a:off x="2415269" y="981075"/>
            <a:ext cx="30208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CB206F00-9490-1C41-2B92-CF02524D72DC}"/>
              </a:ext>
            </a:extLst>
          </p:cNvPr>
          <p:cNvSpPr txBox="1">
            <a:spLocks noChangeArrowheads="1"/>
          </p:cNvSpPr>
          <p:nvPr/>
        </p:nvSpPr>
        <p:spPr bwMode="auto">
          <a:xfrm>
            <a:off x="717550" y="1538288"/>
            <a:ext cx="7383463" cy="471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kern="100" dirty="0">
                <a:effectLst/>
                <a:latin typeface="Calibri" panose="020F0502020204030204" pitchFamily="34" charset="0"/>
                <a:ea typeface="Calibri" panose="020F0502020204030204" pitchFamily="34" charset="0"/>
                <a:cs typeface="Mangal" panose="02040503050203030202" pitchFamily="18" charset="0"/>
              </a:rPr>
              <a:t>U1989.935V </a:t>
            </a:r>
            <a:r>
              <a:rPr lang="da-DK" sz="1800" kern="100" dirty="0">
                <a:effectLst/>
                <a:latin typeface="Calibri" panose="020F0502020204030204" pitchFamily="34" charset="0"/>
                <a:ea typeface="Calibri" panose="020F0502020204030204" pitchFamily="34" charset="0"/>
                <a:cs typeface="Mangal" panose="02040503050203030202" pitchFamily="18" charset="0"/>
              </a:rPr>
              <a:t>(ikke tilbagebetalingspligt)</a:t>
            </a:r>
          </a:p>
          <a:p>
            <a:pPr algn="just">
              <a:lnSpc>
                <a:spcPct val="115000"/>
              </a:lnSpc>
              <a:spcAft>
                <a:spcPts val="1000"/>
              </a:spcAft>
              <a:buNone/>
            </a:pPr>
            <a:r>
              <a:rPr lang="da-DK" sz="1800" kern="100" dirty="0">
                <a:effectLst/>
                <a:latin typeface="Calibri" panose="020F0502020204030204" pitchFamily="34" charset="0"/>
                <a:ea typeface="Calibri" panose="020F0502020204030204" pitchFamily="34" charset="0"/>
                <a:cs typeface="Mangal" panose="02040503050203030202" pitchFamily="18" charset="0"/>
              </a:rPr>
              <a:t>”</a:t>
            </a:r>
            <a:r>
              <a:rPr lang="da-DK" sz="1800" i="1" kern="100" dirty="0">
                <a:effectLst/>
                <a:latin typeface="Calibri" panose="020F0502020204030204" pitchFamily="34" charset="0"/>
                <a:ea typeface="Calibri" panose="020F0502020204030204" pitchFamily="34" charset="0"/>
                <a:cs typeface="Mangal" panose="02040503050203030202" pitchFamily="18" charset="0"/>
              </a:rPr>
              <a:t>Efter bevisførelsen kan det lægges til grund, at F hver måned til sin arbejdsgiver afleverede korrekte opgørelser over antallet af arbejdstimer. F findes derfor at have haft rimelig grund til at regne med, at A beregnede hendes løn korrekt. Da nedsættelsen af arbejdstiden skete i forbindelse med årsskiftet, hvor der ofte sker ændringer i nettolønnen på grund af ændrede skatteforhold, findes det forhold, at nettolønnen ikke faldt, ikke i sig selv at burde give F anledning til at kontrollere, om lønnen var korrekt beregnet. Heller ikke modtagelsen af ansættelsesbrevet, hvoraf kopi blev tilsendt plejehjemmet Abildgården, uden at man her opdagede, at arbejdstiden var angivet forkert, findes at burde give F grund til at tvivle om lønudbetalingens rigtighed. Hun findes herefter ikke ved gennem en periode på 3 år at have modtaget et mindre månedligt beløb for meget i løn at have udvist en sådan uagtsomhed, at det kan pålægges hende at tilbagebetale beløbet.</a:t>
            </a:r>
            <a:r>
              <a:rPr lang="da-DK" sz="1800" kern="100" dirty="0">
                <a:effectLst/>
                <a:latin typeface="Calibri" panose="020F0502020204030204" pitchFamily="34" charset="0"/>
                <a:ea typeface="Calibri" panose="020F0502020204030204" pitchFamily="34" charset="0"/>
                <a:cs typeface="Mangal" panose="02040503050203030202" pitchFamily="18" charset="0"/>
              </a:rPr>
              <a:t>”</a:t>
            </a:r>
            <a:endParaRPr lang="da-DK" altLang="da-DK" sz="1800" b="1" dirty="0">
              <a:solidFill>
                <a:srgbClr val="182B48"/>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EFF38805-547F-A35D-90F4-D3F4DC4131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2324107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ADB70-72E3-9B20-D7DB-F52738F8F4E7}"/>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17964ECD-F0E4-DAD5-ABCC-FEFBC3626CDB}"/>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F260B0FF-6988-E024-FBAA-684E67BD2830}"/>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CC379D58-36E6-6A22-5767-F76267B798CC}"/>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6C802C03-44EB-CF7C-B3AB-F070AACE4866}"/>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192ACBAD-7F51-6983-7981-9EDD15F7EEA7}"/>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EAF71A43-4EF6-2B7F-FBCC-4946809E709B}"/>
              </a:ext>
            </a:extLst>
          </p:cNvPr>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20318B3D-EC45-7759-DAAC-DA719CA61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885DC965-C588-53A1-FA80-A72416534944}"/>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59B5DE00-0D05-67A5-F4B5-224C08273DD7}"/>
              </a:ext>
            </a:extLst>
          </p:cNvPr>
          <p:cNvSpPr txBox="1">
            <a:spLocks noChangeArrowheads="1"/>
          </p:cNvSpPr>
          <p:nvPr/>
        </p:nvSpPr>
        <p:spPr bwMode="auto">
          <a:xfrm>
            <a:off x="2415269" y="981075"/>
            <a:ext cx="30208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67BF35D8-069F-3784-1CBB-65D33025CAD3}"/>
              </a:ext>
            </a:extLst>
          </p:cNvPr>
          <p:cNvSpPr txBox="1">
            <a:spLocks noChangeArrowheads="1"/>
          </p:cNvSpPr>
          <p:nvPr/>
        </p:nvSpPr>
        <p:spPr bwMode="auto">
          <a:xfrm>
            <a:off x="717550" y="1538288"/>
            <a:ext cx="7383463" cy="2487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kern="100" dirty="0">
                <a:effectLst/>
                <a:latin typeface="Calibri" panose="020F0502020204030204" pitchFamily="34" charset="0"/>
                <a:ea typeface="Calibri" panose="020F0502020204030204" pitchFamily="34" charset="0"/>
                <a:cs typeface="Mangal" panose="02040503050203030202" pitchFamily="18" charset="0"/>
              </a:rPr>
              <a:t>U2014.3363H </a:t>
            </a:r>
            <a:r>
              <a:rPr lang="da-DK" sz="1800" kern="100" dirty="0">
                <a:effectLst/>
                <a:latin typeface="Calibri" panose="020F0502020204030204" pitchFamily="34" charset="0"/>
                <a:ea typeface="Calibri" panose="020F0502020204030204" pitchFamily="34" charset="0"/>
                <a:cs typeface="Mangal" panose="02040503050203030202" pitchFamily="18" charset="0"/>
              </a:rPr>
              <a:t>(ikke tilbagebetalingspligt)</a:t>
            </a:r>
          </a:p>
          <a:p>
            <a:pPr algn="just">
              <a:lnSpc>
                <a:spcPct val="115000"/>
              </a:lnSpc>
              <a:spcAft>
                <a:spcPts val="1000"/>
              </a:spcAft>
              <a:buNone/>
            </a:pPr>
            <a:r>
              <a:rPr lang="da-DK" sz="1800" kern="100" dirty="0">
                <a:effectLst/>
                <a:latin typeface="Calibri" panose="020F0502020204030204" pitchFamily="34" charset="0"/>
                <a:ea typeface="Calibri" panose="020F0502020204030204" pitchFamily="34" charset="0"/>
                <a:cs typeface="Mangal" panose="02040503050203030202" pitchFamily="18" charset="0"/>
              </a:rPr>
              <a:t>”</a:t>
            </a:r>
            <a:r>
              <a:rPr lang="da-DK" sz="1800" i="1" kern="100" dirty="0">
                <a:effectLst/>
                <a:latin typeface="Calibri" panose="020F0502020204030204" pitchFamily="34" charset="0"/>
                <a:ea typeface="Calibri" panose="020F0502020204030204" pitchFamily="34" charset="0"/>
                <a:cs typeface="Mangal" panose="02040503050203030202" pitchFamily="18" charset="0"/>
              </a:rPr>
              <a:t>Det bemærkes, at spørgsmålet, om A har mulighed for at søge den del af den udbetalte løn, der svarer til E’s pensionsbidrag, tilbagebetalt af hende, må afgøres efter de almindelige regler om </a:t>
            </a:r>
            <a:r>
              <a:rPr lang="da-DK" sz="1800" i="1" kern="100" dirty="0" err="1">
                <a:effectLst/>
                <a:latin typeface="Calibri" panose="020F0502020204030204" pitchFamily="34" charset="0"/>
                <a:ea typeface="Calibri" panose="020F0502020204030204" pitchFamily="34" charset="0"/>
                <a:cs typeface="Mangal" panose="02040503050203030202" pitchFamily="18" charset="0"/>
              </a:rPr>
              <a:t>condictio</a:t>
            </a:r>
            <a:r>
              <a:rPr lang="da-DK" sz="1800" i="1" kern="100" dirty="0">
                <a:effectLst/>
                <a:latin typeface="Calibri" panose="020F0502020204030204" pitchFamily="34" charset="0"/>
                <a:ea typeface="Calibri" panose="020F0502020204030204" pitchFamily="34" charset="0"/>
                <a:cs typeface="Mangal" panose="02040503050203030202" pitchFamily="18" charset="0"/>
              </a:rPr>
              <a:t> </a:t>
            </a:r>
            <a:r>
              <a:rPr lang="da-DK" sz="1800" i="1" kern="100" dirty="0" err="1">
                <a:effectLst/>
                <a:latin typeface="Calibri" panose="020F0502020204030204" pitchFamily="34" charset="0"/>
                <a:ea typeface="Calibri" panose="020F0502020204030204" pitchFamily="34" charset="0"/>
                <a:cs typeface="Mangal" panose="02040503050203030202" pitchFamily="18" charset="0"/>
              </a:rPr>
              <a:t>indebiti</a:t>
            </a:r>
            <a:r>
              <a:rPr lang="da-DK" sz="1800" i="1" kern="100" dirty="0">
                <a:effectLst/>
                <a:latin typeface="Calibri" panose="020F0502020204030204" pitchFamily="34" charset="0"/>
                <a:ea typeface="Calibri" panose="020F0502020204030204" pitchFamily="34" charset="0"/>
                <a:cs typeface="Mangal" panose="02040503050203030202" pitchFamily="18" charset="0"/>
              </a:rPr>
              <a:t>. I den foreliggende sag ville der ikke være grundlag for tilbagebetaling, da den for meget udbetalte løn skyldtes arbejdsgiverens fejl, og da E ikke var i ond tro med hensyn til fejlen</a:t>
            </a:r>
            <a:r>
              <a:rPr lang="da-DK" sz="1800" kern="100" dirty="0">
                <a:effectLst/>
                <a:latin typeface="Calibri" panose="020F0502020204030204" pitchFamily="34" charset="0"/>
                <a:ea typeface="Calibri" panose="020F0502020204030204" pitchFamily="34" charset="0"/>
                <a:cs typeface="Mangal" panose="02040503050203030202" pitchFamily="18" charset="0"/>
              </a:rPr>
              <a:t>.”</a:t>
            </a:r>
            <a:endParaRPr lang="da-DK" altLang="da-DK" sz="1800" b="1" dirty="0">
              <a:solidFill>
                <a:srgbClr val="182B48"/>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4E9966FE-FD5C-E58C-359A-9433E5B110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78327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8EE50-F953-57AD-2ECD-FDF6377167EB}"/>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35645648-6EDC-03C2-A12B-0A72032843E8}"/>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9E557965-BFAF-D65A-2E18-EA6EA239C3EA}"/>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88B3F204-FD3C-1AFE-24B8-9C89A2DE3A9E}"/>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C097F45F-2E65-B009-E142-D8AF78ADC5DF}"/>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4CF2B091-55E0-37AE-FFB8-724C03975293}"/>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79581C2C-506D-2BC1-5207-1759E57A1095}"/>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C73C5C23-EA88-EE2B-C8B9-231E98DD24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59639122-4415-5E23-6822-C71E5BC93A3B}"/>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B0ECC219-A636-9CB5-3CEC-A3C3B66AD749}"/>
              </a:ext>
            </a:extLst>
          </p:cNvPr>
          <p:cNvSpPr txBox="1">
            <a:spLocks noChangeArrowheads="1"/>
          </p:cNvSpPr>
          <p:nvPr/>
        </p:nvSpPr>
        <p:spPr bwMode="auto">
          <a:xfrm>
            <a:off x="1835150" y="981075"/>
            <a:ext cx="42868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Bortfald af tilbagebetalingskrav </a:t>
            </a:r>
          </a:p>
        </p:txBody>
      </p:sp>
      <p:sp>
        <p:nvSpPr>
          <p:cNvPr id="4107" name="Text Box 12">
            <a:extLst>
              <a:ext uri="{FF2B5EF4-FFF2-40B4-BE49-F238E27FC236}">
                <a16:creationId xmlns:a16="http://schemas.microsoft.com/office/drawing/2014/main" id="{4F74E533-98D3-5A24-064A-AE958936ECEB}"/>
              </a:ext>
            </a:extLst>
          </p:cNvPr>
          <p:cNvSpPr txBox="1">
            <a:spLocks noChangeArrowheads="1"/>
          </p:cNvSpPr>
          <p:nvPr/>
        </p:nvSpPr>
        <p:spPr bwMode="auto">
          <a:xfrm>
            <a:off x="717550" y="1538288"/>
            <a:ext cx="738346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457200" indent="-457200" eaLnBrk="1" hangingPunct="1">
              <a:spcBef>
                <a:spcPct val="50000"/>
              </a:spcBef>
              <a:buFontTx/>
              <a:buNone/>
            </a:pPr>
            <a:endParaRPr lang="da-DK" altLang="da-DK" sz="2000" b="1" dirty="0">
              <a:solidFill>
                <a:srgbClr val="002245"/>
              </a:solidFill>
              <a:latin typeface="Calibri" panose="020F0502020204030204" pitchFamily="34" charset="0"/>
              <a:cs typeface="Calibri" panose="020F0502020204030204" pitchFamily="34" charset="0"/>
            </a:endParaRPr>
          </a:p>
          <a:p>
            <a:pPr marL="457200" indent="-457200" eaLnBrk="1" hangingPunct="1">
              <a:spcBef>
                <a:spcPct val="50000"/>
              </a:spcBef>
            </a:pPr>
            <a:r>
              <a:rPr lang="da-DK" altLang="da-DK" sz="2000" dirty="0">
                <a:solidFill>
                  <a:srgbClr val="002245"/>
                </a:solidFill>
                <a:latin typeface="Calibri" panose="020F0502020204030204" pitchFamily="34" charset="0"/>
                <a:cs typeface="Calibri" panose="020F0502020204030204" pitchFamily="34" charset="0"/>
              </a:rPr>
              <a:t>AT1987.21 – forlig afskar ikke tilbagebetalingskrav</a:t>
            </a:r>
          </a:p>
          <a:p>
            <a:pPr marL="457200" indent="-457200" eaLnBrk="1" hangingPunct="1">
              <a:spcBef>
                <a:spcPct val="50000"/>
              </a:spcBef>
            </a:pPr>
            <a:endParaRPr lang="da-DK" altLang="da-DK" sz="2000" dirty="0">
              <a:solidFill>
                <a:srgbClr val="002245"/>
              </a:solidFill>
              <a:latin typeface="Calibri" panose="020F0502020204030204" pitchFamily="34" charset="0"/>
              <a:cs typeface="Calibri" panose="020F0502020204030204" pitchFamily="34" charset="0"/>
            </a:endParaRPr>
          </a:p>
          <a:p>
            <a:pPr marL="457200" indent="-457200" eaLnBrk="1" hangingPunct="1">
              <a:spcBef>
                <a:spcPct val="50000"/>
              </a:spcBef>
            </a:pPr>
            <a:r>
              <a:rPr lang="da-DK" altLang="da-DK" sz="2000" dirty="0">
                <a:solidFill>
                  <a:srgbClr val="002245"/>
                </a:solidFill>
                <a:latin typeface="Calibri" panose="020F0502020204030204" pitchFamily="34" charset="0"/>
                <a:cs typeface="Calibri" panose="020F0502020204030204" pitchFamily="34" charset="0"/>
              </a:rPr>
              <a:t>U2005.1405V – fratrædelsesaftale afskar tilbagebetalingskrav</a:t>
            </a:r>
          </a:p>
          <a:p>
            <a:pPr marL="457200" indent="-457200" eaLnBrk="1" hangingPunct="1">
              <a:spcBef>
                <a:spcPct val="50000"/>
              </a:spcBef>
              <a:buFontTx/>
              <a:buNone/>
            </a:pPr>
            <a:endParaRPr lang="da-DK" altLang="da-DK" sz="2000" b="1" dirty="0">
              <a:solidFill>
                <a:srgbClr val="002245"/>
              </a:solidFill>
              <a:latin typeface="Trebuchet MS" panose="020B0603020202020204" pitchFamily="34" charset="0"/>
            </a:endParaRPr>
          </a:p>
        </p:txBody>
      </p:sp>
      <p:pic>
        <p:nvPicPr>
          <p:cNvPr id="13" name="Billede 12">
            <a:extLst>
              <a:ext uri="{FF2B5EF4-FFF2-40B4-BE49-F238E27FC236}">
                <a16:creationId xmlns:a16="http://schemas.microsoft.com/office/drawing/2014/main" id="{C5E0E6B8-9CC5-5937-9BBB-96D82C9662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3949702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p:cNvSpPr txBox="1">
            <a:spLocks noChangeArrowheads="1"/>
          </p:cNvSpPr>
          <p:nvPr/>
        </p:nvSpPr>
        <p:spPr bwMode="auto">
          <a:xfrm>
            <a:off x="2780245" y="981075"/>
            <a:ext cx="29438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p:cNvSpPr txBox="1">
            <a:spLocks noChangeArrowheads="1"/>
          </p:cNvSpPr>
          <p:nvPr/>
        </p:nvSpPr>
        <p:spPr bwMode="auto">
          <a:xfrm>
            <a:off x="717550" y="1538288"/>
            <a:ext cx="738346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da-DK" altLang="da-DK" sz="2000" b="1" dirty="0">
                <a:solidFill>
                  <a:srgbClr val="182B48"/>
                </a:solidFill>
                <a:latin typeface="Calibri" panose="020F0502020204030204" pitchFamily="34" charset="0"/>
                <a:cs typeface="Calibri" panose="020F0502020204030204" pitchFamily="34" charset="0"/>
              </a:rPr>
              <a:t>Program</a:t>
            </a:r>
          </a:p>
          <a:p>
            <a:pPr eaLnBrk="1" hangingPunct="1">
              <a:spcBef>
                <a:spcPct val="50000"/>
              </a:spcBef>
              <a:buFontTx/>
              <a:buNone/>
            </a:pPr>
            <a:endParaRPr lang="da-DK" altLang="da-DK" sz="2000" b="1" dirty="0">
              <a:solidFill>
                <a:srgbClr val="182B48"/>
              </a:solidFill>
              <a:latin typeface="Calibri" panose="020F0502020204030204" pitchFamily="34" charset="0"/>
              <a:cs typeface="Calibri" panose="020F0502020204030204" pitchFamily="34" charset="0"/>
            </a:endParaRPr>
          </a:p>
          <a:p>
            <a:pPr marL="285750" indent="-285750" eaLnBrk="1" hangingPunct="1">
              <a:spcBef>
                <a:spcPct val="50000"/>
              </a:spcBef>
            </a:pPr>
            <a:r>
              <a:rPr lang="da-DK" altLang="da-DK" sz="2000" dirty="0">
                <a:solidFill>
                  <a:srgbClr val="182B48"/>
                </a:solidFill>
                <a:latin typeface="Calibri" panose="020F0502020204030204" pitchFamily="34" charset="0"/>
                <a:cs typeface="Calibri" panose="020F0502020204030204" pitchFamily="34" charset="0"/>
              </a:rPr>
              <a:t>Generelt om </a:t>
            </a:r>
            <a:r>
              <a:rPr lang="da-DK" altLang="da-DK" sz="2000" dirty="0" err="1">
                <a:solidFill>
                  <a:srgbClr val="182B48"/>
                </a:solidFill>
                <a:latin typeface="Calibri" panose="020F0502020204030204" pitchFamily="34" charset="0"/>
                <a:cs typeface="Calibri" panose="020F0502020204030204" pitchFamily="34" charset="0"/>
              </a:rPr>
              <a:t>condictio</a:t>
            </a:r>
            <a:r>
              <a:rPr lang="da-DK" altLang="da-DK" sz="2000" dirty="0">
                <a:solidFill>
                  <a:srgbClr val="182B48"/>
                </a:solidFill>
                <a:latin typeface="Calibri" panose="020F0502020204030204" pitchFamily="34" charset="0"/>
                <a:cs typeface="Calibri" panose="020F0502020204030204" pitchFamily="34" charset="0"/>
              </a:rPr>
              <a:t> </a:t>
            </a:r>
            <a:r>
              <a:rPr lang="da-DK" altLang="da-DK" sz="2000" dirty="0" err="1">
                <a:solidFill>
                  <a:srgbClr val="182B48"/>
                </a:solidFill>
                <a:latin typeface="Calibri" panose="020F0502020204030204" pitchFamily="34" charset="0"/>
                <a:cs typeface="Calibri" panose="020F0502020204030204" pitchFamily="34" charset="0"/>
              </a:rPr>
              <a:t>indebiti</a:t>
            </a:r>
            <a:endParaRPr lang="da-DK" altLang="da-DK" sz="2000" dirty="0">
              <a:solidFill>
                <a:srgbClr val="182B48"/>
              </a:solidFill>
              <a:latin typeface="Calibri" panose="020F0502020204030204" pitchFamily="34" charset="0"/>
              <a:cs typeface="Calibri" panose="020F0502020204030204" pitchFamily="34" charset="0"/>
            </a:endParaRPr>
          </a:p>
          <a:p>
            <a:pPr marL="285750" indent="-285750" eaLnBrk="1" hangingPunct="1">
              <a:spcBef>
                <a:spcPct val="50000"/>
              </a:spcBef>
            </a:pPr>
            <a:r>
              <a:rPr lang="da-DK" altLang="da-DK" sz="2000" dirty="0">
                <a:solidFill>
                  <a:srgbClr val="182B48"/>
                </a:solidFill>
                <a:latin typeface="Calibri" panose="020F0502020204030204" pitchFamily="34" charset="0"/>
                <a:cs typeface="Calibri" panose="020F0502020204030204" pitchFamily="34" charset="0"/>
              </a:rPr>
              <a:t>Eksempler fra praksis</a:t>
            </a:r>
          </a:p>
          <a:p>
            <a:pPr marL="285750" indent="-285750" eaLnBrk="1" hangingPunct="1">
              <a:spcBef>
                <a:spcPct val="50000"/>
              </a:spcBef>
            </a:pPr>
            <a:r>
              <a:rPr lang="da-DK" altLang="da-DK" sz="2000" dirty="0">
                <a:solidFill>
                  <a:srgbClr val="182B48"/>
                </a:solidFill>
                <a:latin typeface="Calibri" panose="020F0502020204030204" pitchFamily="34" charset="0"/>
                <a:cs typeface="Calibri" panose="020F0502020204030204" pitchFamily="34" charset="0"/>
              </a:rPr>
              <a:t>Tilbagebetaling med tilbagevirkende kraft?</a:t>
            </a:r>
          </a:p>
        </p:txBody>
      </p:sp>
      <p:pic>
        <p:nvPicPr>
          <p:cNvPr id="13" name="Billed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6FC90-3F73-BFA1-1747-CFE619A8E825}"/>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CA31EB3A-624D-8320-0234-31539E3AE5E4}"/>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6ADF2EA9-1075-4606-2538-88F2A070ECF6}"/>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D1CA548C-F86A-CDDE-26DD-D20EF8EB9AED}"/>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907FC68B-2429-F6AE-7CB7-652C22553D91}"/>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123C3647-48B5-8721-4806-6A9884C85F9D}"/>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9996C13A-7AC7-7F1A-125E-1EB133169597}"/>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292B7645-9E68-DE07-592E-8D3860DE67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7D65FAAF-ABED-6E95-106B-E67C2710FEFE}"/>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BACF5ED7-04BB-2144-73F2-F621984000AB}"/>
              </a:ext>
            </a:extLst>
          </p:cNvPr>
          <p:cNvSpPr txBox="1">
            <a:spLocks noChangeArrowheads="1"/>
          </p:cNvSpPr>
          <p:nvPr/>
        </p:nvSpPr>
        <p:spPr bwMode="auto">
          <a:xfrm>
            <a:off x="2769473" y="981075"/>
            <a:ext cx="25035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err="1">
                <a:solidFill>
                  <a:srgbClr val="182B48"/>
                </a:solidFill>
                <a:latin typeface="Arial Black" panose="020B0A04020102020204" pitchFamily="34" charset="0"/>
              </a:rPr>
              <a:t>Condictio</a:t>
            </a:r>
            <a:r>
              <a:rPr lang="da-DK" altLang="da-DK" sz="1800" dirty="0">
                <a:solidFill>
                  <a:srgbClr val="182B48"/>
                </a:solidFill>
                <a:latin typeface="Arial Black" panose="020B0A04020102020204" pitchFamily="34" charset="0"/>
              </a:rPr>
              <a:t> </a:t>
            </a:r>
            <a:r>
              <a:rPr lang="da-DK" altLang="da-DK" sz="1800" dirty="0" err="1">
                <a:solidFill>
                  <a:srgbClr val="182B48"/>
                </a:solidFill>
                <a:latin typeface="Arial Black" panose="020B0A04020102020204" pitchFamily="34" charset="0"/>
              </a:rPr>
              <a:t>indebiti</a:t>
            </a:r>
            <a:endParaRPr lang="da-DK" altLang="da-DK" sz="1800" dirty="0">
              <a:solidFill>
                <a:srgbClr val="182B48"/>
              </a:solidFill>
              <a:latin typeface="Arial Black" panose="020B0A04020102020204" pitchFamily="34" charset="0"/>
            </a:endParaRPr>
          </a:p>
        </p:txBody>
      </p:sp>
      <p:sp>
        <p:nvSpPr>
          <p:cNvPr id="4107" name="Text Box 12">
            <a:extLst>
              <a:ext uri="{FF2B5EF4-FFF2-40B4-BE49-F238E27FC236}">
                <a16:creationId xmlns:a16="http://schemas.microsoft.com/office/drawing/2014/main" id="{461B718B-E503-9F34-87EB-2718EB2C9A29}"/>
              </a:ext>
            </a:extLst>
          </p:cNvPr>
          <p:cNvSpPr txBox="1">
            <a:spLocks noChangeArrowheads="1"/>
          </p:cNvSpPr>
          <p:nvPr/>
        </p:nvSpPr>
        <p:spPr bwMode="auto">
          <a:xfrm>
            <a:off x="717550" y="1538288"/>
            <a:ext cx="7383463"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None/>
            </a:pPr>
            <a:r>
              <a:rPr lang="da-DK" sz="2000" kern="100" dirty="0">
                <a:effectLst/>
                <a:latin typeface="Calibri" panose="020F0502020204030204" pitchFamily="34" charset="0"/>
                <a:ea typeface="Calibri" panose="020F0502020204030204" pitchFamily="34" charset="0"/>
                <a:cs typeface="Mangal" panose="02040503050203030202" pitchFamily="18" charset="0"/>
              </a:rPr>
              <a:t>Tilbagebetaling af penge erlagt i urigtig formening om skyld (betaleren er i vildfarelse om sin betalingsforpligtelse eller størrelsen heraf).</a:t>
            </a:r>
          </a:p>
          <a:p>
            <a:pPr algn="just" eaLnBrk="1" hangingPunct="1">
              <a:spcBef>
                <a:spcPct val="50000"/>
              </a:spcBef>
              <a:buNone/>
            </a:pPr>
            <a:endParaRPr lang="da-DK" sz="2000" kern="100" dirty="0">
              <a:effectLst/>
              <a:latin typeface="Calibri" panose="020F0502020204030204" pitchFamily="34" charset="0"/>
              <a:ea typeface="Calibri" panose="020F0502020204030204" pitchFamily="34" charset="0"/>
              <a:cs typeface="Mangal" panose="02040503050203030202" pitchFamily="18" charset="0"/>
            </a:endParaRPr>
          </a:p>
          <a:p>
            <a:pPr marL="457200" indent="-457200" algn="just" eaLnBrk="1" hangingPunct="1">
              <a:spcBef>
                <a:spcPct val="50000"/>
              </a:spcBef>
            </a:pPr>
            <a:r>
              <a:rPr lang="da-DK" altLang="da-DK" sz="2000" dirty="0">
                <a:solidFill>
                  <a:srgbClr val="002245"/>
                </a:solidFill>
                <a:latin typeface="Calibri" panose="020F0502020204030204" pitchFamily="34" charset="0"/>
                <a:cs typeface="Calibri" panose="020F0502020204030204" pitchFamily="34" charset="0"/>
              </a:rPr>
              <a:t>Fra Ørsted til Iversen – er det muligt at fastlægge en generel hovedregel?</a:t>
            </a:r>
          </a:p>
          <a:p>
            <a:pPr marL="457200" indent="-457200" algn="just" eaLnBrk="1" hangingPunct="1">
              <a:spcBef>
                <a:spcPct val="50000"/>
              </a:spcBef>
            </a:pPr>
            <a:endParaRPr lang="da-DK" altLang="da-DK" sz="2000" dirty="0">
              <a:solidFill>
                <a:srgbClr val="002245"/>
              </a:solidFill>
              <a:latin typeface="Calibri" panose="020F0502020204030204" pitchFamily="34" charset="0"/>
              <a:cs typeface="Calibri" panose="020F0502020204030204" pitchFamily="34" charset="0"/>
            </a:endParaRPr>
          </a:p>
          <a:p>
            <a:pPr marL="457200" indent="-457200" algn="just" eaLnBrk="1" hangingPunct="1">
              <a:spcBef>
                <a:spcPct val="50000"/>
              </a:spcBef>
            </a:pPr>
            <a:r>
              <a:rPr lang="da-DK" altLang="da-DK" sz="2000" dirty="0">
                <a:solidFill>
                  <a:srgbClr val="002245"/>
                </a:solidFill>
                <a:latin typeface="Calibri" panose="020F0502020204030204" pitchFamily="34" charset="0"/>
                <a:cs typeface="Calibri" panose="020F0502020204030204" pitchFamily="34" charset="0"/>
              </a:rPr>
              <a:t>Hvad gælder om tilbagebetalingskrav på det ansættelsesretlige område?</a:t>
            </a:r>
          </a:p>
          <a:p>
            <a:pPr eaLnBrk="1" hangingPunct="1">
              <a:spcBef>
                <a:spcPct val="50000"/>
              </a:spcBef>
              <a:buNone/>
            </a:pPr>
            <a:endParaRPr lang="da-DK" altLang="da-DK" sz="2000" dirty="0">
              <a:solidFill>
                <a:srgbClr val="002245"/>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36D98D85-68F6-23E0-6477-B42FF3D667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56822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p:cNvSpPr txBox="1">
            <a:spLocks noChangeArrowheads="1"/>
          </p:cNvSpPr>
          <p:nvPr/>
        </p:nvSpPr>
        <p:spPr bwMode="auto">
          <a:xfrm>
            <a:off x="2769473" y="981075"/>
            <a:ext cx="25035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err="1">
                <a:solidFill>
                  <a:srgbClr val="182B48"/>
                </a:solidFill>
                <a:latin typeface="Arial Black" panose="020B0A04020102020204" pitchFamily="34" charset="0"/>
              </a:rPr>
              <a:t>Condictio</a:t>
            </a:r>
            <a:r>
              <a:rPr lang="da-DK" altLang="da-DK" sz="1800" dirty="0">
                <a:solidFill>
                  <a:srgbClr val="182B48"/>
                </a:solidFill>
                <a:latin typeface="Arial Black" panose="020B0A04020102020204" pitchFamily="34" charset="0"/>
              </a:rPr>
              <a:t> </a:t>
            </a:r>
            <a:r>
              <a:rPr lang="da-DK" altLang="da-DK" sz="1800" dirty="0" err="1">
                <a:solidFill>
                  <a:srgbClr val="182B48"/>
                </a:solidFill>
                <a:latin typeface="Arial Black" panose="020B0A04020102020204" pitchFamily="34" charset="0"/>
              </a:rPr>
              <a:t>indebiti</a:t>
            </a:r>
            <a:endParaRPr lang="da-DK" altLang="da-DK" sz="1800" dirty="0">
              <a:solidFill>
                <a:srgbClr val="182B48"/>
              </a:solidFill>
              <a:latin typeface="Arial Black" panose="020B0A04020102020204" pitchFamily="34" charset="0"/>
            </a:endParaRPr>
          </a:p>
        </p:txBody>
      </p:sp>
      <p:sp>
        <p:nvSpPr>
          <p:cNvPr id="4107" name="Text Box 12"/>
          <p:cNvSpPr txBox="1">
            <a:spLocks noChangeArrowheads="1"/>
          </p:cNvSpPr>
          <p:nvPr/>
        </p:nvSpPr>
        <p:spPr bwMode="auto">
          <a:xfrm>
            <a:off x="717550" y="1538288"/>
            <a:ext cx="7383463" cy="3522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pPr>
            <a:r>
              <a:rPr lang="da-DK" sz="1800" kern="100" dirty="0">
                <a:effectLst/>
                <a:latin typeface="Calibri" panose="020F0502020204030204" pitchFamily="34" charset="0"/>
                <a:ea typeface="Calibri" panose="020F0502020204030204" pitchFamily="34" charset="0"/>
                <a:cs typeface="Mangal" panose="02040503050203030202" pitchFamily="18" charset="0"/>
              </a:rPr>
              <a:t> </a:t>
            </a:r>
            <a:r>
              <a:rPr lang="da-DK" sz="1800" b="1" kern="100" dirty="0">
                <a:effectLst/>
                <a:latin typeface="Calibri" panose="020F0502020204030204" pitchFamily="34" charset="0"/>
                <a:ea typeface="Calibri" panose="020F0502020204030204" pitchFamily="34" charset="0"/>
                <a:cs typeface="Mangal" panose="02040503050203030202" pitchFamily="18" charset="0"/>
              </a:rPr>
              <a:t>Alm. obligationsretlig HR </a:t>
            </a:r>
            <a:r>
              <a:rPr lang="da-DK" sz="1800" kern="100" dirty="0">
                <a:effectLst/>
                <a:latin typeface="Calibri" panose="020F0502020204030204" pitchFamily="34" charset="0"/>
                <a:ea typeface="Calibri" panose="020F0502020204030204" pitchFamily="34" charset="0"/>
                <a:cs typeface="Mangal" panose="02040503050203030202" pitchFamily="18" charset="0"/>
              </a:rPr>
              <a:t>– uberettiget berigelse skal fralægges (restitution).</a:t>
            </a:r>
          </a:p>
          <a:p>
            <a:pPr algn="just">
              <a:lnSpc>
                <a:spcPct val="115000"/>
              </a:lnSpc>
              <a:spcAft>
                <a:spcPts val="1000"/>
              </a:spcAft>
            </a:pPr>
            <a:r>
              <a:rPr lang="da-DK" sz="1800" kern="100" dirty="0">
                <a:latin typeface="Calibri" panose="020F0502020204030204" pitchFamily="34" charset="0"/>
                <a:ea typeface="Calibri" panose="020F0502020204030204" pitchFamily="34" charset="0"/>
                <a:cs typeface="Mangal" panose="02040503050203030202" pitchFamily="18" charset="0"/>
              </a:rPr>
              <a:t> </a:t>
            </a:r>
            <a:r>
              <a:rPr lang="da-DK" sz="1800" b="1" kern="100" dirty="0" err="1">
                <a:latin typeface="Calibri" panose="020F0502020204030204" pitchFamily="34" charset="0"/>
                <a:ea typeface="Calibri" panose="020F0502020204030204" pitchFamily="34" charset="0"/>
                <a:cs typeface="Mangal" panose="02040503050203030202" pitchFamily="18" charset="0"/>
              </a:rPr>
              <a:t>M</a:t>
            </a:r>
            <a:r>
              <a:rPr lang="da-DK" sz="1800" b="1" kern="100" dirty="0" err="1">
                <a:effectLst/>
                <a:latin typeface="Calibri" panose="020F0502020204030204" pitchFamily="34" charset="0"/>
                <a:ea typeface="Calibri" panose="020F0502020204030204" pitchFamily="34" charset="0"/>
                <a:cs typeface="Mangal" panose="02040503050203030202" pitchFamily="18" charset="0"/>
              </a:rPr>
              <a:t>odif</a:t>
            </a:r>
            <a:r>
              <a:rPr lang="da-DK" sz="1800" kern="100" dirty="0">
                <a:effectLst/>
                <a:latin typeface="Calibri" panose="020F0502020204030204" pitchFamily="34" charset="0"/>
                <a:ea typeface="Calibri" panose="020F0502020204030204" pitchFamily="34" charset="0"/>
                <a:cs typeface="Mangal" panose="02040503050203030202" pitchFamily="18" charset="0"/>
              </a:rPr>
              <a:t> – retsforholdets karakter – løn bestemt til dækning af almindelige leveomkostninger (underhold), beskyttelse af </a:t>
            </a:r>
            <a:r>
              <a:rPr lang="da-DK" sz="1800" kern="100" dirty="0" err="1">
                <a:effectLst/>
                <a:latin typeface="Calibri" panose="020F0502020204030204" pitchFamily="34" charset="0"/>
                <a:ea typeface="Calibri" panose="020F0502020204030204" pitchFamily="34" charset="0"/>
                <a:cs typeface="Mangal" panose="02040503050203030202" pitchFamily="18" charset="0"/>
              </a:rPr>
              <a:t>LM’s</a:t>
            </a:r>
            <a:r>
              <a:rPr lang="da-DK" sz="1800" kern="100" dirty="0">
                <a:effectLst/>
                <a:latin typeface="Calibri" panose="020F0502020204030204" pitchFamily="34" charset="0"/>
                <a:ea typeface="Calibri" panose="020F0502020204030204" pitchFamily="34" charset="0"/>
                <a:cs typeface="Mangal" panose="02040503050203030202" pitchFamily="18" charset="0"/>
              </a:rPr>
              <a:t> berettigede forventning og </a:t>
            </a:r>
            <a:r>
              <a:rPr lang="da-DK" sz="1800" kern="100" dirty="0" err="1">
                <a:effectLst/>
                <a:latin typeface="Calibri" panose="020F0502020204030204" pitchFamily="34" charset="0"/>
                <a:ea typeface="Calibri" panose="020F0502020204030204" pitchFamily="34" charset="0"/>
                <a:cs typeface="Mangal" panose="02040503050203030202" pitchFamily="18" charset="0"/>
              </a:rPr>
              <a:t>indrettelseshensyn</a:t>
            </a:r>
            <a:r>
              <a:rPr lang="da-DK" sz="1800" kern="100" dirty="0">
                <a:effectLst/>
                <a:latin typeface="Calibri" panose="020F0502020204030204" pitchFamily="34" charset="0"/>
                <a:ea typeface="Calibri" panose="020F0502020204030204" pitchFamily="34" charset="0"/>
                <a:cs typeface="Mangal" panose="02040503050203030202" pitchFamily="18" charset="0"/>
              </a:rPr>
              <a:t>, krydsende hensyn i forhold til betalingens endelighed – vanskelig prioritering af modsatrettede hensyn.</a:t>
            </a:r>
          </a:p>
          <a:p>
            <a:pPr algn="just">
              <a:lnSpc>
                <a:spcPct val="115000"/>
              </a:lnSpc>
              <a:spcAft>
                <a:spcPts val="1000"/>
              </a:spcAft>
            </a:pPr>
            <a:r>
              <a:rPr lang="da-DK" sz="1800" kern="100" dirty="0">
                <a:latin typeface="Calibri" panose="020F0502020204030204" pitchFamily="34" charset="0"/>
                <a:ea typeface="Calibri" panose="020F0502020204030204" pitchFamily="34" charset="0"/>
                <a:cs typeface="Mangal" panose="02040503050203030202" pitchFamily="18" charset="0"/>
              </a:rPr>
              <a:t> Hvad kan fastslås med sikkerhed? Hvis LM er i o</a:t>
            </a:r>
            <a:r>
              <a:rPr lang="da-DK" sz="1800" kern="100" dirty="0">
                <a:effectLst/>
                <a:latin typeface="Calibri" panose="020F0502020204030204" pitchFamily="34" charset="0"/>
                <a:ea typeface="Calibri" panose="020F0502020204030204" pitchFamily="34" charset="0"/>
                <a:cs typeface="Mangal" panose="02040503050203030202" pitchFamily="18" charset="0"/>
              </a:rPr>
              <a:t>nd tro er </a:t>
            </a:r>
            <a:r>
              <a:rPr lang="da-DK" sz="1800" kern="100" dirty="0">
                <a:latin typeface="Calibri" panose="020F0502020204030204" pitchFamily="34" charset="0"/>
                <a:ea typeface="Calibri" panose="020F0502020204030204" pitchFamily="34" charset="0"/>
                <a:cs typeface="Mangal" panose="02040503050203030202" pitchFamily="18" charset="0"/>
              </a:rPr>
              <a:t>der som hovedregel tilbage</a:t>
            </a:r>
            <a:r>
              <a:rPr lang="da-DK" sz="1800" kern="100" dirty="0">
                <a:effectLst/>
                <a:latin typeface="Calibri" panose="020F0502020204030204" pitchFamily="34" charset="0"/>
                <a:ea typeface="Calibri" panose="020F0502020204030204" pitchFamily="34" charset="0"/>
                <a:cs typeface="Mangal" panose="02040503050203030202" pitchFamily="18" charset="0"/>
              </a:rPr>
              <a:t>betalingspligt.</a:t>
            </a:r>
          </a:p>
          <a:p>
            <a:pPr>
              <a:lnSpc>
                <a:spcPct val="115000"/>
              </a:lnSpc>
              <a:spcAft>
                <a:spcPts val="1000"/>
              </a:spcAft>
              <a:buNone/>
            </a:pPr>
            <a:endParaRPr lang="da-DK" altLang="da-DK" sz="2000" b="1" dirty="0">
              <a:solidFill>
                <a:srgbClr val="002245"/>
              </a:solidFill>
              <a:latin typeface="Trebuchet MS" panose="020B0603020202020204" pitchFamily="34" charset="0"/>
            </a:endParaRPr>
          </a:p>
        </p:txBody>
      </p:sp>
      <p:pic>
        <p:nvPicPr>
          <p:cNvPr id="13" name="Billed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261083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65556-0E02-8265-5CDC-ACDF5C6F8C6C}"/>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818C0896-BEE8-9CD2-9801-3ACE0AB3B1C9}"/>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29032161-DEE7-C79B-C629-040AF65EFC18}"/>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A4B554C1-C17B-8A5D-1673-7D81E96AC752}"/>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AA491860-3F4B-EFAE-F19C-A1545A89971E}"/>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1B09E3ED-C352-01EF-B11D-D4C3AC288E18}"/>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B170F3AC-44D0-8777-A04E-AF9B6EA03D03}"/>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6F237218-804E-C9C9-6AA0-E8289EFAA4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C396288D-F321-3F88-D91F-94714E8E4025}"/>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029F7046-62FB-70B8-85CB-5F8A0DF74393}"/>
              </a:ext>
            </a:extLst>
          </p:cNvPr>
          <p:cNvSpPr txBox="1">
            <a:spLocks noChangeArrowheads="1"/>
          </p:cNvSpPr>
          <p:nvPr/>
        </p:nvSpPr>
        <p:spPr bwMode="auto">
          <a:xfrm>
            <a:off x="2769473" y="836712"/>
            <a:ext cx="30336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1B8669C1-EC73-4B29-037D-FF24602165F1}"/>
              </a:ext>
            </a:extLst>
          </p:cNvPr>
          <p:cNvSpPr txBox="1">
            <a:spLocks noChangeArrowheads="1"/>
          </p:cNvSpPr>
          <p:nvPr/>
        </p:nvSpPr>
        <p:spPr bwMode="auto">
          <a:xfrm>
            <a:off x="717550" y="1196752"/>
            <a:ext cx="7383463" cy="5617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dirty="0">
                <a:solidFill>
                  <a:srgbClr val="000000"/>
                </a:solidFill>
                <a:latin typeface="Calibri" panose="020F0502020204030204" pitchFamily="34" charset="0"/>
                <a:ea typeface="Calibri" panose="020F0502020204030204" pitchFamily="34" charset="0"/>
                <a:cs typeface="Calibri" panose="020F0502020204030204" pitchFamily="34" charset="0"/>
              </a:rPr>
              <a:t>Kan der opstilles en hovedregel?</a:t>
            </a:r>
          </a:p>
          <a:p>
            <a:pPr algn="just">
              <a:lnSpc>
                <a:spcPct val="115000"/>
              </a:lnSpc>
              <a:spcAft>
                <a:spcPts val="1000"/>
              </a:spcAft>
              <a:buNone/>
            </a:pPr>
            <a:r>
              <a:rPr lang="da-DK" sz="1800" b="1" kern="100" dirty="0">
                <a:effectLst/>
                <a:latin typeface="Calibri" panose="020F0502020204030204" pitchFamily="34" charset="0"/>
                <a:ea typeface="Calibri" panose="020F0502020204030204" pitchFamily="34" charset="0"/>
                <a:cs typeface="Calibri" panose="020F0502020204030204" pitchFamily="34" charset="0"/>
              </a:rPr>
              <a:t>Torsten Iversen</a:t>
            </a:r>
            <a:r>
              <a:rPr lang="da-DK" sz="1800" kern="100" dirty="0">
                <a:effectLst/>
                <a:latin typeface="Calibri" panose="020F0502020204030204" pitchFamily="34" charset="0"/>
                <a:ea typeface="Calibri" panose="020F0502020204030204" pitchFamily="34" charset="0"/>
                <a:cs typeface="Calibri" panose="020F0502020204030204" pitchFamily="34" charset="0"/>
              </a:rPr>
              <a:t>, Obligationsret 3. del 2018, side 239 ”</a:t>
            </a:r>
            <a:r>
              <a:rPr lang="da-DK" sz="1800" i="1" kern="100" dirty="0">
                <a:effectLst/>
                <a:latin typeface="Calibri" panose="020F0502020204030204" pitchFamily="34" charset="0"/>
                <a:ea typeface="Calibri" panose="020F0502020204030204" pitchFamily="34" charset="0"/>
                <a:cs typeface="Calibri" panose="020F0502020204030204" pitchFamily="34" charset="0"/>
              </a:rPr>
              <a:t>En arbejdsgiver, der har betalt for meget i løn, kan sjældent kræve tilbagebetaling.”</a:t>
            </a:r>
            <a:r>
              <a:rPr lang="da-DK" sz="1800" kern="100" dirty="0">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spcAft>
                <a:spcPts val="1000"/>
              </a:spcAft>
              <a:buNone/>
            </a:pPr>
            <a:r>
              <a:rPr lang="da-DK" sz="1800" b="1" kern="100" dirty="0">
                <a:latin typeface="Calibri" panose="020F0502020204030204" pitchFamily="34" charset="0"/>
                <a:ea typeface="Calibri" panose="020F0502020204030204" pitchFamily="34" charset="0"/>
                <a:cs typeface="Calibri" panose="020F0502020204030204" pitchFamily="34" charset="0"/>
              </a:rPr>
              <a:t>Svenning Andersen</a:t>
            </a:r>
            <a:r>
              <a:rPr lang="da-DK" sz="1800" kern="100" dirty="0">
                <a:latin typeface="Calibri" panose="020F0502020204030204" pitchFamily="34" charset="0"/>
                <a:ea typeface="Calibri" panose="020F0502020204030204" pitchFamily="34" charset="0"/>
                <a:cs typeface="Calibri" panose="020F0502020204030204" pitchFamily="34" charset="0"/>
              </a:rPr>
              <a:t>: Funktionærret, 6. udg. 2020, side 363: ”</a:t>
            </a:r>
            <a:r>
              <a:rPr lang="da-DK" sz="1800" i="1" kern="100" dirty="0">
                <a:latin typeface="Calibri" panose="020F0502020204030204" pitchFamily="34" charset="0"/>
                <a:ea typeface="Calibri" panose="020F0502020204030204" pitchFamily="34" charset="0"/>
                <a:cs typeface="Calibri" panose="020F0502020204030204" pitchFamily="34" charset="0"/>
              </a:rPr>
              <a:t>Udgangspunktet er her at den AG der har betalt et beløb, der ikke skyldes, i almindelighed har krav på at få beløbet tilbagebetalt, med mindre tilbagebetalingen under de konkrete omstændigheder ville være urimelig eller særlig byrdefuld for modtageren.</a:t>
            </a:r>
            <a:r>
              <a:rPr lang="da-DK" sz="1800" kern="100" dirty="0">
                <a:latin typeface="Calibri" panose="020F0502020204030204" pitchFamily="34" charset="0"/>
                <a:ea typeface="Calibri" panose="020F0502020204030204" pitchFamily="34" charset="0"/>
                <a:cs typeface="Calibri" panose="020F0502020204030204" pitchFamily="34" charset="0"/>
              </a:rPr>
              <a:t>”</a:t>
            </a:r>
          </a:p>
          <a:p>
            <a:pPr algn="just">
              <a:lnSpc>
                <a:spcPct val="115000"/>
              </a:lnSpc>
              <a:spcAft>
                <a:spcPts val="1000"/>
              </a:spcAft>
              <a:buNone/>
            </a:pPr>
            <a:r>
              <a:rPr lang="da-DK"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Bo von Eyben</a:t>
            </a:r>
            <a:r>
              <a:rPr lang="da-DK"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Lærebog i Obligationsret II, 5. udg. 2022, side 144: Det er næppe meningsfuldt at opstille en almindelig hovedregel om tilbagebetalingspligt</a:t>
            </a:r>
            <a:r>
              <a:rPr lang="da-DK" sz="1800" dirty="0">
                <a:solidFill>
                  <a:srgbClr val="000000"/>
                </a:solidFill>
                <a:latin typeface="Calibri" panose="020F0502020204030204" pitchFamily="34" charset="0"/>
                <a:ea typeface="Calibri" panose="020F0502020204030204" pitchFamily="34" charset="0"/>
                <a:cs typeface="Calibri" panose="020F0502020204030204" pitchFamily="34" charset="0"/>
              </a:rPr>
              <a:t>, idet </a:t>
            </a:r>
            <a:r>
              <a:rPr lang="da-DK"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udgangspunktet normalt suppleres med en opregning af en række momenter, der enten taler for ét resultat eller som afvejes over for hinanden i en konkret helhedsvurdering – oftest uden at det er muligt at udlede, hvilket moment, der er mest afgørende for resultatet.</a:t>
            </a:r>
            <a:endParaRPr lang="da-DK" sz="18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buNone/>
            </a:pPr>
            <a:endParaRPr lang="da-DK" altLang="da-DK" sz="2000" b="1" dirty="0">
              <a:solidFill>
                <a:srgbClr val="002245"/>
              </a:solidFill>
              <a:latin typeface="Trebuchet MS" panose="020B0603020202020204" pitchFamily="34" charset="0"/>
            </a:endParaRPr>
          </a:p>
        </p:txBody>
      </p:sp>
      <p:pic>
        <p:nvPicPr>
          <p:cNvPr id="13" name="Billede 12">
            <a:extLst>
              <a:ext uri="{FF2B5EF4-FFF2-40B4-BE49-F238E27FC236}">
                <a16:creationId xmlns:a16="http://schemas.microsoft.com/office/drawing/2014/main" id="{F463DEB0-A824-ECAF-D2E9-D3CE857F17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298397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607DD-D432-B19F-E062-BC6DE811CCEB}"/>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23638D3D-0E69-9D86-8D0B-D8FE101114EC}"/>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0F039F0A-8AFE-4E50-505C-D44FA0107F64}"/>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002E0CC6-C8B7-864A-A4FE-15FC145AA87D}"/>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0EC566D7-3F70-4706-BFCC-1290829CDD53}"/>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D86B9E05-50E3-2392-FB62-0BAB3ECB36AC}"/>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E30CE820-5ED2-9AFB-5912-52E88C4E5E4D}"/>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C291F257-1B4A-A06D-28DC-D67852B74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31F65385-9E6C-A23F-2FC4-A1DC6E26D862}"/>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1CCD9DA5-7DCA-AAFE-12EC-4145886AB683}"/>
              </a:ext>
            </a:extLst>
          </p:cNvPr>
          <p:cNvSpPr txBox="1">
            <a:spLocks noChangeArrowheads="1"/>
          </p:cNvSpPr>
          <p:nvPr/>
        </p:nvSpPr>
        <p:spPr bwMode="auto">
          <a:xfrm>
            <a:off x="2769473" y="981075"/>
            <a:ext cx="30336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2209DD1D-ABC0-09EC-B6AB-3877595B00E8}"/>
              </a:ext>
            </a:extLst>
          </p:cNvPr>
          <p:cNvSpPr txBox="1">
            <a:spLocks noChangeArrowheads="1"/>
          </p:cNvSpPr>
          <p:nvPr/>
        </p:nvSpPr>
        <p:spPr bwMode="auto">
          <a:xfrm>
            <a:off x="717550" y="1412776"/>
            <a:ext cx="7383463" cy="3219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5000"/>
              </a:lnSpc>
              <a:spcAft>
                <a:spcPts val="1000"/>
              </a:spcAft>
              <a:buNone/>
            </a:pPr>
            <a:r>
              <a:rPr lang="da-DK" sz="1800" b="1" kern="100" dirty="0">
                <a:effectLst/>
                <a:latin typeface="Calibri" panose="020F0502020204030204" pitchFamily="34" charset="0"/>
                <a:ea typeface="Calibri" panose="020F0502020204030204" pitchFamily="34" charset="0"/>
                <a:cs typeface="Mangal" panose="02040503050203030202" pitchFamily="18" charset="0"/>
              </a:rPr>
              <a:t>Kriterier: </a:t>
            </a:r>
          </a:p>
          <a:p>
            <a:pPr marL="285750" indent="-285750">
              <a:lnSpc>
                <a:spcPct val="115000"/>
              </a:lnSpc>
              <a:spcAft>
                <a:spcPts val="1000"/>
              </a:spcAft>
            </a:pPr>
            <a:r>
              <a:rPr lang="da-DK" sz="1800" kern="100" dirty="0">
                <a:latin typeface="Calibri" panose="020F0502020204030204" pitchFamily="34" charset="0"/>
                <a:ea typeface="Calibri" panose="020F0502020204030204" pitchFamily="34" charset="0"/>
                <a:cs typeface="Mangal" panose="02040503050203030202" pitchFamily="18" charset="0"/>
              </a:rPr>
              <a:t>H</a:t>
            </a:r>
            <a:r>
              <a:rPr lang="da-DK" sz="1800" kern="100" dirty="0">
                <a:effectLst/>
                <a:latin typeface="Calibri" panose="020F0502020204030204" pitchFamily="34" charset="0"/>
                <a:ea typeface="Calibri" panose="020F0502020204030204" pitchFamily="34" charset="0"/>
                <a:cs typeface="Mangal" panose="02040503050203030202" pitchFamily="18" charset="0"/>
              </a:rPr>
              <a:t>vem har begået fejlen</a:t>
            </a:r>
            <a:r>
              <a:rPr lang="da-DK" sz="1800" kern="100" dirty="0">
                <a:latin typeface="Calibri" panose="020F0502020204030204" pitchFamily="34" charset="0"/>
                <a:ea typeface="Calibri" panose="020F0502020204030204" pitchFamily="34" charset="0"/>
                <a:cs typeface="Mangal" panose="02040503050203030202" pitchFamily="18" charset="0"/>
              </a:rPr>
              <a:t>?</a:t>
            </a:r>
            <a:r>
              <a:rPr lang="da-DK" sz="1800" kern="100" dirty="0">
                <a:effectLst/>
                <a:latin typeface="Calibri" panose="020F0502020204030204" pitchFamily="34" charset="0"/>
                <a:ea typeface="Calibri" panose="020F0502020204030204" pitchFamily="34" charset="0"/>
                <a:cs typeface="Mangal" panose="02040503050203030202" pitchFamily="18" charset="0"/>
              </a:rPr>
              <a:t> </a:t>
            </a:r>
          </a:p>
          <a:p>
            <a:pPr marL="285750" indent="-285750">
              <a:lnSpc>
                <a:spcPct val="115000"/>
              </a:lnSpc>
              <a:spcAft>
                <a:spcPts val="1000"/>
              </a:spcAft>
            </a:pPr>
            <a:r>
              <a:rPr lang="da-DK" sz="1800" kern="100" dirty="0">
                <a:latin typeface="Calibri" panose="020F0502020204030204" pitchFamily="34" charset="0"/>
                <a:ea typeface="Calibri" panose="020F0502020204030204" pitchFamily="34" charset="0"/>
                <a:cs typeface="Mangal" panose="02040503050203030202" pitchFamily="18" charset="0"/>
              </a:rPr>
              <a:t>Tilkendegivelser fra arbejdsgiver.</a:t>
            </a:r>
            <a:endParaRPr lang="da-DK" sz="1800" kern="1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nSpc>
                <a:spcPct val="115000"/>
              </a:lnSpc>
              <a:spcAft>
                <a:spcPts val="1000"/>
              </a:spcAft>
            </a:pPr>
            <a:r>
              <a:rPr lang="da-DK" sz="1800" kern="100" dirty="0">
                <a:latin typeface="Calibri" panose="020F0502020204030204" pitchFamily="34" charset="0"/>
                <a:ea typeface="Calibri" panose="020F0502020204030204" pitchFamily="34" charset="0"/>
                <a:cs typeface="Mangal" panose="02040503050203030202" pitchFamily="18" charset="0"/>
              </a:rPr>
              <a:t>Betydningen af go</a:t>
            </a:r>
            <a:r>
              <a:rPr lang="da-DK" sz="1800" kern="100" dirty="0">
                <a:effectLst/>
                <a:latin typeface="Calibri" panose="020F0502020204030204" pitchFamily="34" charset="0"/>
                <a:ea typeface="Calibri" panose="020F0502020204030204" pitchFamily="34" charset="0"/>
                <a:cs typeface="Mangal" panose="02040503050203030202" pitchFamily="18" charset="0"/>
              </a:rPr>
              <a:t>d/ond tro.</a:t>
            </a:r>
          </a:p>
          <a:p>
            <a:pPr marL="285750" indent="-285750">
              <a:lnSpc>
                <a:spcPct val="115000"/>
              </a:lnSpc>
              <a:spcAft>
                <a:spcPts val="1000"/>
              </a:spcAft>
            </a:pPr>
            <a:r>
              <a:rPr lang="da-DK" sz="1800" kern="100" dirty="0">
                <a:effectLst/>
                <a:latin typeface="Calibri" panose="020F0502020204030204" pitchFamily="34" charset="0"/>
                <a:ea typeface="Calibri" panose="020F0502020204030204" pitchFamily="34" charset="0"/>
                <a:cs typeface="Mangal" panose="02040503050203030202" pitchFamily="18" charset="0"/>
              </a:rPr>
              <a:t>Krav til graden af uagtsomhed/burde viden (størrelsen af differencen fx U2016.3614Ø, U2014.3363H omvendt U1988.157H og U1982.580H).</a:t>
            </a:r>
          </a:p>
          <a:p>
            <a:pPr>
              <a:lnSpc>
                <a:spcPct val="115000"/>
              </a:lnSpc>
              <a:spcAft>
                <a:spcPts val="1000"/>
              </a:spcAft>
              <a:buNone/>
            </a:pPr>
            <a:r>
              <a:rPr lang="da-DK" sz="1800" kern="100" dirty="0">
                <a:effectLst/>
                <a:latin typeface="Calibri" panose="020F0502020204030204" pitchFamily="34" charset="0"/>
                <a:ea typeface="Calibri" panose="020F0502020204030204" pitchFamily="34" charset="0"/>
                <a:cs typeface="Mangal" panose="02040503050203030202" pitchFamily="18" charset="0"/>
              </a:rPr>
              <a:t> </a:t>
            </a:r>
            <a:endParaRPr lang="da-DK" altLang="da-DK" sz="2000" b="1" dirty="0">
              <a:solidFill>
                <a:srgbClr val="002245"/>
              </a:solidFill>
              <a:latin typeface="Trebuchet MS" panose="020B0603020202020204" pitchFamily="34" charset="0"/>
            </a:endParaRPr>
          </a:p>
        </p:txBody>
      </p:sp>
      <p:pic>
        <p:nvPicPr>
          <p:cNvPr id="13" name="Billede 12">
            <a:extLst>
              <a:ext uri="{FF2B5EF4-FFF2-40B4-BE49-F238E27FC236}">
                <a16:creationId xmlns:a16="http://schemas.microsoft.com/office/drawing/2014/main" id="{DCF66CDD-505C-7490-B26D-5719497132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265689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89D5C-37CB-2A02-EAC3-12BD07FC3CF1}"/>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E72F3685-30CC-54F9-F772-24EA4804270D}"/>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8E809FF3-2D0A-DCA4-40C1-AABEA6C82266}"/>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C6007A91-65B1-0EAD-B356-05F5A76F4C5B}"/>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732D4285-A7DD-9EA7-63D0-3861DFA68424}"/>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8C55BE9A-1E1E-C986-02CB-B78153D68B75}"/>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10F46C2B-DEF2-5CB0-426E-4C4F11775480}"/>
              </a:ext>
            </a:extLst>
          </p:cNvPr>
          <p:cNvSpPr txBox="1">
            <a:spLocks noChangeArrowheads="1"/>
          </p:cNvSpPr>
          <p:nvPr/>
        </p:nvSpPr>
        <p:spPr bwMode="auto">
          <a:xfrm>
            <a:off x="2590800" y="6386513"/>
            <a:ext cx="3378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00515F1F-7A80-CD5E-C28B-68964DED39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C37E947E-0C95-7B51-82DB-ECE1072C2C92}"/>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27B8BFF6-0815-DB90-D5C3-5FA63205F966}"/>
              </a:ext>
            </a:extLst>
          </p:cNvPr>
          <p:cNvSpPr txBox="1">
            <a:spLocks noChangeArrowheads="1"/>
          </p:cNvSpPr>
          <p:nvPr/>
        </p:nvSpPr>
        <p:spPr bwMode="auto">
          <a:xfrm>
            <a:off x="2847317" y="981075"/>
            <a:ext cx="30208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Tilbagebetaling af løn</a:t>
            </a:r>
          </a:p>
        </p:txBody>
      </p:sp>
      <p:sp>
        <p:nvSpPr>
          <p:cNvPr id="4107" name="Text Box 12">
            <a:extLst>
              <a:ext uri="{FF2B5EF4-FFF2-40B4-BE49-F238E27FC236}">
                <a16:creationId xmlns:a16="http://schemas.microsoft.com/office/drawing/2014/main" id="{395239B1-660A-AF34-F89C-DDC5F7A7251B}"/>
              </a:ext>
            </a:extLst>
          </p:cNvPr>
          <p:cNvSpPr txBox="1">
            <a:spLocks noChangeArrowheads="1"/>
          </p:cNvSpPr>
          <p:nvPr/>
        </p:nvSpPr>
        <p:spPr bwMode="auto">
          <a:xfrm>
            <a:off x="717550" y="1538288"/>
            <a:ext cx="7383463" cy="458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kern="100" dirty="0">
                <a:effectLst/>
                <a:latin typeface="Calibri" panose="020F0502020204030204" pitchFamily="34" charset="0"/>
                <a:ea typeface="Calibri" panose="020F0502020204030204" pitchFamily="34" charset="0"/>
                <a:cs typeface="Mangal" panose="02040503050203030202" pitchFamily="18" charset="0"/>
              </a:rPr>
              <a:t>U1988.157H</a:t>
            </a:r>
            <a:r>
              <a:rPr lang="da-DK" sz="1800" kern="100" dirty="0">
                <a:effectLst/>
                <a:latin typeface="Calibri" panose="020F0502020204030204" pitchFamily="34" charset="0"/>
                <a:ea typeface="Calibri" panose="020F0502020204030204" pitchFamily="34" charset="0"/>
                <a:cs typeface="Mangal" panose="02040503050203030202" pitchFamily="18" charset="0"/>
              </a:rPr>
              <a:t> (tilbagebetalingspligt)</a:t>
            </a:r>
          </a:p>
          <a:p>
            <a:pPr algn="just">
              <a:lnSpc>
                <a:spcPct val="115000"/>
              </a:lnSpc>
              <a:spcAft>
                <a:spcPts val="1000"/>
              </a:spcAft>
              <a:buNone/>
            </a:pPr>
            <a:r>
              <a:rPr lang="da-DK" sz="1800" i="1" kern="100" dirty="0">
                <a:effectLst/>
                <a:latin typeface="Calibri" panose="020F0502020204030204" pitchFamily="34" charset="0"/>
                <a:ea typeface="Calibri" panose="020F0502020204030204" pitchFamily="34" charset="0"/>
                <a:cs typeface="Mangal" panose="02040503050203030202" pitchFamily="18" charset="0"/>
              </a:rPr>
              <a:t>”Heller ikke efter bevisførelsen for landsretten er der grundlag for at fastslå, at F har vidst, at hun fik udbetalt for meget i løn. Når imidlertid henses til, at F ved A’s skrivelse af 3. april 1978 udtrykkelig blev gjort bekendt med, at hendes månedlige løn som assistent med halv arbejdstid pr. 1. april 1978 udgjorde 3.293,37 kr., og at det af hendes lønseddel for juli 1978 - kun 3 måneder senere - klart fremgik, at der blev anvist hende løn med det dobbelte beløb, findes hun ved i denne og de følgende af sagen omfattede måneder at have ladet sig udbetale løn med beløb, der var 100 % højere end den med hendes halvtidsstilling forbundne ordinære løn, at have </a:t>
            </a:r>
            <a:r>
              <a:rPr lang="da-DK" sz="1800" i="1" u="sng" kern="100" dirty="0">
                <a:effectLst/>
                <a:latin typeface="Calibri" panose="020F0502020204030204" pitchFamily="34" charset="0"/>
                <a:ea typeface="Calibri" panose="020F0502020204030204" pitchFamily="34" charset="0"/>
                <a:cs typeface="Mangal" panose="02040503050203030202" pitchFamily="18" charset="0"/>
              </a:rPr>
              <a:t>udvist en så betydelig uagtsomhed</a:t>
            </a:r>
            <a:r>
              <a:rPr lang="da-DK" sz="1800" i="1" kern="100" dirty="0">
                <a:effectLst/>
                <a:latin typeface="Calibri" panose="020F0502020204030204" pitchFamily="34" charset="0"/>
                <a:ea typeface="Calibri" panose="020F0502020204030204" pitchFamily="34" charset="0"/>
                <a:cs typeface="Mangal" panose="02040503050203030202" pitchFamily="18" charset="0"/>
              </a:rPr>
              <a:t>, at hun må være pligtig at tilbagebetale det for meget modtagne.”</a:t>
            </a:r>
            <a:r>
              <a:rPr lang="da-DK" sz="1800" kern="100" dirty="0">
                <a:effectLst/>
                <a:latin typeface="Calibri" panose="020F0502020204030204" pitchFamily="34" charset="0"/>
                <a:ea typeface="Calibri" panose="020F0502020204030204" pitchFamily="34" charset="0"/>
                <a:cs typeface="Mangal" panose="02040503050203030202" pitchFamily="18" charset="0"/>
              </a:rPr>
              <a:t> </a:t>
            </a:r>
          </a:p>
          <a:p>
            <a:pPr>
              <a:lnSpc>
                <a:spcPct val="115000"/>
              </a:lnSpc>
              <a:spcAft>
                <a:spcPts val="1000"/>
              </a:spcAft>
              <a:buNone/>
            </a:pPr>
            <a:endParaRPr lang="da-DK" altLang="da-DK" sz="1800" b="1" dirty="0">
              <a:solidFill>
                <a:srgbClr val="182B48"/>
              </a:solidFill>
              <a:latin typeface="Calibri" panose="020F0502020204030204" pitchFamily="34" charset="0"/>
              <a:cs typeface="Calibri" panose="020F0502020204030204" pitchFamily="34" charset="0"/>
            </a:endParaRPr>
          </a:p>
        </p:txBody>
      </p:sp>
      <p:pic>
        <p:nvPicPr>
          <p:cNvPr id="13" name="Billede 12">
            <a:extLst>
              <a:ext uri="{FF2B5EF4-FFF2-40B4-BE49-F238E27FC236}">
                <a16:creationId xmlns:a16="http://schemas.microsoft.com/office/drawing/2014/main" id="{8060603C-821A-762C-5B68-4D7A5F056C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305962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B0FC4-E2C5-1902-5C7C-E1A380B35DAA}"/>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AA984A8E-BA97-2533-3FF8-1D5C067D63C4}"/>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802CE1D4-33E1-9D39-A959-E6E02F758653}"/>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CA7758F3-AEBA-4184-DBDA-05D6E320F2A7}"/>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013C098E-FA5F-BDFF-9054-5B4182287536}"/>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64E6C31E-E792-EA50-7F0D-AE70C516BE3A}"/>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AFE6627B-21AA-F3D4-EEB7-D814B925C232}"/>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6D81C5CC-D997-B381-C52E-3875CBD396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9FAB19E6-A393-6B17-28CA-4C7CEA36B374}"/>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12A7BCBF-62A9-3D0C-D52B-CD2EA48FFCAA}"/>
              </a:ext>
            </a:extLst>
          </p:cNvPr>
          <p:cNvSpPr txBox="1">
            <a:spLocks noChangeArrowheads="1"/>
          </p:cNvSpPr>
          <p:nvPr/>
        </p:nvSpPr>
        <p:spPr bwMode="auto">
          <a:xfrm>
            <a:off x="3267867" y="981075"/>
            <a:ext cx="1736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Bevisbyrden</a:t>
            </a:r>
          </a:p>
        </p:txBody>
      </p:sp>
      <p:sp>
        <p:nvSpPr>
          <p:cNvPr id="4107" name="Text Box 12">
            <a:extLst>
              <a:ext uri="{FF2B5EF4-FFF2-40B4-BE49-F238E27FC236}">
                <a16:creationId xmlns:a16="http://schemas.microsoft.com/office/drawing/2014/main" id="{6D47F7F6-1392-1E9D-2F68-D62511CD5F3C}"/>
              </a:ext>
            </a:extLst>
          </p:cNvPr>
          <p:cNvSpPr txBox="1">
            <a:spLocks noChangeArrowheads="1"/>
          </p:cNvSpPr>
          <p:nvPr/>
        </p:nvSpPr>
        <p:spPr bwMode="auto">
          <a:xfrm>
            <a:off x="717550" y="1484784"/>
            <a:ext cx="7383463" cy="4310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800" b="1" kern="100" dirty="0">
                <a:latin typeface="Calibri" panose="020F0502020204030204" pitchFamily="34" charset="0"/>
                <a:ea typeface="Calibri" panose="020F0502020204030204" pitchFamily="34" charset="0"/>
                <a:cs typeface="Mangal" panose="02040503050203030202" pitchFamily="18" charset="0"/>
              </a:rPr>
              <a:t>Bevisbyrden i relation til god/ond tro</a:t>
            </a:r>
          </a:p>
          <a:p>
            <a:pPr marL="285750" indent="-285750" algn="just">
              <a:lnSpc>
                <a:spcPct val="115000"/>
              </a:lnSpc>
              <a:spcAft>
                <a:spcPts val="1000"/>
              </a:spcAft>
            </a:pPr>
            <a:r>
              <a:rPr lang="da-DK" sz="1800" kern="100" dirty="0">
                <a:effectLst/>
                <a:latin typeface="Calibri" panose="020F0502020204030204" pitchFamily="34" charset="0"/>
                <a:ea typeface="Calibri" panose="020F0502020204030204" pitchFamily="34" charset="0"/>
                <a:cs typeface="Mangal" panose="02040503050203030202" pitchFamily="18" charset="0"/>
              </a:rPr>
              <a:t>Er det AG, der bærer bevisbyrden for at LM er i ond tro eller LM, der bærer bevisbyrden for god tro?</a:t>
            </a:r>
          </a:p>
          <a:p>
            <a:pPr marL="285750" indent="-285750" algn="just">
              <a:lnSpc>
                <a:spcPct val="115000"/>
              </a:lnSpc>
              <a:spcAft>
                <a:spcPts val="1000"/>
              </a:spcAft>
            </a:pPr>
            <a:r>
              <a:rPr lang="da-DK" sz="1800" kern="100" dirty="0">
                <a:effectLst/>
                <a:latin typeface="Calibri" panose="020F0502020204030204" pitchFamily="34" charset="0"/>
                <a:ea typeface="Calibri" panose="020F0502020204030204" pitchFamily="34" charset="0"/>
                <a:cs typeface="Mangal" panose="02040503050203030202" pitchFamily="18" charset="0"/>
              </a:rPr>
              <a:t>Bevisbyrdekravet til </a:t>
            </a:r>
            <a:r>
              <a:rPr lang="da-DK" sz="1800" kern="100" dirty="0" err="1">
                <a:effectLst/>
                <a:latin typeface="Calibri" panose="020F0502020204030204" pitchFamily="34" charset="0"/>
                <a:ea typeface="Calibri" panose="020F0502020204030204" pitchFamily="34" charset="0"/>
                <a:cs typeface="Mangal" panose="02040503050203030202" pitchFamily="18" charset="0"/>
              </a:rPr>
              <a:t>LM’s</a:t>
            </a:r>
            <a:r>
              <a:rPr lang="da-DK" sz="1800" kern="100" dirty="0">
                <a:effectLst/>
                <a:latin typeface="Calibri" panose="020F0502020204030204" pitchFamily="34" charset="0"/>
                <a:ea typeface="Calibri" panose="020F0502020204030204" pitchFamily="34" charset="0"/>
                <a:cs typeface="Mangal" panose="02040503050203030202" pitchFamily="18" charset="0"/>
              </a:rPr>
              <a:t> gode tro er lempeligt.</a:t>
            </a:r>
          </a:p>
          <a:p>
            <a:pPr algn="just">
              <a:lnSpc>
                <a:spcPct val="115000"/>
              </a:lnSpc>
              <a:spcAft>
                <a:spcPts val="1000"/>
              </a:spcAft>
              <a:buNone/>
            </a:pPr>
            <a:r>
              <a:rPr lang="da-DK" sz="1800" kern="100" dirty="0">
                <a:effectLst/>
                <a:latin typeface="Calibri" panose="020F0502020204030204" pitchFamily="34" charset="0"/>
                <a:ea typeface="Calibri" panose="020F0502020204030204" pitchFamily="34" charset="0"/>
                <a:cs typeface="Mangal" panose="02040503050203030202" pitchFamily="18" charset="0"/>
              </a:rPr>
              <a:t>Bo von Eyben: </a:t>
            </a:r>
            <a:r>
              <a:rPr lang="da-DK"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Lærebog i Obligationsret II, 5. udg. 2022, side 148:</a:t>
            </a:r>
            <a:r>
              <a:rPr lang="da-DK" sz="1800" kern="100" dirty="0">
                <a:effectLst/>
                <a:latin typeface="Calibri" panose="020F0502020204030204" pitchFamily="34" charset="0"/>
                <a:ea typeface="Calibri" panose="020F0502020204030204" pitchFamily="34" charset="0"/>
                <a:cs typeface="Mangal" panose="02040503050203030202" pitchFamily="18" charset="0"/>
              </a:rPr>
              <a:t> ”</a:t>
            </a:r>
            <a:r>
              <a:rPr lang="da-DK" sz="1800" i="1" kern="100" dirty="0">
                <a:latin typeface="Calibri" panose="020F0502020204030204" pitchFamily="34" charset="0"/>
                <a:ea typeface="Calibri" panose="020F0502020204030204" pitchFamily="34" charset="0"/>
                <a:cs typeface="Mangal" panose="02040503050203030202" pitchFamily="18" charset="0"/>
              </a:rPr>
              <a:t>Er der udbetalt for meget i løn, vil det oftest skyldes en fejl fra </a:t>
            </a:r>
            <a:r>
              <a:rPr lang="da-DK" sz="1800" i="1" kern="100" dirty="0" err="1">
                <a:latin typeface="Calibri" panose="020F0502020204030204" pitchFamily="34" charset="0"/>
                <a:ea typeface="Calibri" panose="020F0502020204030204" pitchFamily="34" charset="0"/>
                <a:cs typeface="Mangal" panose="02040503050203030202" pitchFamily="18" charset="0"/>
              </a:rPr>
              <a:t>AG’s</a:t>
            </a:r>
            <a:r>
              <a:rPr lang="da-DK" sz="1800" i="1" kern="100" dirty="0">
                <a:latin typeface="Calibri" panose="020F0502020204030204" pitchFamily="34" charset="0"/>
                <a:ea typeface="Calibri" panose="020F0502020204030204" pitchFamily="34" charset="0"/>
                <a:cs typeface="Mangal" panose="02040503050203030202" pitchFamily="18" charset="0"/>
              </a:rPr>
              <a:t> side, men uanset dette nægtes tilbagesøgning, hvis LM er i god tro, og der stilles i så henseende ikke store krav, således at kun ret betydelig uagtsomhed fra </a:t>
            </a:r>
            <a:r>
              <a:rPr lang="da-DK" sz="1800" i="1" kern="100" dirty="0" err="1">
                <a:latin typeface="Calibri" panose="020F0502020204030204" pitchFamily="34" charset="0"/>
                <a:ea typeface="Calibri" panose="020F0502020204030204" pitchFamily="34" charset="0"/>
                <a:cs typeface="Mangal" panose="02040503050203030202" pitchFamily="18" charset="0"/>
              </a:rPr>
              <a:t>LM’s</a:t>
            </a:r>
            <a:r>
              <a:rPr lang="da-DK" sz="1800" i="1" kern="100" dirty="0">
                <a:latin typeface="Calibri" panose="020F0502020204030204" pitchFamily="34" charset="0"/>
                <a:ea typeface="Calibri" panose="020F0502020204030204" pitchFamily="34" charset="0"/>
                <a:cs typeface="Mangal" panose="02040503050203030202" pitchFamily="18" charset="0"/>
              </a:rPr>
              <a:t> side fører til tilbagesøgning.” </a:t>
            </a:r>
            <a:r>
              <a:rPr lang="da-DK" sz="1800" kern="100" dirty="0">
                <a:latin typeface="Calibri" panose="020F0502020204030204" pitchFamily="34" charset="0"/>
                <a:ea typeface="Calibri" panose="020F0502020204030204" pitchFamily="34" charset="0"/>
                <a:cs typeface="Mangal" panose="02040503050203030202" pitchFamily="18" charset="0"/>
              </a:rPr>
              <a:t>Se tillige Ole Hasselbalch, Juristen 2016, side 106.</a:t>
            </a:r>
          </a:p>
          <a:p>
            <a:pPr algn="just">
              <a:lnSpc>
                <a:spcPct val="115000"/>
              </a:lnSpc>
              <a:spcAft>
                <a:spcPts val="1000"/>
              </a:spcAft>
              <a:buNone/>
            </a:pPr>
            <a:r>
              <a:rPr lang="da-DK" sz="1800" kern="100" dirty="0">
                <a:latin typeface="Calibri" panose="020F0502020204030204" pitchFamily="34" charset="0"/>
                <a:ea typeface="Calibri" panose="020F0502020204030204" pitchFamily="34" charset="0"/>
                <a:cs typeface="Mangal" panose="02040503050203030202" pitchFamily="18" charset="0"/>
              </a:rPr>
              <a:t>Modsat Niels Banke m.fl. Juristen 2015, side 161.</a:t>
            </a:r>
            <a:endParaRPr lang="da-DK" altLang="da-DK" sz="2000" b="1" dirty="0">
              <a:solidFill>
                <a:srgbClr val="002245"/>
              </a:solidFill>
              <a:latin typeface="Trebuchet MS" panose="020B0603020202020204" pitchFamily="34" charset="0"/>
            </a:endParaRPr>
          </a:p>
        </p:txBody>
      </p:sp>
      <p:pic>
        <p:nvPicPr>
          <p:cNvPr id="13" name="Billede 12">
            <a:extLst>
              <a:ext uri="{FF2B5EF4-FFF2-40B4-BE49-F238E27FC236}">
                <a16:creationId xmlns:a16="http://schemas.microsoft.com/office/drawing/2014/main" id="{E8DC76B9-E1B3-2F7F-55EE-896C2FA763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3191487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2B8FB-BA6C-0E97-F279-5B6673AD182B}"/>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4BECD021-1B9B-925F-6208-FB654C22D6CF}"/>
              </a:ext>
            </a:extLst>
          </p:cNvPr>
          <p:cNvSpPr>
            <a:spLocks noChangeArrowheads="1"/>
          </p:cNvSpPr>
          <p:nvPr/>
        </p:nvSpPr>
        <p:spPr bwMode="auto">
          <a:xfrm>
            <a:off x="6629400" y="6172200"/>
            <a:ext cx="2514600" cy="685800"/>
          </a:xfrm>
          <a:prstGeom prst="rect">
            <a:avLst/>
          </a:prstGeom>
          <a:noFill/>
          <a:ln>
            <a:noFill/>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a-DK" altLang="da-DK" sz="2400"/>
          </a:p>
        </p:txBody>
      </p:sp>
      <p:sp>
        <p:nvSpPr>
          <p:cNvPr id="4099" name="Line 3">
            <a:extLst>
              <a:ext uri="{FF2B5EF4-FFF2-40B4-BE49-F238E27FC236}">
                <a16:creationId xmlns:a16="http://schemas.microsoft.com/office/drawing/2014/main" id="{FE1991C7-F61C-8368-B77F-13FA82C55D28}"/>
              </a:ext>
            </a:extLst>
          </p:cNvPr>
          <p:cNvSpPr>
            <a:spLocks noChangeShapeType="1"/>
          </p:cNvSpPr>
          <p:nvPr/>
        </p:nvSpPr>
        <p:spPr bwMode="auto">
          <a:xfrm>
            <a:off x="0" y="6858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0" name="Line 4">
            <a:extLst>
              <a:ext uri="{FF2B5EF4-FFF2-40B4-BE49-F238E27FC236}">
                <a16:creationId xmlns:a16="http://schemas.microsoft.com/office/drawing/2014/main" id="{18D869BA-4534-3E64-7C20-CD3AA2E81E5A}"/>
              </a:ext>
            </a:extLst>
          </p:cNvPr>
          <p:cNvSpPr>
            <a:spLocks noChangeShapeType="1"/>
          </p:cNvSpPr>
          <p:nvPr/>
        </p:nvSpPr>
        <p:spPr bwMode="auto">
          <a:xfrm>
            <a:off x="0" y="6172200"/>
            <a:ext cx="9144000" cy="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1" name="Line 5">
            <a:extLst>
              <a:ext uri="{FF2B5EF4-FFF2-40B4-BE49-F238E27FC236}">
                <a16:creationId xmlns:a16="http://schemas.microsoft.com/office/drawing/2014/main" id="{91AF4EB7-9C73-FE81-22EF-54AF0BEA70BE}"/>
              </a:ext>
            </a:extLst>
          </p:cNvPr>
          <p:cNvSpPr>
            <a:spLocks noChangeShapeType="1"/>
          </p:cNvSpPr>
          <p:nvPr/>
        </p:nvSpPr>
        <p:spPr bwMode="auto">
          <a:xfrm>
            <a:off x="2438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2" name="Text Box 6">
            <a:extLst>
              <a:ext uri="{FF2B5EF4-FFF2-40B4-BE49-F238E27FC236}">
                <a16:creationId xmlns:a16="http://schemas.microsoft.com/office/drawing/2014/main" id="{BD619EFD-0EA0-DA61-8FD5-552A50E9BE56}"/>
              </a:ext>
            </a:extLst>
          </p:cNvPr>
          <p:cNvSpPr txBox="1">
            <a:spLocks noChangeArrowheads="1"/>
          </p:cNvSpPr>
          <p:nvPr/>
        </p:nvSpPr>
        <p:spPr bwMode="auto">
          <a:xfrm>
            <a:off x="7289800" y="6384925"/>
            <a:ext cx="1168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dirty="0">
                <a:solidFill>
                  <a:srgbClr val="182B48"/>
                </a:solidFill>
                <a:latin typeface="Arial Black" panose="020B0A04020102020204" pitchFamily="34" charset="0"/>
              </a:rPr>
              <a:t>www.sjlaw.dk</a:t>
            </a:r>
          </a:p>
        </p:txBody>
      </p:sp>
      <p:sp>
        <p:nvSpPr>
          <p:cNvPr id="4103" name="Text Box 7">
            <a:extLst>
              <a:ext uri="{FF2B5EF4-FFF2-40B4-BE49-F238E27FC236}">
                <a16:creationId xmlns:a16="http://schemas.microsoft.com/office/drawing/2014/main" id="{47BFDBF9-816F-F758-4CE4-386E210703CB}"/>
              </a:ext>
            </a:extLst>
          </p:cNvPr>
          <p:cNvSpPr txBox="1">
            <a:spLocks noChangeArrowheads="1"/>
          </p:cNvSpPr>
          <p:nvPr/>
        </p:nvSpPr>
        <p:spPr bwMode="auto">
          <a:xfrm>
            <a:off x="2590800" y="6386513"/>
            <a:ext cx="18679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000" b="1" dirty="0">
                <a:solidFill>
                  <a:srgbClr val="182B48"/>
                </a:solidFill>
                <a:latin typeface="Trebuchet MS" panose="020B0603020202020204" pitchFamily="34" charset="0"/>
              </a:rPr>
              <a:t>Tilbagebetaling af løn</a:t>
            </a:r>
          </a:p>
        </p:txBody>
      </p:sp>
      <p:pic>
        <p:nvPicPr>
          <p:cNvPr id="4104" name="Picture 8" descr="lilleS">
            <a:extLst>
              <a:ext uri="{FF2B5EF4-FFF2-40B4-BE49-F238E27FC236}">
                <a16:creationId xmlns:a16="http://schemas.microsoft.com/office/drawing/2014/main" id="{16957AA4-332C-9F0B-51EB-80BFE0B03E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189663"/>
            <a:ext cx="24384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Line 9">
            <a:extLst>
              <a:ext uri="{FF2B5EF4-FFF2-40B4-BE49-F238E27FC236}">
                <a16:creationId xmlns:a16="http://schemas.microsoft.com/office/drawing/2014/main" id="{B1D8DA1C-8079-41BD-7440-E9677BC9D799}"/>
              </a:ext>
            </a:extLst>
          </p:cNvPr>
          <p:cNvSpPr>
            <a:spLocks noChangeShapeType="1"/>
          </p:cNvSpPr>
          <p:nvPr/>
        </p:nvSpPr>
        <p:spPr bwMode="auto">
          <a:xfrm>
            <a:off x="6629400" y="6172200"/>
            <a:ext cx="0" cy="685800"/>
          </a:xfrm>
          <a:prstGeom prst="line">
            <a:avLst/>
          </a:prstGeom>
          <a:noFill/>
          <a:ln w="6350">
            <a:solidFill>
              <a:srgbClr val="182B4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a:p>
        </p:txBody>
      </p:sp>
      <p:sp>
        <p:nvSpPr>
          <p:cNvPr id="4106" name="Text Box 11">
            <a:extLst>
              <a:ext uri="{FF2B5EF4-FFF2-40B4-BE49-F238E27FC236}">
                <a16:creationId xmlns:a16="http://schemas.microsoft.com/office/drawing/2014/main" id="{2B2DCB06-0418-A3CA-FA4D-33AEC5BA5796}"/>
              </a:ext>
            </a:extLst>
          </p:cNvPr>
          <p:cNvSpPr txBox="1">
            <a:spLocks noChangeArrowheads="1"/>
          </p:cNvSpPr>
          <p:nvPr/>
        </p:nvSpPr>
        <p:spPr bwMode="auto">
          <a:xfrm>
            <a:off x="3247931" y="827420"/>
            <a:ext cx="17361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a-DK" altLang="da-DK" sz="1800" dirty="0">
                <a:solidFill>
                  <a:srgbClr val="182B48"/>
                </a:solidFill>
                <a:latin typeface="Arial Black" panose="020B0A04020102020204" pitchFamily="34" charset="0"/>
              </a:rPr>
              <a:t>Bevisbyrden</a:t>
            </a:r>
          </a:p>
        </p:txBody>
      </p:sp>
      <p:sp>
        <p:nvSpPr>
          <p:cNvPr id="4107" name="Text Box 12">
            <a:extLst>
              <a:ext uri="{FF2B5EF4-FFF2-40B4-BE49-F238E27FC236}">
                <a16:creationId xmlns:a16="http://schemas.microsoft.com/office/drawing/2014/main" id="{3FDC59B5-1A0F-1A20-BA30-22343D61F059}"/>
              </a:ext>
            </a:extLst>
          </p:cNvPr>
          <p:cNvSpPr txBox="1">
            <a:spLocks noChangeArrowheads="1"/>
          </p:cNvSpPr>
          <p:nvPr/>
        </p:nvSpPr>
        <p:spPr bwMode="auto">
          <a:xfrm>
            <a:off x="717550" y="1200799"/>
            <a:ext cx="7383463" cy="4676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15000"/>
              </a:lnSpc>
              <a:spcAft>
                <a:spcPts val="1000"/>
              </a:spcAft>
              <a:buNone/>
            </a:pPr>
            <a:r>
              <a:rPr lang="da-DK" sz="1600" kern="100" dirty="0">
                <a:effectLst/>
                <a:latin typeface="Calibri" panose="020F0502020204030204" pitchFamily="34" charset="0"/>
                <a:ea typeface="Calibri" panose="020F0502020204030204" pitchFamily="34" charset="0"/>
                <a:cs typeface="Mangal" panose="02040503050203030202" pitchFamily="18" charset="0"/>
              </a:rPr>
              <a:t>Det er vanskeligt at fastlægge et generelt udgangspunkt for bevisbyrdens placering i tilbagebetalingssager. Placeringen af bevisbyrden beror på de konkrete omstændigheder, men udgangspunktet vil dog være, at det er AG, der bærer bevisbyrden for at godtgøre, dels at der er tale om en fejl, dels at LM var i ond tro eller burde vide, at der var tale om en fejl. </a:t>
            </a:r>
          </a:p>
          <a:p>
            <a:pPr algn="just">
              <a:lnSpc>
                <a:spcPct val="115000"/>
              </a:lnSpc>
              <a:spcAft>
                <a:spcPts val="1000"/>
              </a:spcAft>
              <a:buNone/>
            </a:pPr>
            <a:r>
              <a:rPr lang="da-DK" sz="1600" kern="100" dirty="0">
                <a:effectLst/>
                <a:latin typeface="Calibri" panose="020F0502020204030204" pitchFamily="34" charset="0"/>
                <a:ea typeface="Calibri" panose="020F0502020204030204" pitchFamily="34" charset="0"/>
                <a:cs typeface="Mangal" panose="02040503050203030202" pitchFamily="18" charset="0"/>
              </a:rPr>
              <a:t>Hvis det efter en konkret vurdering skønnes, at LM burde have opdaget fejlen, hvilket ofte vil være situationen ved åbenbare fejl fx pga. størrelsen af beløbet, vil bevisbyrden ”vælte” over på LM, således at det vil påhvile vedkommende at godtgøre at der ikke var tale om en fejl eller godtgøre (et konkret grundlag for) sin gode tro. </a:t>
            </a:r>
          </a:p>
          <a:p>
            <a:pPr algn="just">
              <a:lnSpc>
                <a:spcPct val="115000"/>
              </a:lnSpc>
              <a:spcAft>
                <a:spcPts val="1000"/>
              </a:spcAft>
              <a:buNone/>
            </a:pPr>
            <a:r>
              <a:rPr lang="da-DK" sz="1600" kern="100" dirty="0">
                <a:effectLst/>
                <a:latin typeface="Calibri" panose="020F0502020204030204" pitchFamily="34" charset="0"/>
                <a:ea typeface="Calibri" panose="020F0502020204030204" pitchFamily="34" charset="0"/>
                <a:cs typeface="Mangal" panose="02040503050203030202" pitchFamily="18" charset="0"/>
              </a:rPr>
              <a:t>Bevisførelsen fra </a:t>
            </a:r>
            <a:r>
              <a:rPr lang="da-DK" sz="1600" kern="100" dirty="0">
                <a:latin typeface="Calibri" panose="020F0502020204030204" pitchFamily="34" charset="0"/>
                <a:ea typeface="Calibri" panose="020F0502020204030204" pitchFamily="34" charset="0"/>
                <a:cs typeface="Mangal" panose="02040503050203030202" pitchFamily="18" charset="0"/>
              </a:rPr>
              <a:t>LM</a:t>
            </a:r>
            <a:r>
              <a:rPr lang="da-DK" sz="1600" kern="100" dirty="0">
                <a:effectLst/>
                <a:latin typeface="Calibri" panose="020F0502020204030204" pitchFamily="34" charset="0"/>
                <a:ea typeface="Calibri" panose="020F0502020204030204" pitchFamily="34" charset="0"/>
                <a:cs typeface="Mangal" panose="02040503050203030202" pitchFamily="18" charset="0"/>
              </a:rPr>
              <a:t> vil derfor ofte i praksis – i </a:t>
            </a:r>
            <a:r>
              <a:rPr lang="da-DK" sz="1600" kern="100" dirty="0">
                <a:latin typeface="Calibri" panose="020F0502020204030204" pitchFamily="34" charset="0"/>
                <a:ea typeface="Calibri" panose="020F0502020204030204" pitchFamily="34" charset="0"/>
                <a:cs typeface="Mangal" panose="02040503050203030202" pitchFamily="18" charset="0"/>
              </a:rPr>
              <a:t>sager hvor løndifferencen er stor – </a:t>
            </a:r>
            <a:r>
              <a:rPr lang="da-DK" sz="1600" kern="100" dirty="0">
                <a:effectLst/>
                <a:latin typeface="Calibri" panose="020F0502020204030204" pitchFamily="34" charset="0"/>
                <a:ea typeface="Calibri" panose="020F0502020204030204" pitchFamily="34" charset="0"/>
                <a:cs typeface="Mangal" panose="02040503050203030202" pitchFamily="18" charset="0"/>
              </a:rPr>
              <a:t>dreje sig om at afklare, hvorvidt vedkommende havde en konkret anledning til at tro at der ikke var tale om en fejl. Det vil navnlig kunne være situationen hvor fejlen er opstået i forbindelse med et stillingsskifte, forfremmelse eller andre begivenheder, der sædvanligvis kan udløse en ændring i lønnens størrelse eller sammensætning. Eller dokumentation for konkrete tilkendegivelser fra </a:t>
            </a:r>
            <a:r>
              <a:rPr lang="da-DK" sz="1600" kern="100" dirty="0" err="1">
                <a:effectLst/>
                <a:latin typeface="Calibri" panose="020F0502020204030204" pitchFamily="34" charset="0"/>
                <a:ea typeface="Calibri" panose="020F0502020204030204" pitchFamily="34" charset="0"/>
                <a:cs typeface="Mangal" panose="02040503050203030202" pitchFamily="18" charset="0"/>
              </a:rPr>
              <a:t>AG’s</a:t>
            </a:r>
            <a:r>
              <a:rPr lang="da-DK" sz="1600" kern="100" dirty="0">
                <a:effectLst/>
                <a:latin typeface="Calibri" panose="020F0502020204030204" pitchFamily="34" charset="0"/>
                <a:ea typeface="Calibri" panose="020F0502020204030204" pitchFamily="34" charset="0"/>
                <a:cs typeface="Mangal" panose="02040503050203030202" pitchFamily="18" charset="0"/>
              </a:rPr>
              <a:t> side om betalingens rigtighed.</a:t>
            </a:r>
            <a:endParaRPr lang="da-DK" altLang="da-DK" sz="1600" b="1" dirty="0">
              <a:solidFill>
                <a:srgbClr val="002245"/>
              </a:solidFill>
              <a:latin typeface="Trebuchet MS" panose="020B0603020202020204" pitchFamily="34" charset="0"/>
            </a:endParaRPr>
          </a:p>
        </p:txBody>
      </p:sp>
      <p:pic>
        <p:nvPicPr>
          <p:cNvPr id="13" name="Billede 12">
            <a:extLst>
              <a:ext uri="{FF2B5EF4-FFF2-40B4-BE49-F238E27FC236}">
                <a16:creationId xmlns:a16="http://schemas.microsoft.com/office/drawing/2014/main" id="{1B89BF60-9EDB-33FB-E07A-7F43E811D9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9800" y="82106"/>
            <a:ext cx="1717242" cy="560832"/>
          </a:xfrm>
          <a:prstGeom prst="rect">
            <a:avLst/>
          </a:prstGeom>
        </p:spPr>
      </p:pic>
    </p:spTree>
    <p:extLst>
      <p:ext uri="{BB962C8B-B14F-4D97-AF65-F5344CB8AC3E}">
        <p14:creationId xmlns:p14="http://schemas.microsoft.com/office/powerpoint/2010/main" val="2557619394"/>
      </p:ext>
    </p:extLst>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1722</Words>
  <Application>Microsoft Office PowerPoint</Application>
  <PresentationFormat>Skærmshow (4:3)</PresentationFormat>
  <Paragraphs>97</Paragraphs>
  <Slides>16</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16</vt:i4>
      </vt:variant>
    </vt:vector>
  </HeadingPairs>
  <TitlesOfParts>
    <vt:vector size="21" baseType="lpstr">
      <vt:lpstr>Arial Black</vt:lpstr>
      <vt:lpstr>Calibri</vt:lpstr>
      <vt:lpstr>Times New Roman</vt:lpstr>
      <vt:lpstr>Trebuchet MS</vt:lpstr>
      <vt:lpstr>Standarddesign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Concept Interest 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Jacob Gjørtz</dc:creator>
  <cp:lastModifiedBy>Arvid Andersen</cp:lastModifiedBy>
  <cp:revision>32</cp:revision>
  <dcterms:created xsi:type="dcterms:W3CDTF">2007-01-22T08:09:58Z</dcterms:created>
  <dcterms:modified xsi:type="dcterms:W3CDTF">2024-11-20T13:01:13Z</dcterms:modified>
</cp:coreProperties>
</file>