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1" d="100"/>
          <a:sy n="61" d="100"/>
        </p:scale>
        <p:origin x="82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AAC2A4-E35E-0F84-B08D-97C7A7271048}"/>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3D03D95D-6CC3-8B99-F74D-AF54B79C4F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4A80F8EE-8F3B-FD6E-2248-A9C5F8F5F72F}"/>
              </a:ext>
            </a:extLst>
          </p:cNvPr>
          <p:cNvSpPr>
            <a:spLocks noGrp="1"/>
          </p:cNvSpPr>
          <p:nvPr>
            <p:ph type="dt" sz="half" idx="10"/>
          </p:nvPr>
        </p:nvSpPr>
        <p:spPr/>
        <p:txBody>
          <a:bodyPr/>
          <a:lstStyle/>
          <a:p>
            <a:fld id="{234753D5-3F7E-43EB-AA02-9E0DA4BE0131}" type="datetimeFigureOut">
              <a:rPr lang="da-DK" smtClean="0"/>
              <a:t>11-05-2026</a:t>
            </a:fld>
            <a:endParaRPr lang="da-DK"/>
          </a:p>
        </p:txBody>
      </p:sp>
      <p:sp>
        <p:nvSpPr>
          <p:cNvPr id="5" name="Pladsholder til sidefod 4">
            <a:extLst>
              <a:ext uri="{FF2B5EF4-FFF2-40B4-BE49-F238E27FC236}">
                <a16:creationId xmlns:a16="http://schemas.microsoft.com/office/drawing/2014/main" id="{E70CB779-5BD2-0217-DA3F-7241231AE081}"/>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1505F67-E6FE-82ED-C717-AE466455EF26}"/>
              </a:ext>
            </a:extLst>
          </p:cNvPr>
          <p:cNvSpPr>
            <a:spLocks noGrp="1"/>
          </p:cNvSpPr>
          <p:nvPr>
            <p:ph type="sldNum" sz="quarter" idx="12"/>
          </p:nvPr>
        </p:nvSpPr>
        <p:spPr/>
        <p:txBody>
          <a:bodyPr/>
          <a:lstStyle/>
          <a:p>
            <a:fld id="{D7FC9055-454A-4BFC-B632-947928C05197}" type="slidenum">
              <a:rPr lang="da-DK" smtClean="0"/>
              <a:t>‹nr.›</a:t>
            </a:fld>
            <a:endParaRPr lang="da-DK"/>
          </a:p>
        </p:txBody>
      </p:sp>
    </p:spTree>
    <p:extLst>
      <p:ext uri="{BB962C8B-B14F-4D97-AF65-F5344CB8AC3E}">
        <p14:creationId xmlns:p14="http://schemas.microsoft.com/office/powerpoint/2010/main" val="3353551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AB9976-83C3-A418-E6A6-211D7B9DD800}"/>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BA64A149-2111-0BCB-841A-D42E08E86923}"/>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ADEBE16E-A691-4C58-55B8-E11EAD75B00A}"/>
              </a:ext>
            </a:extLst>
          </p:cNvPr>
          <p:cNvSpPr>
            <a:spLocks noGrp="1"/>
          </p:cNvSpPr>
          <p:nvPr>
            <p:ph type="dt" sz="half" idx="10"/>
          </p:nvPr>
        </p:nvSpPr>
        <p:spPr/>
        <p:txBody>
          <a:bodyPr/>
          <a:lstStyle/>
          <a:p>
            <a:fld id="{234753D5-3F7E-43EB-AA02-9E0DA4BE0131}" type="datetimeFigureOut">
              <a:rPr lang="da-DK" smtClean="0"/>
              <a:t>11-05-2026</a:t>
            </a:fld>
            <a:endParaRPr lang="da-DK"/>
          </a:p>
        </p:txBody>
      </p:sp>
      <p:sp>
        <p:nvSpPr>
          <p:cNvPr id="5" name="Pladsholder til sidefod 4">
            <a:extLst>
              <a:ext uri="{FF2B5EF4-FFF2-40B4-BE49-F238E27FC236}">
                <a16:creationId xmlns:a16="http://schemas.microsoft.com/office/drawing/2014/main" id="{A04880A6-FC02-4934-6427-2BC5EEFBAEDD}"/>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FC9A3BCC-006A-CBA0-6BA3-1E3A49E9ADFD}"/>
              </a:ext>
            </a:extLst>
          </p:cNvPr>
          <p:cNvSpPr>
            <a:spLocks noGrp="1"/>
          </p:cNvSpPr>
          <p:nvPr>
            <p:ph type="sldNum" sz="quarter" idx="12"/>
          </p:nvPr>
        </p:nvSpPr>
        <p:spPr/>
        <p:txBody>
          <a:bodyPr/>
          <a:lstStyle/>
          <a:p>
            <a:fld id="{D7FC9055-454A-4BFC-B632-947928C05197}" type="slidenum">
              <a:rPr lang="da-DK" smtClean="0"/>
              <a:t>‹nr.›</a:t>
            </a:fld>
            <a:endParaRPr lang="da-DK"/>
          </a:p>
        </p:txBody>
      </p:sp>
    </p:spTree>
    <p:extLst>
      <p:ext uri="{BB962C8B-B14F-4D97-AF65-F5344CB8AC3E}">
        <p14:creationId xmlns:p14="http://schemas.microsoft.com/office/powerpoint/2010/main" val="3853076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B07E41DB-77E9-5D95-B81A-425CF5929DB4}"/>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4D0A9B6F-1C1C-38DE-3F21-0094415672BD}"/>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2BE30869-4151-C75F-C34C-F2D5F2EEFA14}"/>
              </a:ext>
            </a:extLst>
          </p:cNvPr>
          <p:cNvSpPr>
            <a:spLocks noGrp="1"/>
          </p:cNvSpPr>
          <p:nvPr>
            <p:ph type="dt" sz="half" idx="10"/>
          </p:nvPr>
        </p:nvSpPr>
        <p:spPr/>
        <p:txBody>
          <a:bodyPr/>
          <a:lstStyle/>
          <a:p>
            <a:fld id="{234753D5-3F7E-43EB-AA02-9E0DA4BE0131}" type="datetimeFigureOut">
              <a:rPr lang="da-DK" smtClean="0"/>
              <a:t>11-05-2026</a:t>
            </a:fld>
            <a:endParaRPr lang="da-DK"/>
          </a:p>
        </p:txBody>
      </p:sp>
      <p:sp>
        <p:nvSpPr>
          <p:cNvPr id="5" name="Pladsholder til sidefod 4">
            <a:extLst>
              <a:ext uri="{FF2B5EF4-FFF2-40B4-BE49-F238E27FC236}">
                <a16:creationId xmlns:a16="http://schemas.microsoft.com/office/drawing/2014/main" id="{BF5DAD14-163A-8145-C791-4A1936A4DAD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31443B5-7D9E-C361-0EE9-B05B8AB1D756}"/>
              </a:ext>
            </a:extLst>
          </p:cNvPr>
          <p:cNvSpPr>
            <a:spLocks noGrp="1"/>
          </p:cNvSpPr>
          <p:nvPr>
            <p:ph type="sldNum" sz="quarter" idx="12"/>
          </p:nvPr>
        </p:nvSpPr>
        <p:spPr/>
        <p:txBody>
          <a:bodyPr/>
          <a:lstStyle/>
          <a:p>
            <a:fld id="{D7FC9055-454A-4BFC-B632-947928C05197}" type="slidenum">
              <a:rPr lang="da-DK" smtClean="0"/>
              <a:t>‹nr.›</a:t>
            </a:fld>
            <a:endParaRPr lang="da-DK"/>
          </a:p>
        </p:txBody>
      </p:sp>
    </p:spTree>
    <p:extLst>
      <p:ext uri="{BB962C8B-B14F-4D97-AF65-F5344CB8AC3E}">
        <p14:creationId xmlns:p14="http://schemas.microsoft.com/office/powerpoint/2010/main" val="1325515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09E629-E6CB-7B8E-3AD7-831D98BE1B67}"/>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A7046180-D58F-B8AA-0D3E-BB2430B56DB9}"/>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FFA670B7-BDC0-9302-AC40-063FBF508794}"/>
              </a:ext>
            </a:extLst>
          </p:cNvPr>
          <p:cNvSpPr>
            <a:spLocks noGrp="1"/>
          </p:cNvSpPr>
          <p:nvPr>
            <p:ph type="dt" sz="half" idx="10"/>
          </p:nvPr>
        </p:nvSpPr>
        <p:spPr/>
        <p:txBody>
          <a:bodyPr/>
          <a:lstStyle/>
          <a:p>
            <a:fld id="{234753D5-3F7E-43EB-AA02-9E0DA4BE0131}" type="datetimeFigureOut">
              <a:rPr lang="da-DK" smtClean="0"/>
              <a:t>11-05-2026</a:t>
            </a:fld>
            <a:endParaRPr lang="da-DK"/>
          </a:p>
        </p:txBody>
      </p:sp>
      <p:sp>
        <p:nvSpPr>
          <p:cNvPr id="5" name="Pladsholder til sidefod 4">
            <a:extLst>
              <a:ext uri="{FF2B5EF4-FFF2-40B4-BE49-F238E27FC236}">
                <a16:creationId xmlns:a16="http://schemas.microsoft.com/office/drawing/2014/main" id="{76F65B3D-7D21-CA3A-A16B-DACB7CA30E2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6F38396C-F1F0-193C-553E-8CED8AD3E03C}"/>
              </a:ext>
            </a:extLst>
          </p:cNvPr>
          <p:cNvSpPr>
            <a:spLocks noGrp="1"/>
          </p:cNvSpPr>
          <p:nvPr>
            <p:ph type="sldNum" sz="quarter" idx="12"/>
          </p:nvPr>
        </p:nvSpPr>
        <p:spPr/>
        <p:txBody>
          <a:bodyPr/>
          <a:lstStyle/>
          <a:p>
            <a:fld id="{D7FC9055-454A-4BFC-B632-947928C05197}" type="slidenum">
              <a:rPr lang="da-DK" smtClean="0"/>
              <a:t>‹nr.›</a:t>
            </a:fld>
            <a:endParaRPr lang="da-DK"/>
          </a:p>
        </p:txBody>
      </p:sp>
    </p:spTree>
    <p:extLst>
      <p:ext uri="{BB962C8B-B14F-4D97-AF65-F5344CB8AC3E}">
        <p14:creationId xmlns:p14="http://schemas.microsoft.com/office/powerpoint/2010/main" val="1547940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F8FA3F-9197-541E-B5D3-A42B334042A8}"/>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95445171-83C8-06E1-2B1C-0B12FD875D0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8172578C-F47B-7F60-3070-334A26327E07}"/>
              </a:ext>
            </a:extLst>
          </p:cNvPr>
          <p:cNvSpPr>
            <a:spLocks noGrp="1"/>
          </p:cNvSpPr>
          <p:nvPr>
            <p:ph type="dt" sz="half" idx="10"/>
          </p:nvPr>
        </p:nvSpPr>
        <p:spPr/>
        <p:txBody>
          <a:bodyPr/>
          <a:lstStyle/>
          <a:p>
            <a:fld id="{234753D5-3F7E-43EB-AA02-9E0DA4BE0131}" type="datetimeFigureOut">
              <a:rPr lang="da-DK" smtClean="0"/>
              <a:t>11-05-2026</a:t>
            </a:fld>
            <a:endParaRPr lang="da-DK"/>
          </a:p>
        </p:txBody>
      </p:sp>
      <p:sp>
        <p:nvSpPr>
          <p:cNvPr id="5" name="Pladsholder til sidefod 4">
            <a:extLst>
              <a:ext uri="{FF2B5EF4-FFF2-40B4-BE49-F238E27FC236}">
                <a16:creationId xmlns:a16="http://schemas.microsoft.com/office/drawing/2014/main" id="{79057B91-A829-5132-E8A6-A7A87ED3764E}"/>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2183C76A-8904-BDDE-C2DA-FD0C87A44D5F}"/>
              </a:ext>
            </a:extLst>
          </p:cNvPr>
          <p:cNvSpPr>
            <a:spLocks noGrp="1"/>
          </p:cNvSpPr>
          <p:nvPr>
            <p:ph type="sldNum" sz="quarter" idx="12"/>
          </p:nvPr>
        </p:nvSpPr>
        <p:spPr/>
        <p:txBody>
          <a:bodyPr/>
          <a:lstStyle/>
          <a:p>
            <a:fld id="{D7FC9055-454A-4BFC-B632-947928C05197}" type="slidenum">
              <a:rPr lang="da-DK" smtClean="0"/>
              <a:t>‹nr.›</a:t>
            </a:fld>
            <a:endParaRPr lang="da-DK"/>
          </a:p>
        </p:txBody>
      </p:sp>
    </p:spTree>
    <p:extLst>
      <p:ext uri="{BB962C8B-B14F-4D97-AF65-F5344CB8AC3E}">
        <p14:creationId xmlns:p14="http://schemas.microsoft.com/office/powerpoint/2010/main" val="3722054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9BB3CF-D887-6B81-5092-FBEE89ECB755}"/>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A0C5B5C1-3084-6492-EBFE-0175219D424D}"/>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84C881B2-27DA-B88E-D97D-DE6DD99DC9EF}"/>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4ABE6D06-F62E-EADF-4260-5164B5097274}"/>
              </a:ext>
            </a:extLst>
          </p:cNvPr>
          <p:cNvSpPr>
            <a:spLocks noGrp="1"/>
          </p:cNvSpPr>
          <p:nvPr>
            <p:ph type="dt" sz="half" idx="10"/>
          </p:nvPr>
        </p:nvSpPr>
        <p:spPr/>
        <p:txBody>
          <a:bodyPr/>
          <a:lstStyle/>
          <a:p>
            <a:fld id="{234753D5-3F7E-43EB-AA02-9E0DA4BE0131}" type="datetimeFigureOut">
              <a:rPr lang="da-DK" smtClean="0"/>
              <a:t>11-05-2026</a:t>
            </a:fld>
            <a:endParaRPr lang="da-DK"/>
          </a:p>
        </p:txBody>
      </p:sp>
      <p:sp>
        <p:nvSpPr>
          <p:cNvPr id="6" name="Pladsholder til sidefod 5">
            <a:extLst>
              <a:ext uri="{FF2B5EF4-FFF2-40B4-BE49-F238E27FC236}">
                <a16:creationId xmlns:a16="http://schemas.microsoft.com/office/drawing/2014/main" id="{CD56B2B6-500B-990F-C754-516FE048D96A}"/>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E89C3BDA-9C66-29B2-F786-D5175C03A514}"/>
              </a:ext>
            </a:extLst>
          </p:cNvPr>
          <p:cNvSpPr>
            <a:spLocks noGrp="1"/>
          </p:cNvSpPr>
          <p:nvPr>
            <p:ph type="sldNum" sz="quarter" idx="12"/>
          </p:nvPr>
        </p:nvSpPr>
        <p:spPr/>
        <p:txBody>
          <a:bodyPr/>
          <a:lstStyle/>
          <a:p>
            <a:fld id="{D7FC9055-454A-4BFC-B632-947928C05197}" type="slidenum">
              <a:rPr lang="da-DK" smtClean="0"/>
              <a:t>‹nr.›</a:t>
            </a:fld>
            <a:endParaRPr lang="da-DK"/>
          </a:p>
        </p:txBody>
      </p:sp>
    </p:spTree>
    <p:extLst>
      <p:ext uri="{BB962C8B-B14F-4D97-AF65-F5344CB8AC3E}">
        <p14:creationId xmlns:p14="http://schemas.microsoft.com/office/powerpoint/2010/main" val="2300359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34E7B7-7C80-FD22-480B-D826457CAD82}"/>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B43EF5C6-F9C0-F08F-5526-DA42A8523D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98651912-F8F8-BF76-3CE5-90885802CBDC}"/>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C2E3F236-EC04-B7F9-423F-529F5F2BAE9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0393309B-03B1-48DF-8372-57A36DF95190}"/>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34B38255-E32F-0030-4B1F-71B9E02A360B}"/>
              </a:ext>
            </a:extLst>
          </p:cNvPr>
          <p:cNvSpPr>
            <a:spLocks noGrp="1"/>
          </p:cNvSpPr>
          <p:nvPr>
            <p:ph type="dt" sz="half" idx="10"/>
          </p:nvPr>
        </p:nvSpPr>
        <p:spPr/>
        <p:txBody>
          <a:bodyPr/>
          <a:lstStyle/>
          <a:p>
            <a:fld id="{234753D5-3F7E-43EB-AA02-9E0DA4BE0131}" type="datetimeFigureOut">
              <a:rPr lang="da-DK" smtClean="0"/>
              <a:t>11-05-2026</a:t>
            </a:fld>
            <a:endParaRPr lang="da-DK"/>
          </a:p>
        </p:txBody>
      </p:sp>
      <p:sp>
        <p:nvSpPr>
          <p:cNvPr id="8" name="Pladsholder til sidefod 7">
            <a:extLst>
              <a:ext uri="{FF2B5EF4-FFF2-40B4-BE49-F238E27FC236}">
                <a16:creationId xmlns:a16="http://schemas.microsoft.com/office/drawing/2014/main" id="{DBD6C6B3-4DD6-F615-EC3D-EE4593C57E31}"/>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C5D220FC-AAD3-6E51-8092-7513F4F4870B}"/>
              </a:ext>
            </a:extLst>
          </p:cNvPr>
          <p:cNvSpPr>
            <a:spLocks noGrp="1"/>
          </p:cNvSpPr>
          <p:nvPr>
            <p:ph type="sldNum" sz="quarter" idx="12"/>
          </p:nvPr>
        </p:nvSpPr>
        <p:spPr/>
        <p:txBody>
          <a:bodyPr/>
          <a:lstStyle/>
          <a:p>
            <a:fld id="{D7FC9055-454A-4BFC-B632-947928C05197}" type="slidenum">
              <a:rPr lang="da-DK" smtClean="0"/>
              <a:t>‹nr.›</a:t>
            </a:fld>
            <a:endParaRPr lang="da-DK"/>
          </a:p>
        </p:txBody>
      </p:sp>
    </p:spTree>
    <p:extLst>
      <p:ext uri="{BB962C8B-B14F-4D97-AF65-F5344CB8AC3E}">
        <p14:creationId xmlns:p14="http://schemas.microsoft.com/office/powerpoint/2010/main" val="3774720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35C8DE-6AC2-3B3B-D803-3870984FFD4D}"/>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CF63BCA2-8015-2C18-EF8E-3C7ED5E09384}"/>
              </a:ext>
            </a:extLst>
          </p:cNvPr>
          <p:cNvSpPr>
            <a:spLocks noGrp="1"/>
          </p:cNvSpPr>
          <p:nvPr>
            <p:ph type="dt" sz="half" idx="10"/>
          </p:nvPr>
        </p:nvSpPr>
        <p:spPr/>
        <p:txBody>
          <a:bodyPr/>
          <a:lstStyle/>
          <a:p>
            <a:fld id="{234753D5-3F7E-43EB-AA02-9E0DA4BE0131}" type="datetimeFigureOut">
              <a:rPr lang="da-DK" smtClean="0"/>
              <a:t>11-05-2026</a:t>
            </a:fld>
            <a:endParaRPr lang="da-DK"/>
          </a:p>
        </p:txBody>
      </p:sp>
      <p:sp>
        <p:nvSpPr>
          <p:cNvPr id="4" name="Pladsholder til sidefod 3">
            <a:extLst>
              <a:ext uri="{FF2B5EF4-FFF2-40B4-BE49-F238E27FC236}">
                <a16:creationId xmlns:a16="http://schemas.microsoft.com/office/drawing/2014/main" id="{67283958-9820-0FF9-14CC-4DC0001B9A36}"/>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D2CACACA-1E7A-0264-E1A4-D2E0155A1857}"/>
              </a:ext>
            </a:extLst>
          </p:cNvPr>
          <p:cNvSpPr>
            <a:spLocks noGrp="1"/>
          </p:cNvSpPr>
          <p:nvPr>
            <p:ph type="sldNum" sz="quarter" idx="12"/>
          </p:nvPr>
        </p:nvSpPr>
        <p:spPr/>
        <p:txBody>
          <a:bodyPr/>
          <a:lstStyle/>
          <a:p>
            <a:fld id="{D7FC9055-454A-4BFC-B632-947928C05197}" type="slidenum">
              <a:rPr lang="da-DK" smtClean="0"/>
              <a:t>‹nr.›</a:t>
            </a:fld>
            <a:endParaRPr lang="da-DK"/>
          </a:p>
        </p:txBody>
      </p:sp>
    </p:spTree>
    <p:extLst>
      <p:ext uri="{BB962C8B-B14F-4D97-AF65-F5344CB8AC3E}">
        <p14:creationId xmlns:p14="http://schemas.microsoft.com/office/powerpoint/2010/main" val="4151580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61E9A803-9D01-60D0-C78A-D70183E4B3C6}"/>
              </a:ext>
            </a:extLst>
          </p:cNvPr>
          <p:cNvSpPr>
            <a:spLocks noGrp="1"/>
          </p:cNvSpPr>
          <p:nvPr>
            <p:ph type="dt" sz="half" idx="10"/>
          </p:nvPr>
        </p:nvSpPr>
        <p:spPr/>
        <p:txBody>
          <a:bodyPr/>
          <a:lstStyle/>
          <a:p>
            <a:fld id="{234753D5-3F7E-43EB-AA02-9E0DA4BE0131}" type="datetimeFigureOut">
              <a:rPr lang="da-DK" smtClean="0"/>
              <a:t>11-05-2026</a:t>
            </a:fld>
            <a:endParaRPr lang="da-DK"/>
          </a:p>
        </p:txBody>
      </p:sp>
      <p:sp>
        <p:nvSpPr>
          <p:cNvPr id="3" name="Pladsholder til sidefod 2">
            <a:extLst>
              <a:ext uri="{FF2B5EF4-FFF2-40B4-BE49-F238E27FC236}">
                <a16:creationId xmlns:a16="http://schemas.microsoft.com/office/drawing/2014/main" id="{FA752A68-CBF0-6E3C-519A-B8C8F69529CC}"/>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5C3A0BD4-BA6B-FFDE-0880-F9FFF5BECFB7}"/>
              </a:ext>
            </a:extLst>
          </p:cNvPr>
          <p:cNvSpPr>
            <a:spLocks noGrp="1"/>
          </p:cNvSpPr>
          <p:nvPr>
            <p:ph type="sldNum" sz="quarter" idx="12"/>
          </p:nvPr>
        </p:nvSpPr>
        <p:spPr/>
        <p:txBody>
          <a:bodyPr/>
          <a:lstStyle/>
          <a:p>
            <a:fld id="{D7FC9055-454A-4BFC-B632-947928C05197}" type="slidenum">
              <a:rPr lang="da-DK" smtClean="0"/>
              <a:t>‹nr.›</a:t>
            </a:fld>
            <a:endParaRPr lang="da-DK"/>
          </a:p>
        </p:txBody>
      </p:sp>
    </p:spTree>
    <p:extLst>
      <p:ext uri="{BB962C8B-B14F-4D97-AF65-F5344CB8AC3E}">
        <p14:creationId xmlns:p14="http://schemas.microsoft.com/office/powerpoint/2010/main" val="4010955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3C1673-BED9-1BD7-6691-31424B3F7EEC}"/>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3ECBE01F-22C7-B56A-0209-FB932318F0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35A0BF08-83E3-441F-67A7-77D983AFC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31A78335-761F-642C-6604-641BF4541DB7}"/>
              </a:ext>
            </a:extLst>
          </p:cNvPr>
          <p:cNvSpPr>
            <a:spLocks noGrp="1"/>
          </p:cNvSpPr>
          <p:nvPr>
            <p:ph type="dt" sz="half" idx="10"/>
          </p:nvPr>
        </p:nvSpPr>
        <p:spPr/>
        <p:txBody>
          <a:bodyPr/>
          <a:lstStyle/>
          <a:p>
            <a:fld id="{234753D5-3F7E-43EB-AA02-9E0DA4BE0131}" type="datetimeFigureOut">
              <a:rPr lang="da-DK" smtClean="0"/>
              <a:t>11-05-2026</a:t>
            </a:fld>
            <a:endParaRPr lang="da-DK"/>
          </a:p>
        </p:txBody>
      </p:sp>
      <p:sp>
        <p:nvSpPr>
          <p:cNvPr id="6" name="Pladsholder til sidefod 5">
            <a:extLst>
              <a:ext uri="{FF2B5EF4-FFF2-40B4-BE49-F238E27FC236}">
                <a16:creationId xmlns:a16="http://schemas.microsoft.com/office/drawing/2014/main" id="{D369E79E-31D7-F7B7-D4B5-CCC867B8FA20}"/>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0DC3404E-4452-C54C-979E-C60949536343}"/>
              </a:ext>
            </a:extLst>
          </p:cNvPr>
          <p:cNvSpPr>
            <a:spLocks noGrp="1"/>
          </p:cNvSpPr>
          <p:nvPr>
            <p:ph type="sldNum" sz="quarter" idx="12"/>
          </p:nvPr>
        </p:nvSpPr>
        <p:spPr/>
        <p:txBody>
          <a:bodyPr/>
          <a:lstStyle/>
          <a:p>
            <a:fld id="{D7FC9055-454A-4BFC-B632-947928C05197}" type="slidenum">
              <a:rPr lang="da-DK" smtClean="0"/>
              <a:t>‹nr.›</a:t>
            </a:fld>
            <a:endParaRPr lang="da-DK"/>
          </a:p>
        </p:txBody>
      </p:sp>
    </p:spTree>
    <p:extLst>
      <p:ext uri="{BB962C8B-B14F-4D97-AF65-F5344CB8AC3E}">
        <p14:creationId xmlns:p14="http://schemas.microsoft.com/office/powerpoint/2010/main" val="3480312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C7084F-99C1-3FB1-DC13-14CBE7B4F418}"/>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9F0630E9-1A34-A799-9A7B-E901EE7A9F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6F2C7F1F-4FE8-DD9E-8D2B-2DF5845179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67B15AF2-8501-237D-FEEA-6DFBF41552BB}"/>
              </a:ext>
            </a:extLst>
          </p:cNvPr>
          <p:cNvSpPr>
            <a:spLocks noGrp="1"/>
          </p:cNvSpPr>
          <p:nvPr>
            <p:ph type="dt" sz="half" idx="10"/>
          </p:nvPr>
        </p:nvSpPr>
        <p:spPr/>
        <p:txBody>
          <a:bodyPr/>
          <a:lstStyle/>
          <a:p>
            <a:fld id="{234753D5-3F7E-43EB-AA02-9E0DA4BE0131}" type="datetimeFigureOut">
              <a:rPr lang="da-DK" smtClean="0"/>
              <a:t>11-05-2026</a:t>
            </a:fld>
            <a:endParaRPr lang="da-DK"/>
          </a:p>
        </p:txBody>
      </p:sp>
      <p:sp>
        <p:nvSpPr>
          <p:cNvPr id="6" name="Pladsholder til sidefod 5">
            <a:extLst>
              <a:ext uri="{FF2B5EF4-FFF2-40B4-BE49-F238E27FC236}">
                <a16:creationId xmlns:a16="http://schemas.microsoft.com/office/drawing/2014/main" id="{A53F4D22-E6D0-9119-5DD9-1BC8C8C0D1CC}"/>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33F214E1-AFA6-0DFA-3556-1D09ACE7A2BE}"/>
              </a:ext>
            </a:extLst>
          </p:cNvPr>
          <p:cNvSpPr>
            <a:spLocks noGrp="1"/>
          </p:cNvSpPr>
          <p:nvPr>
            <p:ph type="sldNum" sz="quarter" idx="12"/>
          </p:nvPr>
        </p:nvSpPr>
        <p:spPr/>
        <p:txBody>
          <a:bodyPr/>
          <a:lstStyle/>
          <a:p>
            <a:fld id="{D7FC9055-454A-4BFC-B632-947928C05197}" type="slidenum">
              <a:rPr lang="da-DK" smtClean="0"/>
              <a:t>‹nr.›</a:t>
            </a:fld>
            <a:endParaRPr lang="da-DK"/>
          </a:p>
        </p:txBody>
      </p:sp>
    </p:spTree>
    <p:extLst>
      <p:ext uri="{BB962C8B-B14F-4D97-AF65-F5344CB8AC3E}">
        <p14:creationId xmlns:p14="http://schemas.microsoft.com/office/powerpoint/2010/main" val="3704471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DF22EA5B-0A7E-60FC-8845-C248BE7E05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9C56ACB6-640F-8BE6-8206-90BFFD3393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05C73535-449A-9E4F-0E1E-0A859BDAC4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34753D5-3F7E-43EB-AA02-9E0DA4BE0131}" type="datetimeFigureOut">
              <a:rPr lang="da-DK" smtClean="0"/>
              <a:t>11-05-2026</a:t>
            </a:fld>
            <a:endParaRPr lang="da-DK"/>
          </a:p>
        </p:txBody>
      </p:sp>
      <p:sp>
        <p:nvSpPr>
          <p:cNvPr id="5" name="Pladsholder til sidefod 4">
            <a:extLst>
              <a:ext uri="{FF2B5EF4-FFF2-40B4-BE49-F238E27FC236}">
                <a16:creationId xmlns:a16="http://schemas.microsoft.com/office/drawing/2014/main" id="{EDBA6210-80AB-BF5C-05F5-F32B676061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A6196E0F-6AEE-83E0-7905-771232362E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7FC9055-454A-4BFC-B632-947928C05197}" type="slidenum">
              <a:rPr lang="da-DK" smtClean="0"/>
              <a:t>‹nr.›</a:t>
            </a:fld>
            <a:endParaRPr lang="da-DK"/>
          </a:p>
        </p:txBody>
      </p:sp>
    </p:spTree>
    <p:extLst>
      <p:ext uri="{BB962C8B-B14F-4D97-AF65-F5344CB8AC3E}">
        <p14:creationId xmlns:p14="http://schemas.microsoft.com/office/powerpoint/2010/main" val="14822456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Shape 34">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el 1">
            <a:extLst>
              <a:ext uri="{FF2B5EF4-FFF2-40B4-BE49-F238E27FC236}">
                <a16:creationId xmlns:a16="http://schemas.microsoft.com/office/drawing/2014/main" id="{A9022839-2A1B-6A23-D89E-5400BF53A292}"/>
              </a:ext>
            </a:extLst>
          </p:cNvPr>
          <p:cNvSpPr>
            <a:spLocks noGrp="1"/>
          </p:cNvSpPr>
          <p:nvPr>
            <p:ph type="ctrTitle"/>
          </p:nvPr>
        </p:nvSpPr>
        <p:spPr>
          <a:xfrm>
            <a:off x="1314824" y="735106"/>
            <a:ext cx="10053763" cy="2928470"/>
          </a:xfrm>
        </p:spPr>
        <p:txBody>
          <a:bodyPr anchor="b">
            <a:normAutofit/>
          </a:bodyPr>
          <a:lstStyle/>
          <a:p>
            <a:pPr algn="l"/>
            <a:r>
              <a:rPr lang="da-DK" sz="4800">
                <a:solidFill>
                  <a:srgbClr val="FFFFFF"/>
                </a:solidFill>
              </a:rPr>
              <a:t>Arbejdsrettens Dag 6. maj 2026</a:t>
            </a:r>
          </a:p>
        </p:txBody>
      </p:sp>
      <p:sp>
        <p:nvSpPr>
          <p:cNvPr id="3" name="Undertitel 2">
            <a:extLst>
              <a:ext uri="{FF2B5EF4-FFF2-40B4-BE49-F238E27FC236}">
                <a16:creationId xmlns:a16="http://schemas.microsoft.com/office/drawing/2014/main" id="{B98D01AF-6EB2-539F-AA7C-1450B68F1DA2}"/>
              </a:ext>
            </a:extLst>
          </p:cNvPr>
          <p:cNvSpPr>
            <a:spLocks noGrp="1"/>
          </p:cNvSpPr>
          <p:nvPr>
            <p:ph type="subTitle" idx="1"/>
          </p:nvPr>
        </p:nvSpPr>
        <p:spPr>
          <a:xfrm>
            <a:off x="1350682" y="4870824"/>
            <a:ext cx="10005951" cy="1458258"/>
          </a:xfrm>
        </p:spPr>
        <p:txBody>
          <a:bodyPr anchor="ctr">
            <a:normAutofit/>
          </a:bodyPr>
          <a:lstStyle/>
          <a:p>
            <a:pPr algn="l"/>
            <a:r>
              <a:rPr lang="da-DK"/>
              <a:t>Nyt fra Arbejdsretten og Højesteret ved Oliver Talevski</a:t>
            </a:r>
          </a:p>
        </p:txBody>
      </p:sp>
      <p:pic>
        <p:nvPicPr>
          <p:cNvPr id="4" name="Billede 3">
            <a:extLst>
              <a:ext uri="{FF2B5EF4-FFF2-40B4-BE49-F238E27FC236}">
                <a16:creationId xmlns:a16="http://schemas.microsoft.com/office/drawing/2014/main" id="{CD3B9934-5555-4E48-ACF5-E0718C8E77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77923" y="83687"/>
            <a:ext cx="1104817" cy="1103825"/>
          </a:xfrm>
          <a:prstGeom prst="rect">
            <a:avLst/>
          </a:prstGeom>
        </p:spPr>
      </p:pic>
    </p:spTree>
    <p:extLst>
      <p:ext uri="{BB962C8B-B14F-4D97-AF65-F5344CB8AC3E}">
        <p14:creationId xmlns:p14="http://schemas.microsoft.com/office/powerpoint/2010/main" val="2667905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1E95CE70-DA49-506F-5BF3-B311737EADFE}"/>
              </a:ext>
            </a:extLst>
          </p:cNvPr>
          <p:cNvSpPr>
            <a:spLocks noGrp="1"/>
          </p:cNvSpPr>
          <p:nvPr>
            <p:ph type="title"/>
          </p:nvPr>
        </p:nvSpPr>
        <p:spPr>
          <a:xfrm>
            <a:off x="826396" y="586855"/>
            <a:ext cx="4230100" cy="3387497"/>
          </a:xfrm>
        </p:spPr>
        <p:txBody>
          <a:bodyPr anchor="b">
            <a:normAutofit/>
          </a:bodyPr>
          <a:lstStyle/>
          <a:p>
            <a:pPr algn="r"/>
            <a:r>
              <a:rPr lang="da-DK" sz="2800">
                <a:solidFill>
                  <a:srgbClr val="FFFFFF"/>
                </a:solidFill>
              </a:rPr>
              <a:t>Arbejdsskadesikringsloven – dom af 2. maj 2025 (51741/2024)</a:t>
            </a:r>
          </a:p>
        </p:txBody>
      </p:sp>
      <p:sp>
        <p:nvSpPr>
          <p:cNvPr id="3" name="Pladsholder til indhold 2">
            <a:extLst>
              <a:ext uri="{FF2B5EF4-FFF2-40B4-BE49-F238E27FC236}">
                <a16:creationId xmlns:a16="http://schemas.microsoft.com/office/drawing/2014/main" id="{AB2DC312-9BE6-FCD3-4671-6337FB91BDEB}"/>
              </a:ext>
            </a:extLst>
          </p:cNvPr>
          <p:cNvSpPr>
            <a:spLocks noGrp="1"/>
          </p:cNvSpPr>
          <p:nvPr>
            <p:ph idx="1"/>
          </p:nvPr>
        </p:nvSpPr>
        <p:spPr>
          <a:xfrm>
            <a:off x="6503158" y="649480"/>
            <a:ext cx="4862447" cy="5546047"/>
          </a:xfrm>
        </p:spPr>
        <p:txBody>
          <a:bodyPr anchor="ctr">
            <a:normAutofit fontScale="92500" lnSpcReduction="20000"/>
          </a:bodyPr>
          <a:lstStyle/>
          <a:p>
            <a:pPr marL="0" indent="0">
              <a:buNone/>
            </a:pPr>
            <a:endParaRPr lang="da-DK" sz="2000" dirty="0"/>
          </a:p>
          <a:p>
            <a:pPr marL="0" indent="0">
              <a:buNone/>
            </a:pPr>
            <a:r>
              <a:rPr lang="da-DK" sz="2200" dirty="0"/>
              <a:t>Sagen angik, om A var udsat for en arbejdsskade, da hun i sit eget hjem faldt over en kasse, som var placeret på gulvet. </a:t>
            </a:r>
          </a:p>
          <a:p>
            <a:pPr marL="0" indent="0">
              <a:buNone/>
            </a:pPr>
            <a:r>
              <a:rPr lang="da-DK" sz="2200" dirty="0"/>
              <a:t>Lovens § 5: Ved arbejdsskade i denne lov forstås en ulykke, </a:t>
            </a:r>
            <a:r>
              <a:rPr lang="da-DK" sz="2200" i="1" dirty="0"/>
              <a:t>der er en følge af arbejdet eller de forhold, det er foregået under.</a:t>
            </a:r>
          </a:p>
          <a:p>
            <a:pPr marL="0" indent="0">
              <a:buNone/>
            </a:pPr>
            <a:r>
              <a:rPr lang="da-DK" sz="2200" dirty="0"/>
              <a:t>Højesteret fastslog, at udgangspunktet i en sag som den foreliggende, hvor den tilskadekomne er i færd med at udføre sit arbejde, er, at ulykken må anses for en arbejdsskade. Dette gælder også, når den tilskadekomne arbejder fra en hjemmearbejdsplads.</a:t>
            </a:r>
          </a:p>
          <a:p>
            <a:pPr marL="0" indent="0">
              <a:buNone/>
            </a:pPr>
            <a:r>
              <a:rPr lang="da-DK" sz="2200" dirty="0"/>
              <a:t>Der var ikke grundlag for at fravige udgangspunktet i denne sag. Det var ikke tilstrækkeligt hertil, at hun faldt over en privat genstand i sit eget hjem, og hun var ikke i færd med at udføre handlinger af privat karakter, da ulykken skete.</a:t>
            </a:r>
          </a:p>
          <a:p>
            <a:pPr marL="0" indent="0">
              <a:buNone/>
            </a:pPr>
            <a:endParaRPr lang="da-DK" sz="1900" dirty="0"/>
          </a:p>
        </p:txBody>
      </p:sp>
      <p:pic>
        <p:nvPicPr>
          <p:cNvPr id="4" name="Billede 3">
            <a:extLst>
              <a:ext uri="{FF2B5EF4-FFF2-40B4-BE49-F238E27FC236}">
                <a16:creationId xmlns:a16="http://schemas.microsoft.com/office/drawing/2014/main" id="{CD3B9934-5555-4E48-ACF5-E0718C8E77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96251" y="110560"/>
            <a:ext cx="1104817" cy="1103825"/>
          </a:xfrm>
          <a:prstGeom prst="rect">
            <a:avLst/>
          </a:prstGeom>
        </p:spPr>
      </p:pic>
    </p:spTree>
    <p:extLst>
      <p:ext uri="{BB962C8B-B14F-4D97-AF65-F5344CB8AC3E}">
        <p14:creationId xmlns:p14="http://schemas.microsoft.com/office/powerpoint/2010/main" val="2787390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479DB26C-CCC0-4779-2B42-519363D89F68}"/>
              </a:ext>
            </a:extLst>
          </p:cNvPr>
          <p:cNvSpPr>
            <a:spLocks noGrp="1"/>
          </p:cNvSpPr>
          <p:nvPr>
            <p:ph type="title"/>
          </p:nvPr>
        </p:nvSpPr>
        <p:spPr>
          <a:xfrm>
            <a:off x="826396" y="586855"/>
            <a:ext cx="4230100" cy="3387497"/>
          </a:xfrm>
        </p:spPr>
        <p:txBody>
          <a:bodyPr anchor="b">
            <a:normAutofit/>
          </a:bodyPr>
          <a:lstStyle/>
          <a:p>
            <a:pPr algn="r"/>
            <a:r>
              <a:rPr lang="da-DK" sz="2800">
                <a:solidFill>
                  <a:srgbClr val="FFFFFF"/>
                </a:solidFill>
              </a:rPr>
              <a:t>Arbejdsskadesikringsloven – dom af 21. oktober 2025 (58675/2024)</a:t>
            </a:r>
          </a:p>
        </p:txBody>
      </p:sp>
      <p:sp>
        <p:nvSpPr>
          <p:cNvPr id="3" name="Pladsholder til indhold 2">
            <a:extLst>
              <a:ext uri="{FF2B5EF4-FFF2-40B4-BE49-F238E27FC236}">
                <a16:creationId xmlns:a16="http://schemas.microsoft.com/office/drawing/2014/main" id="{A3CCD8B6-2E5F-AC71-E6D4-3FE6A9036149}"/>
              </a:ext>
            </a:extLst>
          </p:cNvPr>
          <p:cNvSpPr>
            <a:spLocks noGrp="1"/>
          </p:cNvSpPr>
          <p:nvPr>
            <p:ph idx="1"/>
          </p:nvPr>
        </p:nvSpPr>
        <p:spPr>
          <a:xfrm>
            <a:off x="6503158" y="649480"/>
            <a:ext cx="4862447" cy="5546047"/>
          </a:xfrm>
        </p:spPr>
        <p:txBody>
          <a:bodyPr anchor="ctr">
            <a:noAutofit/>
          </a:bodyPr>
          <a:lstStyle/>
          <a:p>
            <a:pPr marL="0" indent="0">
              <a:buNone/>
            </a:pPr>
            <a:endParaRPr lang="da-DK" sz="2000" dirty="0"/>
          </a:p>
          <a:p>
            <a:pPr marL="0" indent="0">
              <a:buNone/>
            </a:pPr>
            <a:endParaRPr lang="da-DK" sz="2000" dirty="0"/>
          </a:p>
          <a:p>
            <a:pPr marL="0" indent="0">
              <a:buNone/>
            </a:pPr>
            <a:r>
              <a:rPr lang="da-DK" sz="2000" dirty="0"/>
              <a:t>Højesteret fastslog på baggrund af en udtalelse fra Retslægerådet, at A’s tilskadekomst den 15. oktober 2009 ikke var en arbejdsskade, da A ikke ved tilskadekomsten havde pådraget sig varige gener. </a:t>
            </a:r>
          </a:p>
          <a:p>
            <a:pPr marL="0" indent="0">
              <a:buNone/>
            </a:pPr>
            <a:r>
              <a:rPr lang="da-DK" sz="2000" dirty="0"/>
              <a:t>Myndighedernes afgørelser om anerkendelse af tilskadekomsten som arbejdsskade og myndighedernes efterfølgende afgørelser om betaling af godtgørelse for varigt mén og erstatning for midlertidigt erhvervsevnetab var uhjemlede og skulle derfor annulleres efter almindelige forvaltningsretlige principper. </a:t>
            </a:r>
          </a:p>
          <a:p>
            <a:pPr marL="0" indent="0">
              <a:buNone/>
            </a:pPr>
            <a:r>
              <a:rPr lang="da-DK" sz="2000" dirty="0"/>
              <a:t>Passivitet kunne ikke sig selv føre til, at en </a:t>
            </a:r>
            <a:r>
              <a:rPr lang="da-DK" sz="2000" dirty="0" err="1"/>
              <a:t>ulovhjemlet</a:t>
            </a:r>
            <a:r>
              <a:rPr lang="da-DK" sz="2000" dirty="0"/>
              <a:t> afgørelse ikke skulle annulleres.</a:t>
            </a:r>
          </a:p>
          <a:p>
            <a:pPr marL="0" indent="0">
              <a:buNone/>
            </a:pPr>
            <a:r>
              <a:rPr lang="da-DK" sz="2000" dirty="0"/>
              <a:t>Det var ikke en konsekvens heraf, at skadelidte skulle tilbagebetale udbetalt godtgørelse og erstatning.</a:t>
            </a:r>
          </a:p>
        </p:txBody>
      </p:sp>
      <p:pic>
        <p:nvPicPr>
          <p:cNvPr id="4" name="Billede 3">
            <a:extLst>
              <a:ext uri="{FF2B5EF4-FFF2-40B4-BE49-F238E27FC236}">
                <a16:creationId xmlns:a16="http://schemas.microsoft.com/office/drawing/2014/main" id="{CD3B9934-5555-4E48-ACF5-E0718C8E77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96251" y="110560"/>
            <a:ext cx="1104817" cy="1103825"/>
          </a:xfrm>
          <a:prstGeom prst="rect">
            <a:avLst/>
          </a:prstGeom>
        </p:spPr>
      </p:pic>
    </p:spTree>
    <p:extLst>
      <p:ext uri="{BB962C8B-B14F-4D97-AF65-F5344CB8AC3E}">
        <p14:creationId xmlns:p14="http://schemas.microsoft.com/office/powerpoint/2010/main" val="2652651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CBD824C9-CE9B-E54A-15D4-FAFB32345785}"/>
              </a:ext>
            </a:extLst>
          </p:cNvPr>
          <p:cNvSpPr>
            <a:spLocks noGrp="1"/>
          </p:cNvSpPr>
          <p:nvPr>
            <p:ph type="title"/>
          </p:nvPr>
        </p:nvSpPr>
        <p:spPr>
          <a:xfrm>
            <a:off x="826396" y="586855"/>
            <a:ext cx="4230100" cy="3387497"/>
          </a:xfrm>
        </p:spPr>
        <p:txBody>
          <a:bodyPr anchor="b">
            <a:normAutofit/>
          </a:bodyPr>
          <a:lstStyle/>
          <a:p>
            <a:pPr algn="r"/>
            <a:r>
              <a:rPr lang="da-DK" sz="2800">
                <a:solidFill>
                  <a:srgbClr val="FFFFFF"/>
                </a:solidFill>
              </a:rPr>
              <a:t>Arbejdsskadesikringsloven – dom af 5. oktober 2025 (60052/2024)</a:t>
            </a:r>
          </a:p>
        </p:txBody>
      </p:sp>
      <p:sp>
        <p:nvSpPr>
          <p:cNvPr id="3" name="Pladsholder til indhold 2">
            <a:extLst>
              <a:ext uri="{FF2B5EF4-FFF2-40B4-BE49-F238E27FC236}">
                <a16:creationId xmlns:a16="http://schemas.microsoft.com/office/drawing/2014/main" id="{5F3BBD6F-8695-BF36-F774-B59C751D8C22}"/>
              </a:ext>
            </a:extLst>
          </p:cNvPr>
          <p:cNvSpPr>
            <a:spLocks noGrp="1"/>
          </p:cNvSpPr>
          <p:nvPr>
            <p:ph idx="1"/>
          </p:nvPr>
        </p:nvSpPr>
        <p:spPr>
          <a:xfrm>
            <a:off x="6503158" y="649480"/>
            <a:ext cx="4862447" cy="6355169"/>
          </a:xfrm>
        </p:spPr>
        <p:txBody>
          <a:bodyPr anchor="ctr">
            <a:normAutofit/>
          </a:bodyPr>
          <a:lstStyle/>
          <a:p>
            <a:pPr marL="0" indent="0">
              <a:buNone/>
            </a:pPr>
            <a:r>
              <a:rPr lang="da-DK" sz="2000" dirty="0"/>
              <a:t>En kommunalt ansat ressourcepædagog  kom til skade under et færdselsuheld på vej til arbejde fra sit hjem. </a:t>
            </a:r>
          </a:p>
          <a:p>
            <a:pPr marL="0" indent="0">
              <a:buNone/>
            </a:pPr>
            <a:r>
              <a:rPr lang="da-DK" sz="2000" dirty="0"/>
              <a:t>Efter ASL § 4, stk. 3, fastsætter beskæftigelsesministeren regler om, hvornår loven skal gælder for skader opstået under befordring. Af forarbejderne fremgår, at sådanne skader </a:t>
            </a:r>
            <a:r>
              <a:rPr lang="da-DK" sz="2000" u="sng" dirty="0"/>
              <a:t>som udgangspunkt </a:t>
            </a:r>
            <a:r>
              <a:rPr lang="da-DK" sz="2000" dirty="0"/>
              <a:t>ikke er omfattet af loven. </a:t>
            </a:r>
          </a:p>
          <a:p>
            <a:pPr marL="0" indent="0">
              <a:buNone/>
            </a:pPr>
            <a:r>
              <a:rPr lang="da-DK" sz="2000" dirty="0"/>
              <a:t>I bekendtgørelsens § 1 fremgår, at skade under befordring er sikret under loven, hvis tjenesteforholdet til arbejdsgiveren eller hensynet til virksomhedens interesser </a:t>
            </a:r>
            <a:r>
              <a:rPr lang="da-DK" sz="2000" u="sng" dirty="0"/>
              <a:t>har indflydelse </a:t>
            </a:r>
            <a:r>
              <a:rPr lang="da-DK" sz="2000" dirty="0"/>
              <a:t>på befordringen. Og i § 3 opregnes en række situationer, hvor befordringen er dækket af loven.</a:t>
            </a:r>
          </a:p>
          <a:p>
            <a:pPr marL="0" indent="0">
              <a:buNone/>
            </a:pPr>
            <a:r>
              <a:rPr lang="da-DK" sz="2000" dirty="0"/>
              <a:t>Højesteret fastslog, at skaden under færdselsuheldet ikke var dækket af loven. </a:t>
            </a:r>
            <a:endParaRPr lang="da-DK" sz="1400" dirty="0"/>
          </a:p>
          <a:p>
            <a:pPr marL="0" indent="0">
              <a:buNone/>
            </a:pPr>
            <a:endParaRPr lang="da-DK" sz="1400" dirty="0"/>
          </a:p>
        </p:txBody>
      </p:sp>
      <p:pic>
        <p:nvPicPr>
          <p:cNvPr id="4" name="Billede 3">
            <a:extLst>
              <a:ext uri="{FF2B5EF4-FFF2-40B4-BE49-F238E27FC236}">
                <a16:creationId xmlns:a16="http://schemas.microsoft.com/office/drawing/2014/main" id="{CD3B9934-5555-4E48-ACF5-E0718C8E77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07245" y="97567"/>
            <a:ext cx="1104817" cy="1103825"/>
          </a:xfrm>
          <a:prstGeom prst="rect">
            <a:avLst/>
          </a:prstGeom>
        </p:spPr>
      </p:pic>
    </p:spTree>
    <p:extLst>
      <p:ext uri="{BB962C8B-B14F-4D97-AF65-F5344CB8AC3E}">
        <p14:creationId xmlns:p14="http://schemas.microsoft.com/office/powerpoint/2010/main" val="1619911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22">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1" name="Rectangle 24">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26">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28">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30">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Freeform: Shape 32">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6" name="Rectangle 34">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2CF1751-47A0-76B0-8E47-D84E9C195AB8}"/>
              </a:ext>
            </a:extLst>
          </p:cNvPr>
          <p:cNvSpPr>
            <a:spLocks noGrp="1"/>
          </p:cNvSpPr>
          <p:nvPr>
            <p:ph type="title"/>
          </p:nvPr>
        </p:nvSpPr>
        <p:spPr>
          <a:xfrm>
            <a:off x="466722" y="586855"/>
            <a:ext cx="3201366" cy="3387497"/>
          </a:xfrm>
        </p:spPr>
        <p:txBody>
          <a:bodyPr anchor="b">
            <a:normAutofit/>
          </a:bodyPr>
          <a:lstStyle/>
          <a:p>
            <a:pPr algn="r"/>
            <a:r>
              <a:rPr lang="da-DK" sz="4000">
                <a:solidFill>
                  <a:srgbClr val="FFFFFF"/>
                </a:solidFill>
              </a:rPr>
              <a:t>120-dages reglen i FUL – dom af 25. november 2025 (64381/2024)</a:t>
            </a:r>
          </a:p>
        </p:txBody>
      </p:sp>
      <p:sp>
        <p:nvSpPr>
          <p:cNvPr id="3" name="Pladsholder til indhold 2">
            <a:extLst>
              <a:ext uri="{FF2B5EF4-FFF2-40B4-BE49-F238E27FC236}">
                <a16:creationId xmlns:a16="http://schemas.microsoft.com/office/drawing/2014/main" id="{E42811CE-485C-20D1-6D04-0FA8269EE18F}"/>
              </a:ext>
            </a:extLst>
          </p:cNvPr>
          <p:cNvSpPr>
            <a:spLocks noGrp="1"/>
          </p:cNvSpPr>
          <p:nvPr>
            <p:ph idx="1"/>
          </p:nvPr>
        </p:nvSpPr>
        <p:spPr>
          <a:xfrm>
            <a:off x="4810259" y="819510"/>
            <a:ext cx="6555347" cy="6996022"/>
          </a:xfrm>
        </p:spPr>
        <p:txBody>
          <a:bodyPr anchor="ctr">
            <a:normAutofit/>
          </a:bodyPr>
          <a:lstStyle/>
          <a:p>
            <a:pPr marL="0" indent="0">
              <a:buNone/>
            </a:pPr>
            <a:r>
              <a:rPr lang="da-DK" sz="2000" dirty="0"/>
              <a:t>Sagen angik de tidsmæssige betingelser for opsigelse af en funktionær efter FUL § 5, stk. 2, med forkortet varsel på grund af sygdom. </a:t>
            </a:r>
          </a:p>
          <a:p>
            <a:pPr marL="0" indent="0">
              <a:buNone/>
            </a:pPr>
            <a:r>
              <a:rPr lang="da-DK" sz="2000" dirty="0"/>
              <a:t>FUL § 5, stk. 2: Opsigelse med en måneds varsel kan ske, </a:t>
            </a:r>
            <a:r>
              <a:rPr lang="da-DK" sz="2000" i="1" dirty="0"/>
              <a:t>når funktionæren inden for et tidsrum på 12 på hinanden følgende måneder har </a:t>
            </a:r>
            <a:r>
              <a:rPr lang="da-DK" sz="2000" i="1" u="sng" dirty="0"/>
              <a:t>oppebåret </a:t>
            </a:r>
            <a:r>
              <a:rPr lang="da-DK" sz="2000" i="1" dirty="0"/>
              <a:t>løn under sygdom i alt 120 dage. Opsigelsens gyldighed er betinget af, at den sker i umiddelbar tilknytning til </a:t>
            </a:r>
            <a:r>
              <a:rPr lang="da-DK" sz="2000" i="1" u="sng" dirty="0"/>
              <a:t>udløbet af </a:t>
            </a:r>
            <a:r>
              <a:rPr lang="da-DK" sz="2000" i="1" dirty="0"/>
              <a:t>de 120 sygedage, og medens funktionæren endnu er syg.</a:t>
            </a:r>
          </a:p>
          <a:p>
            <a:pPr marL="0" indent="0">
              <a:buNone/>
            </a:pPr>
            <a:r>
              <a:rPr lang="da-DK" sz="2000" dirty="0"/>
              <a:t>Højesteret fandt i lyset af ordlyden, at opsigelse efter bestemmelsen først kan afgives, når arbejdsgiveren har konstateret, at funktionæren har haft 120 sygedage. </a:t>
            </a:r>
          </a:p>
          <a:p>
            <a:pPr marL="0" indent="0">
              <a:buNone/>
            </a:pPr>
            <a:r>
              <a:rPr lang="da-DK" sz="2000" dirty="0"/>
              <a:t>Da en funktionær efter arbejdstids ophør på den 120. sygedag har oppebåret løn i 120 sygedage, kan opsigelse ske efter arbejdstids ophør denne dag. </a:t>
            </a:r>
          </a:p>
          <a:p>
            <a:pPr marL="0" indent="0">
              <a:buNone/>
            </a:pPr>
            <a:r>
              <a:rPr lang="da-DK" sz="2000" dirty="0"/>
              <a:t>I den konkrete sag var betingelserne for opsigelse med forkortet varsel opfyldt, da opsigelsen var sket efter arbejdstids ophør på den 120. sygedag.  </a:t>
            </a:r>
          </a:p>
          <a:p>
            <a:pPr marL="0" indent="0">
              <a:buNone/>
            </a:pPr>
            <a:endParaRPr lang="da-DK" sz="2000" dirty="0"/>
          </a:p>
          <a:p>
            <a:pPr marL="0" indent="0">
              <a:buNone/>
            </a:pPr>
            <a:endParaRPr lang="da-DK" sz="2000" dirty="0"/>
          </a:p>
          <a:p>
            <a:pPr marL="0" indent="0">
              <a:buNone/>
            </a:pPr>
            <a:endParaRPr lang="da-DK" sz="2000" dirty="0"/>
          </a:p>
          <a:p>
            <a:pPr marL="0" indent="0">
              <a:buNone/>
            </a:pPr>
            <a:endParaRPr lang="da-DK" sz="2000" dirty="0"/>
          </a:p>
        </p:txBody>
      </p:sp>
      <p:pic>
        <p:nvPicPr>
          <p:cNvPr id="4" name="Billede 3">
            <a:extLst>
              <a:ext uri="{FF2B5EF4-FFF2-40B4-BE49-F238E27FC236}">
                <a16:creationId xmlns:a16="http://schemas.microsoft.com/office/drawing/2014/main" id="{CD3B9934-5555-4E48-ACF5-E0718C8E77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3214" y="34942"/>
            <a:ext cx="1104817" cy="1103825"/>
          </a:xfrm>
          <a:prstGeom prst="rect">
            <a:avLst/>
          </a:prstGeom>
        </p:spPr>
      </p:pic>
    </p:spTree>
    <p:extLst>
      <p:ext uri="{BB962C8B-B14F-4D97-AF65-F5344CB8AC3E}">
        <p14:creationId xmlns:p14="http://schemas.microsoft.com/office/powerpoint/2010/main" val="3164223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52BE26F8-4BE6-91CD-CE1F-D3BE15E9B89C}"/>
              </a:ext>
            </a:extLst>
          </p:cNvPr>
          <p:cNvSpPr>
            <a:spLocks noGrp="1"/>
          </p:cNvSpPr>
          <p:nvPr>
            <p:ph type="ctrTitle"/>
          </p:nvPr>
        </p:nvSpPr>
        <p:spPr>
          <a:xfrm>
            <a:off x="826396" y="586855"/>
            <a:ext cx="4230100" cy="3387497"/>
          </a:xfrm>
        </p:spPr>
        <p:txBody>
          <a:bodyPr vert="horz" lIns="91440" tIns="45720" rIns="91440" bIns="45720" rtlCol="0" anchor="b">
            <a:normAutofit/>
          </a:bodyPr>
          <a:lstStyle/>
          <a:p>
            <a:pPr algn="r"/>
            <a:r>
              <a:rPr lang="en-US" sz="4000" kern="1200">
                <a:solidFill>
                  <a:srgbClr val="FFFFFF"/>
                </a:solidFill>
                <a:latin typeface="+mj-lt"/>
                <a:ea typeface="+mj-ea"/>
                <a:cs typeface="+mj-cs"/>
              </a:rPr>
              <a:t>Nyt fra Arbejdsretten</a:t>
            </a:r>
          </a:p>
        </p:txBody>
      </p:sp>
      <p:sp>
        <p:nvSpPr>
          <p:cNvPr id="3" name="Undertitel 2">
            <a:extLst>
              <a:ext uri="{FF2B5EF4-FFF2-40B4-BE49-F238E27FC236}">
                <a16:creationId xmlns:a16="http://schemas.microsoft.com/office/drawing/2014/main" id="{405459F3-4BF0-9B35-515E-4CD4857592C9}"/>
              </a:ext>
            </a:extLst>
          </p:cNvPr>
          <p:cNvSpPr>
            <a:spLocks noGrp="1"/>
          </p:cNvSpPr>
          <p:nvPr>
            <p:ph type="subTitle" idx="1"/>
          </p:nvPr>
        </p:nvSpPr>
        <p:spPr>
          <a:xfrm>
            <a:off x="6503158" y="649480"/>
            <a:ext cx="4862447" cy="5546047"/>
          </a:xfrm>
        </p:spPr>
        <p:txBody>
          <a:bodyPr vert="horz" lIns="91440" tIns="45720" rIns="91440" bIns="45720" rtlCol="0" anchor="ctr">
            <a:normAutofit/>
          </a:bodyPr>
          <a:lstStyle/>
          <a:p>
            <a:pPr indent="-228600" algn="l">
              <a:buFont typeface="Arial" panose="020B0604020202020204" pitchFamily="34" charset="0"/>
              <a:buChar char="•"/>
            </a:pPr>
            <a:r>
              <a:rPr lang="en-US" sz="2000" dirty="0"/>
              <a:t>Fire </a:t>
            </a:r>
            <a:r>
              <a:rPr lang="en-US" sz="2000" dirty="0" err="1"/>
              <a:t>hovedkategorier</a:t>
            </a:r>
            <a:endParaRPr lang="en-US" sz="2000" dirty="0"/>
          </a:p>
          <a:p>
            <a:pPr marL="457200" indent="-228600" algn="l">
              <a:buFont typeface="Arial" panose="020B0604020202020204" pitchFamily="34" charset="0"/>
              <a:buChar char="•"/>
            </a:pPr>
            <a:r>
              <a:rPr lang="en-US" sz="2000" dirty="0" err="1"/>
              <a:t>Illoyal</a:t>
            </a:r>
            <a:r>
              <a:rPr lang="en-US" sz="2000" dirty="0"/>
              <a:t> </a:t>
            </a:r>
            <a:r>
              <a:rPr lang="en-US" sz="2000" dirty="0" err="1"/>
              <a:t>adfærd</a:t>
            </a:r>
            <a:r>
              <a:rPr lang="en-US" sz="2000" dirty="0"/>
              <a:t> – </a:t>
            </a:r>
            <a:r>
              <a:rPr lang="en-US" sz="2000" dirty="0" err="1"/>
              <a:t>dom</a:t>
            </a:r>
            <a:r>
              <a:rPr lang="en-US" sz="2000" dirty="0"/>
              <a:t> </a:t>
            </a:r>
            <a:r>
              <a:rPr lang="en-US" sz="2000" dirty="0" err="1"/>
              <a:t>af</a:t>
            </a:r>
            <a:r>
              <a:rPr lang="en-US" sz="2000" dirty="0"/>
              <a:t> 20. </a:t>
            </a:r>
            <a:r>
              <a:rPr lang="en-US" sz="2000" dirty="0" err="1"/>
              <a:t>maj</a:t>
            </a:r>
            <a:r>
              <a:rPr lang="en-US" sz="2000" dirty="0"/>
              <a:t> 2025</a:t>
            </a:r>
          </a:p>
          <a:p>
            <a:pPr marL="457200" indent="-228600" algn="l">
              <a:buFont typeface="Arial" panose="020B0604020202020204" pitchFamily="34" charset="0"/>
              <a:buChar char="•"/>
            </a:pPr>
            <a:r>
              <a:rPr lang="en-US" sz="2000" dirty="0" err="1"/>
              <a:t>Lovlig</a:t>
            </a:r>
            <a:r>
              <a:rPr lang="en-US" sz="2000" dirty="0"/>
              <a:t> </a:t>
            </a:r>
            <a:r>
              <a:rPr lang="en-US" sz="2000" dirty="0" err="1"/>
              <a:t>arbejdsstandsning</a:t>
            </a:r>
            <a:r>
              <a:rPr lang="en-US" sz="2000" dirty="0"/>
              <a:t> – </a:t>
            </a:r>
            <a:r>
              <a:rPr lang="en-US" sz="2000" dirty="0" err="1"/>
              <a:t>dom</a:t>
            </a:r>
            <a:r>
              <a:rPr lang="en-US" sz="2000" dirty="0"/>
              <a:t> </a:t>
            </a:r>
            <a:r>
              <a:rPr lang="en-US" sz="2000" dirty="0" err="1"/>
              <a:t>af</a:t>
            </a:r>
            <a:r>
              <a:rPr lang="en-US" sz="2000" dirty="0"/>
              <a:t> 27. </a:t>
            </a:r>
            <a:r>
              <a:rPr lang="en-US" sz="2000" dirty="0" err="1"/>
              <a:t>maj</a:t>
            </a:r>
            <a:r>
              <a:rPr lang="en-US" sz="2000" dirty="0"/>
              <a:t> 2025</a:t>
            </a:r>
          </a:p>
          <a:p>
            <a:pPr marL="457200" indent="-228600" algn="l">
              <a:buFont typeface="Arial" panose="020B0604020202020204" pitchFamily="34" charset="0"/>
              <a:buChar char="•"/>
            </a:pPr>
            <a:r>
              <a:rPr lang="en-US" sz="2000" dirty="0" err="1"/>
              <a:t>Vikarers</a:t>
            </a:r>
            <a:r>
              <a:rPr lang="en-US" sz="2000" dirty="0"/>
              <a:t> </a:t>
            </a:r>
            <a:r>
              <a:rPr lang="en-US" sz="2000" dirty="0" err="1"/>
              <a:t>retsstilling</a:t>
            </a:r>
            <a:r>
              <a:rPr lang="en-US" sz="2000" dirty="0"/>
              <a:t> – </a:t>
            </a:r>
            <a:r>
              <a:rPr lang="en-US" sz="2000" dirty="0" err="1"/>
              <a:t>dom</a:t>
            </a:r>
            <a:r>
              <a:rPr lang="en-US" sz="2000" dirty="0"/>
              <a:t> </a:t>
            </a:r>
            <a:r>
              <a:rPr lang="en-US" sz="2000" dirty="0" err="1"/>
              <a:t>af</a:t>
            </a:r>
            <a:r>
              <a:rPr lang="en-US" sz="2000" dirty="0"/>
              <a:t> 19. august 2025, </a:t>
            </a:r>
            <a:r>
              <a:rPr lang="en-US" sz="2000" dirty="0" err="1"/>
              <a:t>dom</a:t>
            </a:r>
            <a:r>
              <a:rPr lang="en-US" sz="2000" dirty="0"/>
              <a:t> </a:t>
            </a:r>
            <a:r>
              <a:rPr lang="en-US" sz="2000" dirty="0" err="1"/>
              <a:t>af</a:t>
            </a:r>
            <a:r>
              <a:rPr lang="en-US" sz="2000" dirty="0"/>
              <a:t> 3. </a:t>
            </a:r>
            <a:r>
              <a:rPr lang="en-US" sz="2000" dirty="0" err="1"/>
              <a:t>november</a:t>
            </a:r>
            <a:r>
              <a:rPr lang="en-US" sz="2000" dirty="0"/>
              <a:t> 2025 </a:t>
            </a:r>
            <a:r>
              <a:rPr lang="en-US" sz="2000" dirty="0" err="1"/>
              <a:t>og</a:t>
            </a:r>
            <a:r>
              <a:rPr lang="en-US" sz="2000" dirty="0"/>
              <a:t> </a:t>
            </a:r>
            <a:r>
              <a:rPr lang="en-US" sz="2000" dirty="0" err="1"/>
              <a:t>dom</a:t>
            </a:r>
            <a:r>
              <a:rPr lang="en-US" sz="2000" dirty="0"/>
              <a:t> </a:t>
            </a:r>
            <a:r>
              <a:rPr lang="en-US" sz="2000" dirty="0" err="1"/>
              <a:t>af</a:t>
            </a:r>
            <a:r>
              <a:rPr lang="en-US" sz="2000" dirty="0"/>
              <a:t> 15. </a:t>
            </a:r>
            <a:r>
              <a:rPr lang="en-US" sz="2000" dirty="0" err="1"/>
              <a:t>januar</a:t>
            </a:r>
            <a:r>
              <a:rPr lang="en-US" sz="2000" dirty="0"/>
              <a:t> 2026</a:t>
            </a:r>
          </a:p>
          <a:p>
            <a:pPr marL="457200" indent="-228600" algn="l">
              <a:buFont typeface="Arial" panose="020B0604020202020204" pitchFamily="34" charset="0"/>
              <a:buChar char="•"/>
            </a:pPr>
            <a:r>
              <a:rPr lang="en-US" sz="2000" dirty="0" err="1"/>
              <a:t>Arbejdsretlig</a:t>
            </a:r>
            <a:r>
              <a:rPr lang="en-US" sz="2000" dirty="0"/>
              <a:t> </a:t>
            </a:r>
            <a:r>
              <a:rPr lang="en-US" sz="2000" dirty="0" err="1"/>
              <a:t>identitet</a:t>
            </a:r>
            <a:r>
              <a:rPr lang="en-US" sz="2000" dirty="0"/>
              <a:t> – </a:t>
            </a:r>
            <a:r>
              <a:rPr lang="en-US" sz="2000" dirty="0" err="1"/>
              <a:t>dom</a:t>
            </a:r>
            <a:r>
              <a:rPr lang="en-US" sz="2000" dirty="0"/>
              <a:t> </a:t>
            </a:r>
            <a:r>
              <a:rPr lang="en-US" sz="2000" dirty="0" err="1"/>
              <a:t>af</a:t>
            </a:r>
            <a:r>
              <a:rPr lang="en-US" sz="2000" dirty="0"/>
              <a:t> 23. marts 2026</a:t>
            </a:r>
          </a:p>
          <a:p>
            <a:pPr marL="457200" indent="-228600" algn="l">
              <a:buFont typeface="Arial" panose="020B0604020202020204" pitchFamily="34" charset="0"/>
              <a:buChar char="•"/>
            </a:pPr>
            <a:endParaRPr lang="en-US" sz="2000" dirty="0"/>
          </a:p>
        </p:txBody>
      </p:sp>
      <p:pic>
        <p:nvPicPr>
          <p:cNvPr id="4" name="Billede 3">
            <a:extLst>
              <a:ext uri="{FF2B5EF4-FFF2-40B4-BE49-F238E27FC236}">
                <a16:creationId xmlns:a16="http://schemas.microsoft.com/office/drawing/2014/main" id="{CD3B9934-5555-4E48-ACF5-E0718C8E77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47972" y="97567"/>
            <a:ext cx="1104817" cy="1103825"/>
          </a:xfrm>
          <a:prstGeom prst="rect">
            <a:avLst/>
          </a:prstGeom>
        </p:spPr>
      </p:pic>
    </p:spTree>
    <p:extLst>
      <p:ext uri="{BB962C8B-B14F-4D97-AF65-F5344CB8AC3E}">
        <p14:creationId xmlns:p14="http://schemas.microsoft.com/office/powerpoint/2010/main" val="3558213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60888485-2027-C802-6431-262AF337DB1C}"/>
              </a:ext>
            </a:extLst>
          </p:cNvPr>
          <p:cNvSpPr>
            <a:spLocks noGrp="1"/>
          </p:cNvSpPr>
          <p:nvPr>
            <p:ph type="title"/>
          </p:nvPr>
        </p:nvSpPr>
        <p:spPr>
          <a:xfrm>
            <a:off x="826396" y="586855"/>
            <a:ext cx="4230100" cy="3387497"/>
          </a:xfrm>
        </p:spPr>
        <p:txBody>
          <a:bodyPr anchor="b">
            <a:normAutofit/>
          </a:bodyPr>
          <a:lstStyle/>
          <a:p>
            <a:pPr algn="r"/>
            <a:r>
              <a:rPr lang="da-DK" sz="4000">
                <a:solidFill>
                  <a:srgbClr val="FFFFFF"/>
                </a:solidFill>
              </a:rPr>
              <a:t>Illoyal adfærd – dom af 20. maj 2025 (2023-1278)</a:t>
            </a:r>
          </a:p>
        </p:txBody>
      </p:sp>
      <p:sp>
        <p:nvSpPr>
          <p:cNvPr id="3" name="Pladsholder til indhold 2">
            <a:extLst>
              <a:ext uri="{FF2B5EF4-FFF2-40B4-BE49-F238E27FC236}">
                <a16:creationId xmlns:a16="http://schemas.microsoft.com/office/drawing/2014/main" id="{522DC245-7F6C-326C-771C-E064D49FA731}"/>
              </a:ext>
            </a:extLst>
          </p:cNvPr>
          <p:cNvSpPr>
            <a:spLocks noGrp="1"/>
          </p:cNvSpPr>
          <p:nvPr>
            <p:ph idx="1"/>
          </p:nvPr>
        </p:nvSpPr>
        <p:spPr>
          <a:xfrm>
            <a:off x="6503158" y="649480"/>
            <a:ext cx="4862447" cy="5546047"/>
          </a:xfrm>
        </p:spPr>
        <p:txBody>
          <a:bodyPr anchor="ctr">
            <a:normAutofit/>
          </a:bodyPr>
          <a:lstStyle/>
          <a:p>
            <a:pPr marL="0" indent="0">
              <a:buNone/>
            </a:pPr>
            <a:r>
              <a:rPr lang="da-DK" sz="2000" dirty="0"/>
              <a:t>Havde DIO II handlet illoyalt over for HK Privat ved at rådgive en medlemsvirksomhed til - efter en virksomhedsoverdragelse - at aflønne en medarbejder i fleksjob efter Krifa-overenskomsten, når virksomheden havde en hvilende overenskomst indgået mellem DI og HK Privat (HK-funktionæroverenskomsten)? </a:t>
            </a:r>
            <a:br>
              <a:rPr lang="da-DK" sz="2000" dirty="0"/>
            </a:br>
            <a:br>
              <a:rPr lang="da-DK" sz="2000" dirty="0"/>
            </a:br>
            <a:r>
              <a:rPr lang="da-DK" sz="2000" dirty="0"/>
              <a:t>Nej, sagde Arbejdsretten: Udgangspunktet var HK-funktionæroverenskomsten, men dette udgangspunkt kunne fraviges, fordi virksomheden efter virksomhedsoverdragelsen var forpligtet - over for medarbejderen - til at anvende løn-og ansættelsesvilkårene fra Krifa-overenskomsten. </a:t>
            </a:r>
            <a:br>
              <a:rPr lang="da-DK" sz="2000" dirty="0"/>
            </a:br>
            <a:endParaRPr lang="da-DK" sz="2000" dirty="0"/>
          </a:p>
        </p:txBody>
      </p:sp>
      <p:pic>
        <p:nvPicPr>
          <p:cNvPr id="4" name="Billede 3">
            <a:extLst>
              <a:ext uri="{FF2B5EF4-FFF2-40B4-BE49-F238E27FC236}">
                <a16:creationId xmlns:a16="http://schemas.microsoft.com/office/drawing/2014/main" id="{CD3B9934-5555-4E48-ACF5-E0718C8E77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96251" y="34942"/>
            <a:ext cx="1104817" cy="1103825"/>
          </a:xfrm>
          <a:prstGeom prst="rect">
            <a:avLst/>
          </a:prstGeom>
        </p:spPr>
      </p:pic>
    </p:spTree>
    <p:extLst>
      <p:ext uri="{BB962C8B-B14F-4D97-AF65-F5344CB8AC3E}">
        <p14:creationId xmlns:p14="http://schemas.microsoft.com/office/powerpoint/2010/main" val="4191475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33982E7F-8B58-392C-F6FA-6DA4649B9C6E}"/>
              </a:ext>
            </a:extLst>
          </p:cNvPr>
          <p:cNvSpPr>
            <a:spLocks noGrp="1"/>
          </p:cNvSpPr>
          <p:nvPr>
            <p:ph type="title"/>
          </p:nvPr>
        </p:nvSpPr>
        <p:spPr>
          <a:xfrm>
            <a:off x="826396" y="586855"/>
            <a:ext cx="4230100" cy="3387497"/>
          </a:xfrm>
        </p:spPr>
        <p:txBody>
          <a:bodyPr anchor="b">
            <a:normAutofit/>
          </a:bodyPr>
          <a:lstStyle/>
          <a:p>
            <a:pPr algn="r"/>
            <a:r>
              <a:rPr lang="da-DK" sz="4000">
                <a:solidFill>
                  <a:srgbClr val="FFFFFF"/>
                </a:solidFill>
              </a:rPr>
              <a:t>Lovligheden af en arbejdsstandsning – dom af 27. maj 2025 (2023-1253)</a:t>
            </a:r>
          </a:p>
        </p:txBody>
      </p:sp>
      <p:sp>
        <p:nvSpPr>
          <p:cNvPr id="3" name="Pladsholder til indhold 2">
            <a:extLst>
              <a:ext uri="{FF2B5EF4-FFF2-40B4-BE49-F238E27FC236}">
                <a16:creationId xmlns:a16="http://schemas.microsoft.com/office/drawing/2014/main" id="{95AB695A-E25F-9129-39BC-061BC9FB8425}"/>
              </a:ext>
            </a:extLst>
          </p:cNvPr>
          <p:cNvSpPr>
            <a:spLocks noGrp="1"/>
          </p:cNvSpPr>
          <p:nvPr>
            <p:ph idx="1"/>
          </p:nvPr>
        </p:nvSpPr>
        <p:spPr>
          <a:xfrm>
            <a:off x="6503158" y="649480"/>
            <a:ext cx="4862447" cy="5966980"/>
          </a:xfrm>
        </p:spPr>
        <p:txBody>
          <a:bodyPr anchor="ctr">
            <a:normAutofit fontScale="92500" lnSpcReduction="20000"/>
          </a:bodyPr>
          <a:lstStyle/>
          <a:p>
            <a:pPr marL="0" indent="0">
              <a:buNone/>
            </a:pPr>
            <a:endParaRPr lang="da-DK" sz="2000" dirty="0"/>
          </a:p>
          <a:p>
            <a:pPr marL="0" indent="0">
              <a:buNone/>
            </a:pPr>
            <a:r>
              <a:rPr lang="da-DK" sz="2200" dirty="0"/>
              <a:t>Spørgsmålet var, om nedlæggelse af arbejdet på et stillads var lovligt.</a:t>
            </a:r>
          </a:p>
          <a:p>
            <a:pPr marL="0" indent="0">
              <a:buNone/>
            </a:pPr>
            <a:r>
              <a:rPr lang="da-DK" sz="2200" dirty="0"/>
              <a:t>Normens § 17, nr. 2: Reglerne for behandling af faglig strid skal iagttages,</a:t>
            </a:r>
          </a:p>
          <a:p>
            <a:pPr marL="0" indent="0">
              <a:buNone/>
            </a:pPr>
            <a:r>
              <a:rPr lang="da-DK" sz="2200" i="1" dirty="0"/>
              <a:t>”medmindre der opstår risiko for sikkerhed og sundhed, der berettiger til at standse arbejdet”</a:t>
            </a:r>
          </a:p>
          <a:p>
            <a:pPr marL="0" indent="0">
              <a:buNone/>
            </a:pPr>
            <a:r>
              <a:rPr lang="da-DK" sz="2200" dirty="0"/>
              <a:t>Hvordan skal denne bestemmelse forstås i relation til </a:t>
            </a:r>
            <a:r>
              <a:rPr lang="da-DK" sz="2200" u="sng" dirty="0"/>
              <a:t>stilladsarbejde</a:t>
            </a:r>
            <a:r>
              <a:rPr lang="da-DK" sz="2200" dirty="0"/>
              <a:t>?</a:t>
            </a:r>
          </a:p>
          <a:p>
            <a:pPr marL="0" indent="0">
              <a:buNone/>
            </a:pPr>
            <a:r>
              <a:rPr lang="da-DK" sz="2200" i="1" dirty="0"/>
              <a:t>En berettiget arbejdsnedlæggelse forudsætter </a:t>
            </a:r>
            <a:r>
              <a:rPr lang="da-DK" sz="2200" i="1" u="sng" dirty="0"/>
              <a:t>i almindelighed</a:t>
            </a:r>
            <a:r>
              <a:rPr lang="da-DK" sz="2200" i="1" dirty="0"/>
              <a:t>, at Arbejdstilsynet har nedlagt forbud mod brug af stilladset. Det er </a:t>
            </a:r>
            <a:r>
              <a:rPr lang="da-DK" sz="2200" i="1" u="sng" dirty="0"/>
              <a:t>normalt</a:t>
            </a:r>
            <a:r>
              <a:rPr lang="da-DK" sz="2200" i="1" dirty="0"/>
              <a:t> ikke tilstrækkeligt, at virksomheden har fået påbud om at bringe visse forhold i orden inden for en vis frist, eller at medarbejderne føler, at der er tale om farlige forhold. </a:t>
            </a:r>
          </a:p>
          <a:p>
            <a:pPr marL="0" indent="0">
              <a:buNone/>
            </a:pPr>
            <a:r>
              <a:rPr lang="da-DK" sz="2200" dirty="0"/>
              <a:t>I det konkrete tilfælde var der ikke grundlag for at fravige udgangspunktet, hvorfor arbejdsnedlæggelsen var ulovlig.</a:t>
            </a:r>
          </a:p>
          <a:p>
            <a:pPr marL="0" indent="0">
              <a:buNone/>
            </a:pPr>
            <a:endParaRPr lang="da-DK" sz="1700" dirty="0"/>
          </a:p>
          <a:p>
            <a:pPr marL="0" indent="0">
              <a:buNone/>
            </a:pPr>
            <a:endParaRPr lang="da-DK" sz="1700" dirty="0"/>
          </a:p>
        </p:txBody>
      </p:sp>
      <p:pic>
        <p:nvPicPr>
          <p:cNvPr id="4" name="Billede 3">
            <a:extLst>
              <a:ext uri="{FF2B5EF4-FFF2-40B4-BE49-F238E27FC236}">
                <a16:creationId xmlns:a16="http://schemas.microsoft.com/office/drawing/2014/main" id="{CD3B9934-5555-4E48-ACF5-E0718C8E77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86418" y="97567"/>
            <a:ext cx="1104817" cy="1103825"/>
          </a:xfrm>
          <a:prstGeom prst="rect">
            <a:avLst/>
          </a:prstGeom>
        </p:spPr>
      </p:pic>
    </p:spTree>
    <p:extLst>
      <p:ext uri="{BB962C8B-B14F-4D97-AF65-F5344CB8AC3E}">
        <p14:creationId xmlns:p14="http://schemas.microsoft.com/office/powerpoint/2010/main" val="3479421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2849073F-9099-D589-DDCD-8F62AC43235D}"/>
              </a:ext>
            </a:extLst>
          </p:cNvPr>
          <p:cNvSpPr>
            <a:spLocks noGrp="1"/>
          </p:cNvSpPr>
          <p:nvPr>
            <p:ph type="title"/>
          </p:nvPr>
        </p:nvSpPr>
        <p:spPr>
          <a:xfrm>
            <a:off x="826396" y="586855"/>
            <a:ext cx="4230100" cy="3387497"/>
          </a:xfrm>
        </p:spPr>
        <p:txBody>
          <a:bodyPr anchor="b">
            <a:normAutofit/>
          </a:bodyPr>
          <a:lstStyle/>
          <a:p>
            <a:pPr algn="r"/>
            <a:r>
              <a:rPr lang="da-DK" sz="4000">
                <a:solidFill>
                  <a:srgbClr val="FFFFFF"/>
                </a:solidFill>
              </a:rPr>
              <a:t>Vikarers retsstilling – dom af 19. august 2025 (2023-171)</a:t>
            </a:r>
          </a:p>
        </p:txBody>
      </p:sp>
      <p:sp>
        <p:nvSpPr>
          <p:cNvPr id="3" name="Pladsholder til indhold 2">
            <a:extLst>
              <a:ext uri="{FF2B5EF4-FFF2-40B4-BE49-F238E27FC236}">
                <a16:creationId xmlns:a16="http://schemas.microsoft.com/office/drawing/2014/main" id="{E6D3973D-0BA3-FC8F-0D65-96870DD9F7AD}"/>
              </a:ext>
            </a:extLst>
          </p:cNvPr>
          <p:cNvSpPr>
            <a:spLocks noGrp="1"/>
          </p:cNvSpPr>
          <p:nvPr>
            <p:ph idx="1"/>
          </p:nvPr>
        </p:nvSpPr>
        <p:spPr>
          <a:xfrm>
            <a:off x="6503158" y="649480"/>
            <a:ext cx="4862447" cy="5546047"/>
          </a:xfrm>
        </p:spPr>
        <p:txBody>
          <a:bodyPr anchor="ctr">
            <a:noAutofit/>
          </a:bodyPr>
          <a:lstStyle/>
          <a:p>
            <a:pPr marL="0" indent="0">
              <a:buNone/>
            </a:pPr>
            <a:r>
              <a:rPr lang="da-DK" sz="2000" dirty="0"/>
              <a:t>Vikarlovens § 1: </a:t>
            </a:r>
            <a:r>
              <a:rPr lang="da-DK" sz="2000" i="1" dirty="0"/>
              <a:t>Loven finder anvendelse på vikarer, som af vikarbureauet udsendes til brugervirksomheder i Danmark for </a:t>
            </a:r>
            <a:r>
              <a:rPr lang="da-DK" sz="2000" i="1" u="sng" dirty="0"/>
              <a:t>”midlertidigt” </a:t>
            </a:r>
            <a:r>
              <a:rPr lang="da-DK" sz="2000" i="1" dirty="0"/>
              <a:t>at udføre opgaver under disses tilsyn og ledelse.</a:t>
            </a:r>
          </a:p>
          <a:p>
            <a:pPr marL="0" indent="0">
              <a:buNone/>
            </a:pPr>
            <a:r>
              <a:rPr lang="da-DK" sz="2000" dirty="0"/>
              <a:t>Udtrykket ”midlertidigt” skulle forstås bredt, sådan at der måtte lægges vægt på, om det i forbindelse med udsendelsen og eventuelle forlængelser har været tilsigtet, at arbejdsforholdet skal være midlertidigt.  </a:t>
            </a:r>
          </a:p>
          <a:p>
            <a:pPr marL="0" indent="0">
              <a:buNone/>
            </a:pPr>
            <a:r>
              <a:rPr lang="da-DK" sz="2000" dirty="0"/>
              <a:t>Det var ikke godtgjort, at vikaren ikke var udsendt for midlertidigt at udføre arbejde på brugervirksomheden, selv om udsendelsen varede i tre år og fire måneder i alt (over syv perioder). Vikarloven fandt derfor anvendelse. </a:t>
            </a:r>
          </a:p>
          <a:p>
            <a:pPr marL="0" indent="0">
              <a:buNone/>
            </a:pPr>
            <a:r>
              <a:rPr lang="da-DK" sz="2000" dirty="0"/>
              <a:t>Der var herefter ikke anledning til at tage stilling til, om vikaren var omfattet af brugervirksomhedens overenskomst. </a:t>
            </a:r>
          </a:p>
        </p:txBody>
      </p:sp>
      <p:pic>
        <p:nvPicPr>
          <p:cNvPr id="4" name="Billede 3">
            <a:extLst>
              <a:ext uri="{FF2B5EF4-FFF2-40B4-BE49-F238E27FC236}">
                <a16:creationId xmlns:a16="http://schemas.microsoft.com/office/drawing/2014/main" id="{CD3B9934-5555-4E48-ACF5-E0718C8E77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47972" y="34942"/>
            <a:ext cx="1104817" cy="1103825"/>
          </a:xfrm>
          <a:prstGeom prst="rect">
            <a:avLst/>
          </a:prstGeom>
        </p:spPr>
      </p:pic>
    </p:spTree>
    <p:extLst>
      <p:ext uri="{BB962C8B-B14F-4D97-AF65-F5344CB8AC3E}">
        <p14:creationId xmlns:p14="http://schemas.microsoft.com/office/powerpoint/2010/main" val="1721542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68AD2719-823F-7470-69D0-3BB111E470D7}"/>
              </a:ext>
            </a:extLst>
          </p:cNvPr>
          <p:cNvSpPr>
            <a:spLocks noGrp="1"/>
          </p:cNvSpPr>
          <p:nvPr>
            <p:ph type="title"/>
          </p:nvPr>
        </p:nvSpPr>
        <p:spPr>
          <a:xfrm>
            <a:off x="826396" y="586855"/>
            <a:ext cx="4230100" cy="3387497"/>
          </a:xfrm>
        </p:spPr>
        <p:txBody>
          <a:bodyPr anchor="b">
            <a:normAutofit/>
          </a:bodyPr>
          <a:lstStyle/>
          <a:p>
            <a:pPr algn="r"/>
            <a:r>
              <a:rPr lang="da-DK" sz="4000">
                <a:solidFill>
                  <a:srgbClr val="FFFFFF"/>
                </a:solidFill>
              </a:rPr>
              <a:t>Vikarers retsstilling – dom af 3. november 2025 (2025-150)</a:t>
            </a:r>
          </a:p>
        </p:txBody>
      </p:sp>
      <p:sp>
        <p:nvSpPr>
          <p:cNvPr id="3" name="Pladsholder til indhold 2">
            <a:extLst>
              <a:ext uri="{FF2B5EF4-FFF2-40B4-BE49-F238E27FC236}">
                <a16:creationId xmlns:a16="http://schemas.microsoft.com/office/drawing/2014/main" id="{8E3D1709-201C-CFB0-CAB2-AEDD2B9C2319}"/>
              </a:ext>
            </a:extLst>
          </p:cNvPr>
          <p:cNvSpPr>
            <a:spLocks noGrp="1"/>
          </p:cNvSpPr>
          <p:nvPr>
            <p:ph idx="1"/>
          </p:nvPr>
        </p:nvSpPr>
        <p:spPr>
          <a:xfrm>
            <a:off x="6503158" y="649480"/>
            <a:ext cx="4862447" cy="5546047"/>
          </a:xfrm>
        </p:spPr>
        <p:txBody>
          <a:bodyPr anchor="ctr">
            <a:noAutofit/>
          </a:bodyPr>
          <a:lstStyle/>
          <a:p>
            <a:pPr marL="0" indent="0">
              <a:buNone/>
            </a:pPr>
            <a:r>
              <a:rPr lang="da-DK" sz="2000" dirty="0"/>
              <a:t>I vikarlovens § 3, stk. 1, fastslås ligebehandlingsprincippet. Efter § 3, stk. 5, kan ligebehandlingsprincippet fraviges ved kollektiv overenskomst, hvorved den generelle beskyttelse af vikarer respekteres. </a:t>
            </a:r>
          </a:p>
          <a:p>
            <a:pPr marL="0" indent="0">
              <a:buNone/>
            </a:pPr>
            <a:r>
              <a:rPr lang="da-DK" sz="2000" dirty="0"/>
              <a:t>Efter praksis fra EU-Domstolen (</a:t>
            </a:r>
            <a:r>
              <a:rPr lang="da-DK" sz="2000" dirty="0" err="1"/>
              <a:t>TimePartner</a:t>
            </a:r>
            <a:r>
              <a:rPr lang="da-DK" sz="2000" dirty="0"/>
              <a:t>-dommen af 15. december 2022) kan ligebehandlingsprincippet kun fraviges i en kollektiv overenskomst, hvis vikarerne i overenskomsten </a:t>
            </a:r>
            <a:r>
              <a:rPr lang="da-DK" sz="2000" u="sng" dirty="0"/>
              <a:t>tildeles kompenserende fordele</a:t>
            </a:r>
            <a:r>
              <a:rPr lang="da-DK" sz="2000" dirty="0"/>
              <a:t>. Forarbejderne til vikarloven talte utvivlsomt i modsat retning, men uanset dette skulle § 3, stk. 5, forstås således, at der i den kollektive overenskomst, der fraviger ligebehandlingsprincippet, i overensstemmelse med EU-retten </a:t>
            </a:r>
            <a:r>
              <a:rPr lang="da-DK" sz="2000" u="sng" dirty="0"/>
              <a:t>skal gives kompenserende fordele til vikaren</a:t>
            </a:r>
            <a:r>
              <a:rPr lang="da-DK" sz="2000" dirty="0"/>
              <a:t>. </a:t>
            </a:r>
          </a:p>
          <a:p>
            <a:pPr marL="0" indent="0">
              <a:buNone/>
            </a:pPr>
            <a:r>
              <a:rPr lang="da-DK" sz="2000" dirty="0"/>
              <a:t>Vikaren havde herefter krav på efterbetaling, men ikke godtgørelse for krænkelse af ligebehandlingsprincippet. Vikarbureauet havde været i god tro og fulgt forarbejderne. </a:t>
            </a:r>
          </a:p>
        </p:txBody>
      </p:sp>
      <p:pic>
        <p:nvPicPr>
          <p:cNvPr id="4" name="Billede 3">
            <a:extLst>
              <a:ext uri="{FF2B5EF4-FFF2-40B4-BE49-F238E27FC236}">
                <a16:creationId xmlns:a16="http://schemas.microsoft.com/office/drawing/2014/main" id="{CD3B9934-5555-4E48-ACF5-E0718C8E77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85786" y="97567"/>
            <a:ext cx="1104817" cy="1103825"/>
          </a:xfrm>
          <a:prstGeom prst="rect">
            <a:avLst/>
          </a:prstGeom>
        </p:spPr>
      </p:pic>
    </p:spTree>
    <p:extLst>
      <p:ext uri="{BB962C8B-B14F-4D97-AF65-F5344CB8AC3E}">
        <p14:creationId xmlns:p14="http://schemas.microsoft.com/office/powerpoint/2010/main" val="4212637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32C2D9B1-05BC-0CB7-5E61-AA17E4C91889}"/>
              </a:ext>
            </a:extLst>
          </p:cNvPr>
          <p:cNvSpPr>
            <a:spLocks noGrp="1"/>
          </p:cNvSpPr>
          <p:nvPr>
            <p:ph type="title"/>
          </p:nvPr>
        </p:nvSpPr>
        <p:spPr>
          <a:xfrm>
            <a:off x="826396" y="586855"/>
            <a:ext cx="4230100" cy="3387497"/>
          </a:xfrm>
        </p:spPr>
        <p:txBody>
          <a:bodyPr anchor="b">
            <a:normAutofit/>
          </a:bodyPr>
          <a:lstStyle/>
          <a:p>
            <a:pPr algn="r"/>
            <a:r>
              <a:rPr lang="da-DK" sz="4000">
                <a:solidFill>
                  <a:srgbClr val="FFFFFF"/>
                </a:solidFill>
              </a:rPr>
              <a:t>Vikarers retsstilling – dom af 15. januar 2026 (2022-12)</a:t>
            </a:r>
          </a:p>
        </p:txBody>
      </p:sp>
      <p:sp>
        <p:nvSpPr>
          <p:cNvPr id="3" name="Pladsholder til indhold 2">
            <a:extLst>
              <a:ext uri="{FF2B5EF4-FFF2-40B4-BE49-F238E27FC236}">
                <a16:creationId xmlns:a16="http://schemas.microsoft.com/office/drawing/2014/main" id="{73079731-6954-D428-1A21-12D08229C437}"/>
              </a:ext>
            </a:extLst>
          </p:cNvPr>
          <p:cNvSpPr>
            <a:spLocks noGrp="1"/>
          </p:cNvSpPr>
          <p:nvPr>
            <p:ph idx="1"/>
          </p:nvPr>
        </p:nvSpPr>
        <p:spPr>
          <a:xfrm>
            <a:off x="6503158" y="649480"/>
            <a:ext cx="4862447" cy="5923848"/>
          </a:xfrm>
        </p:spPr>
        <p:txBody>
          <a:bodyPr anchor="ctr">
            <a:normAutofit/>
          </a:bodyPr>
          <a:lstStyle/>
          <a:p>
            <a:pPr marL="0" indent="0">
              <a:buNone/>
            </a:pPr>
            <a:r>
              <a:rPr lang="da-DK" sz="2000" dirty="0"/>
              <a:t>Spørgsmålet i sagen var, om fire vikarer i et vikarbureau havde krav på efterbetaling og godtgørelse for krænkelse af ligebehandlingsprincippet i forbindelse med deres udsendelse som vikarer hos Erhvervsstyrelsen i 2020 og 2021 – altså under </a:t>
            </a:r>
            <a:r>
              <a:rPr lang="da-DK" sz="2000" dirty="0" err="1"/>
              <a:t>corona</a:t>
            </a:r>
            <a:r>
              <a:rPr lang="da-DK" sz="2000" dirty="0"/>
              <a:t>-pandemien. </a:t>
            </a:r>
          </a:p>
          <a:p>
            <a:pPr marL="0" indent="0">
              <a:buNone/>
            </a:pPr>
            <a:r>
              <a:rPr lang="da-DK" sz="2000" dirty="0"/>
              <a:t>Denne sag udmøntede </a:t>
            </a:r>
            <a:r>
              <a:rPr lang="da-DK" sz="2000" dirty="0" err="1"/>
              <a:t>TimePartner</a:t>
            </a:r>
            <a:r>
              <a:rPr lang="da-DK" sz="2000" dirty="0"/>
              <a:t>-dommen fra EU </a:t>
            </a:r>
            <a:r>
              <a:rPr lang="da-DK" sz="2000" u="sng" dirty="0"/>
              <a:t>i en konkret situation</a:t>
            </a:r>
            <a:r>
              <a:rPr lang="da-DK" sz="2000" dirty="0"/>
              <a:t>.</a:t>
            </a:r>
          </a:p>
          <a:p>
            <a:pPr marL="0" indent="0">
              <a:buNone/>
            </a:pPr>
            <a:r>
              <a:rPr lang="da-DK" sz="2000" dirty="0"/>
              <a:t>Vikaroverenskomsten skulle sammenlignes med HK-statsoverenskomsten - og ikke AC-overenskomsten - i relation til kompenserende fordele. To af vikarerne havde herefter krav på efterbetaling, men de havde ikke krav på godtgørelse for krænkelse af ligebehandlingsprincippet, da vikarbureauet havde været i god tro om forståelsen af vikarloven og fulgt forarbejderne til loven.</a:t>
            </a:r>
          </a:p>
        </p:txBody>
      </p:sp>
      <p:pic>
        <p:nvPicPr>
          <p:cNvPr id="4" name="Billede 3">
            <a:extLst>
              <a:ext uri="{FF2B5EF4-FFF2-40B4-BE49-F238E27FC236}">
                <a16:creationId xmlns:a16="http://schemas.microsoft.com/office/drawing/2014/main" id="{CD3B9934-5555-4E48-ACF5-E0718C8E77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96251" y="110560"/>
            <a:ext cx="1104817" cy="1103825"/>
          </a:xfrm>
          <a:prstGeom prst="rect">
            <a:avLst/>
          </a:prstGeom>
        </p:spPr>
      </p:pic>
    </p:spTree>
    <p:extLst>
      <p:ext uri="{BB962C8B-B14F-4D97-AF65-F5344CB8AC3E}">
        <p14:creationId xmlns:p14="http://schemas.microsoft.com/office/powerpoint/2010/main" val="3315113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027F3912-AEF9-52E9-2FAC-5B120F33FB52}"/>
              </a:ext>
            </a:extLst>
          </p:cNvPr>
          <p:cNvSpPr>
            <a:spLocks noGrp="1"/>
          </p:cNvSpPr>
          <p:nvPr>
            <p:ph type="title"/>
          </p:nvPr>
        </p:nvSpPr>
        <p:spPr>
          <a:xfrm>
            <a:off x="826396" y="586855"/>
            <a:ext cx="4230100" cy="3387497"/>
          </a:xfrm>
        </p:spPr>
        <p:txBody>
          <a:bodyPr anchor="b">
            <a:normAutofit/>
          </a:bodyPr>
          <a:lstStyle/>
          <a:p>
            <a:pPr algn="r"/>
            <a:r>
              <a:rPr lang="da-DK" sz="4000">
                <a:solidFill>
                  <a:srgbClr val="FFFFFF"/>
                </a:solidFill>
              </a:rPr>
              <a:t>Arbejdsretlig identitet – dom af 23. marts 2026 (2025-463)</a:t>
            </a:r>
          </a:p>
        </p:txBody>
      </p:sp>
      <p:sp>
        <p:nvSpPr>
          <p:cNvPr id="3" name="Pladsholder til indhold 2">
            <a:extLst>
              <a:ext uri="{FF2B5EF4-FFF2-40B4-BE49-F238E27FC236}">
                <a16:creationId xmlns:a16="http://schemas.microsoft.com/office/drawing/2014/main" id="{2088B40F-81E9-628A-7097-A0B3F638A801}"/>
              </a:ext>
            </a:extLst>
          </p:cNvPr>
          <p:cNvSpPr>
            <a:spLocks noGrp="1"/>
          </p:cNvSpPr>
          <p:nvPr>
            <p:ph idx="1"/>
          </p:nvPr>
        </p:nvSpPr>
        <p:spPr>
          <a:xfrm>
            <a:off x="6503158" y="649480"/>
            <a:ext cx="4862447" cy="6424180"/>
          </a:xfrm>
        </p:spPr>
        <p:txBody>
          <a:bodyPr anchor="ctr">
            <a:normAutofit/>
          </a:bodyPr>
          <a:lstStyle/>
          <a:p>
            <a:pPr marL="0" indent="0">
              <a:buNone/>
            </a:pPr>
            <a:r>
              <a:rPr lang="da-DK" sz="2000" dirty="0"/>
              <a:t>Hovedspørgsmålet i sagen var, om der var arbejdsretlig identitet mellem to selskaber. </a:t>
            </a:r>
          </a:p>
          <a:p>
            <a:pPr marL="0" indent="0">
              <a:buNone/>
            </a:pPr>
            <a:r>
              <a:rPr lang="da-DK" sz="2000" dirty="0"/>
              <a:t>Spørgsmålet blev afgjort efter en samlet vurdering af de relevante forhold, og Arbejdsretten fandt, at der var identitet i den konkrete situation. Arbejdsretten lagde vægt på en række forhold:</a:t>
            </a:r>
          </a:p>
          <a:p>
            <a:r>
              <a:rPr lang="da-DK" sz="2000" dirty="0"/>
              <a:t>Der var sammenfald i navnene</a:t>
            </a:r>
          </a:p>
          <a:p>
            <a:r>
              <a:rPr lang="da-DK" sz="2000" dirty="0"/>
              <a:t>Der var sammenfald i selskabernes ejerkreds og ledelse</a:t>
            </a:r>
          </a:p>
          <a:p>
            <a:r>
              <a:rPr lang="da-DK" sz="2000" dirty="0"/>
              <a:t>Det nye selskab (ApS) videreførte det gamle selskabs (A/S’) kontrakt med kommunen</a:t>
            </a:r>
          </a:p>
          <a:p>
            <a:r>
              <a:rPr lang="da-DK" sz="2000" dirty="0"/>
              <a:t>I de måneder, hvor begge selskaber drev virksomhed, kunne de ikke anses for drevet som to forskellige enheder, der skulle løse forskellige opgaver</a:t>
            </a:r>
          </a:p>
          <a:p>
            <a:endParaRPr lang="da-DK" sz="2000" dirty="0"/>
          </a:p>
        </p:txBody>
      </p:sp>
      <p:pic>
        <p:nvPicPr>
          <p:cNvPr id="4" name="Billede 3">
            <a:extLst>
              <a:ext uri="{FF2B5EF4-FFF2-40B4-BE49-F238E27FC236}">
                <a16:creationId xmlns:a16="http://schemas.microsoft.com/office/drawing/2014/main" id="{CD3B9934-5555-4E48-ACF5-E0718C8E77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96251" y="73324"/>
            <a:ext cx="1104817" cy="1103825"/>
          </a:xfrm>
          <a:prstGeom prst="rect">
            <a:avLst/>
          </a:prstGeom>
        </p:spPr>
      </p:pic>
    </p:spTree>
    <p:extLst>
      <p:ext uri="{BB962C8B-B14F-4D97-AF65-F5344CB8AC3E}">
        <p14:creationId xmlns:p14="http://schemas.microsoft.com/office/powerpoint/2010/main" val="3405720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09A103D-7C53-B603-7011-0E836C64FACC}"/>
              </a:ext>
            </a:extLst>
          </p:cNvPr>
          <p:cNvSpPr>
            <a:spLocks noGrp="1"/>
          </p:cNvSpPr>
          <p:nvPr>
            <p:ph type="title"/>
          </p:nvPr>
        </p:nvSpPr>
        <p:spPr>
          <a:xfrm>
            <a:off x="826396" y="586855"/>
            <a:ext cx="4230100" cy="3387497"/>
          </a:xfrm>
        </p:spPr>
        <p:txBody>
          <a:bodyPr anchor="b">
            <a:normAutofit/>
          </a:bodyPr>
          <a:lstStyle/>
          <a:p>
            <a:pPr algn="r"/>
            <a:r>
              <a:rPr lang="da-DK" sz="4000">
                <a:solidFill>
                  <a:srgbClr val="FFFFFF"/>
                </a:solidFill>
              </a:rPr>
              <a:t>Nyt fra Højesteret </a:t>
            </a:r>
          </a:p>
        </p:txBody>
      </p:sp>
      <p:sp>
        <p:nvSpPr>
          <p:cNvPr id="3" name="Pladsholder til indhold 2">
            <a:extLst>
              <a:ext uri="{FF2B5EF4-FFF2-40B4-BE49-F238E27FC236}">
                <a16:creationId xmlns:a16="http://schemas.microsoft.com/office/drawing/2014/main" id="{286D1514-FC34-A698-7795-2C94A283984B}"/>
              </a:ext>
            </a:extLst>
          </p:cNvPr>
          <p:cNvSpPr>
            <a:spLocks noGrp="1"/>
          </p:cNvSpPr>
          <p:nvPr>
            <p:ph idx="1"/>
          </p:nvPr>
        </p:nvSpPr>
        <p:spPr>
          <a:xfrm>
            <a:off x="6503158" y="649480"/>
            <a:ext cx="4862447" cy="5546047"/>
          </a:xfrm>
        </p:spPr>
        <p:txBody>
          <a:bodyPr anchor="ctr">
            <a:normAutofit/>
          </a:bodyPr>
          <a:lstStyle/>
          <a:p>
            <a:pPr marL="0" indent="0">
              <a:buNone/>
            </a:pPr>
            <a:r>
              <a:rPr lang="da-DK" sz="2000"/>
              <a:t>To hovedkategorier</a:t>
            </a:r>
          </a:p>
          <a:p>
            <a:pPr marL="514350" indent="-514350">
              <a:buAutoNum type="arabicPeriod"/>
            </a:pPr>
            <a:r>
              <a:rPr lang="da-DK" sz="2000"/>
              <a:t>Arbejdsskadesikringsloven – dom af 2. maj 2025, dom af 21. oktober 2025 og dom af 5. november 2025</a:t>
            </a:r>
          </a:p>
          <a:p>
            <a:pPr marL="514350" indent="-514350">
              <a:buAutoNum type="arabicPeriod"/>
            </a:pPr>
            <a:r>
              <a:rPr lang="da-DK" sz="2000"/>
              <a:t>120-dages reglen i FUL – dom af 25. november 2025</a:t>
            </a:r>
          </a:p>
        </p:txBody>
      </p:sp>
      <p:pic>
        <p:nvPicPr>
          <p:cNvPr id="4" name="Billede 3">
            <a:extLst>
              <a:ext uri="{FF2B5EF4-FFF2-40B4-BE49-F238E27FC236}">
                <a16:creationId xmlns:a16="http://schemas.microsoft.com/office/drawing/2014/main" id="{CD3B9934-5555-4E48-ACF5-E0718C8E77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96251" y="66213"/>
            <a:ext cx="1104817" cy="1103825"/>
          </a:xfrm>
          <a:prstGeom prst="rect">
            <a:avLst/>
          </a:prstGeom>
        </p:spPr>
      </p:pic>
    </p:spTree>
    <p:extLst>
      <p:ext uri="{BB962C8B-B14F-4D97-AF65-F5344CB8AC3E}">
        <p14:creationId xmlns:p14="http://schemas.microsoft.com/office/powerpoint/2010/main" val="362836170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167</TotalTime>
  <Words>1442</Words>
  <Application>Microsoft Office PowerPoint</Application>
  <PresentationFormat>Widescreen</PresentationFormat>
  <Paragraphs>68</Paragraphs>
  <Slides>13</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13</vt:i4>
      </vt:variant>
    </vt:vector>
  </HeadingPairs>
  <TitlesOfParts>
    <vt:vector size="17" baseType="lpstr">
      <vt:lpstr>Aptos</vt:lpstr>
      <vt:lpstr>Aptos Display</vt:lpstr>
      <vt:lpstr>Arial</vt:lpstr>
      <vt:lpstr>Office-tema</vt:lpstr>
      <vt:lpstr>Arbejdsrettens Dag 6. maj 2026</vt:lpstr>
      <vt:lpstr>Nyt fra Arbejdsretten</vt:lpstr>
      <vt:lpstr>Illoyal adfærd – dom af 20. maj 2025 (2023-1278)</vt:lpstr>
      <vt:lpstr>Lovligheden af en arbejdsstandsning – dom af 27. maj 2025 (2023-1253)</vt:lpstr>
      <vt:lpstr>Vikarers retsstilling – dom af 19. august 2025 (2023-171)</vt:lpstr>
      <vt:lpstr>Vikarers retsstilling – dom af 3. november 2025 (2025-150)</vt:lpstr>
      <vt:lpstr>Vikarers retsstilling – dom af 15. januar 2026 (2022-12)</vt:lpstr>
      <vt:lpstr>Arbejdsretlig identitet – dom af 23. marts 2026 (2025-463)</vt:lpstr>
      <vt:lpstr>Nyt fra Højesteret </vt:lpstr>
      <vt:lpstr>Arbejdsskadesikringsloven – dom af 2. maj 2025 (51741/2024)</vt:lpstr>
      <vt:lpstr>Arbejdsskadesikringsloven – dom af 21. oktober 2025 (58675/2024)</vt:lpstr>
      <vt:lpstr>Arbejdsskadesikringsloven – dom af 5. oktober 2025 (60052/2024)</vt:lpstr>
      <vt:lpstr>120-dages reglen i FUL – dom af 25. november 2025 (64381/2024)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Oliver Talevski</dc:creator>
  <cp:lastModifiedBy>Iben Hvass Birkebæk</cp:lastModifiedBy>
  <cp:revision>55</cp:revision>
  <dcterms:created xsi:type="dcterms:W3CDTF">2026-03-31T08:05:42Z</dcterms:created>
  <dcterms:modified xsi:type="dcterms:W3CDTF">2026-05-11T06:16:57Z</dcterms:modified>
</cp:coreProperties>
</file>