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648" r:id="rId1"/>
  </p:sldMasterIdLst>
  <p:notesMasterIdLst>
    <p:notesMasterId r:id="rId24"/>
  </p:notesMasterIdLst>
  <p:handoutMasterIdLst>
    <p:handoutMasterId r:id="rId25"/>
  </p:handoutMasterIdLst>
  <p:sldIdLst>
    <p:sldId id="256" r:id="rId2"/>
    <p:sldId id="258" r:id="rId3"/>
    <p:sldId id="432" r:id="rId4"/>
    <p:sldId id="433" r:id="rId5"/>
    <p:sldId id="434" r:id="rId6"/>
    <p:sldId id="435" r:id="rId7"/>
    <p:sldId id="430" r:id="rId8"/>
    <p:sldId id="437" r:id="rId9"/>
    <p:sldId id="438" r:id="rId10"/>
    <p:sldId id="439" r:id="rId11"/>
    <p:sldId id="440" r:id="rId12"/>
    <p:sldId id="441" r:id="rId13"/>
    <p:sldId id="442" r:id="rId14"/>
    <p:sldId id="443" r:id="rId15"/>
    <p:sldId id="444" r:id="rId16"/>
    <p:sldId id="445" r:id="rId17"/>
    <p:sldId id="446" r:id="rId18"/>
    <p:sldId id="447" r:id="rId19"/>
    <p:sldId id="448" r:id="rId20"/>
    <p:sldId id="449" r:id="rId21"/>
    <p:sldId id="450" r:id="rId22"/>
    <p:sldId id="451" r:id="rId23"/>
  </p:sldIdLst>
  <p:sldSz cx="9144000" cy="6858000" type="screen4x3"/>
  <p:notesSz cx="6858000" cy="9144000"/>
  <p:embeddedFontLst>
    <p:embeddedFont>
      <p:font typeface="Calibri" panose="020F0502020204030204" pitchFamily="34" charset="0"/>
      <p:regular r:id="rId26"/>
      <p:bold r:id="rId27"/>
      <p:italic r:id="rId28"/>
      <p:boldItalic r:id="rId29"/>
    </p:embeddedFont>
  </p:embeddedFontLst>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3F39"/>
    <a:srgbClr val="6F7657"/>
    <a:srgbClr val="222E34"/>
    <a:srgbClr val="282828"/>
    <a:srgbClr val="797469"/>
    <a:srgbClr val="B5492D"/>
    <a:srgbClr val="1414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91DCD1C-3C41-4930-B851-631F8B7A3262}" type="datetimeFigureOut">
              <a:rPr lang="da-DK" smtClean="0"/>
              <a:t>21-05-2024</a:t>
            </a:fld>
            <a:endParaRPr lang="da-DK"/>
          </a:p>
        </p:txBody>
      </p:sp>
      <p:sp>
        <p:nvSpPr>
          <p:cNvPr id="4" name="Pladsholder til sidefod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9BDEE9D-8AF4-4FE3-9106-C93C11B39DC6}" type="slidenum">
              <a:rPr lang="da-DK" smtClean="0"/>
              <a:t>‹nr.›</a:t>
            </a:fld>
            <a:endParaRPr lang="da-DK"/>
          </a:p>
        </p:txBody>
      </p:sp>
    </p:spTree>
    <p:extLst>
      <p:ext uri="{BB962C8B-B14F-4D97-AF65-F5344CB8AC3E}">
        <p14:creationId xmlns:p14="http://schemas.microsoft.com/office/powerpoint/2010/main" val="5461272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07EC73-E12A-492C-A930-8DE3F1609BF3}" type="datetimeFigureOut">
              <a:rPr lang="da-DK" smtClean="0"/>
              <a:t>21-05-2024</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506F24-B06F-4E51-A664-C2B798400930}" type="slidenum">
              <a:rPr lang="da-DK" smtClean="0"/>
              <a:t>‹nr.›</a:t>
            </a:fld>
            <a:endParaRPr lang="da-DK"/>
          </a:p>
        </p:txBody>
      </p:sp>
    </p:spTree>
    <p:extLst>
      <p:ext uri="{BB962C8B-B14F-4D97-AF65-F5344CB8AC3E}">
        <p14:creationId xmlns:p14="http://schemas.microsoft.com/office/powerpoint/2010/main" val="23652674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s - Blå">
    <p:bg>
      <p:bgPr>
        <a:solidFill>
          <a:srgbClr val="222E34"/>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60000" y="2808000"/>
            <a:ext cx="8388464" cy="1470025"/>
          </a:xfrm>
          <a:prstGeom prst="rect">
            <a:avLst/>
          </a:prstGeom>
        </p:spPr>
        <p:txBody>
          <a:bodyPr lIns="0" tIns="0" rIns="0" bIns="0" anchor="t" anchorCtr="0">
            <a:normAutofit/>
          </a:bodyPr>
          <a:lstStyle>
            <a:lvl1pPr algn="l">
              <a:lnSpc>
                <a:spcPts val="4400"/>
              </a:lnSpc>
              <a:defRPr sz="3600" b="1" i="0">
                <a:solidFill>
                  <a:schemeClr val="tx1"/>
                </a:solidFill>
                <a:latin typeface="Arial" panose="020B0604020202020204" pitchFamily="34" charset="0"/>
                <a:cs typeface="Arial" panose="020B0604020202020204" pitchFamily="34" charset="0"/>
              </a:defRPr>
            </a:lvl1pPr>
          </a:lstStyle>
          <a:p>
            <a:r>
              <a:rPr lang="da-DK" dirty="0"/>
              <a:t>Forsidetitel</a:t>
            </a:r>
            <a:br>
              <a:rPr lang="da-DK" dirty="0"/>
            </a:br>
            <a:r>
              <a:rPr lang="da-DK" b="0" dirty="0" err="1"/>
              <a:t>Dato.måned.år</a:t>
            </a:r>
            <a:endParaRPr lang="da-DK" dirty="0"/>
          </a:p>
        </p:txBody>
      </p:sp>
      <p:sp>
        <p:nvSpPr>
          <p:cNvPr id="3" name="Undertitel 2"/>
          <p:cNvSpPr>
            <a:spLocks noGrp="1"/>
          </p:cNvSpPr>
          <p:nvPr>
            <p:ph type="subTitle" idx="1" hasCustomPrompt="1"/>
          </p:nvPr>
        </p:nvSpPr>
        <p:spPr>
          <a:xfrm>
            <a:off x="360000" y="5589240"/>
            <a:ext cx="8388464" cy="792088"/>
          </a:xfrm>
          <a:prstGeom prst="rect">
            <a:avLst/>
          </a:prstGeom>
        </p:spPr>
        <p:txBody>
          <a:bodyPr lIns="0" tIns="0" rIns="0" bIns="0" anchor="b">
            <a:normAutofit/>
          </a:bodyPr>
          <a:lstStyle>
            <a:lvl1pPr marL="0" indent="0" algn="l">
              <a:lnSpc>
                <a:spcPts val="2600"/>
              </a:lnSpc>
              <a:buNone/>
              <a:defRPr sz="1800" b="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Præsentationsvært</a:t>
            </a:r>
          </a:p>
          <a:p>
            <a:r>
              <a:rPr lang="da-DK" dirty="0"/>
              <a:t>Præsentationsvært</a:t>
            </a:r>
          </a:p>
        </p:txBody>
      </p:sp>
      <p:pic>
        <p:nvPicPr>
          <p:cNvPr id="4" name="Billed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42363"/>
          </a:xfrm>
          <a:prstGeom prst="rect">
            <a:avLst/>
          </a:prstGeom>
        </p:spPr>
      </p:pic>
      <p:pic>
        <p:nvPicPr>
          <p:cNvPr id="6" name="Billed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8636" y="540000"/>
            <a:ext cx="1786538" cy="228652"/>
          </a:xfrm>
          <a:prstGeom prst="rect">
            <a:avLst/>
          </a:prstGeom>
        </p:spPr>
      </p:pic>
      <p:pic>
        <p:nvPicPr>
          <p:cNvPr id="13" name="Billed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348880"/>
            <a:ext cx="9144000" cy="542363"/>
          </a:xfrm>
          <a:prstGeom prst="rect">
            <a:avLst/>
          </a:prstGeom>
        </p:spPr>
      </p:pic>
      <p:pic>
        <p:nvPicPr>
          <p:cNvPr id="14" name="Billed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20000"/>
            <a:ext cx="9144000" cy="542363"/>
          </a:xfrm>
          <a:prstGeom prst="rect">
            <a:avLst/>
          </a:prstGeom>
        </p:spPr>
      </p:pic>
      <p:pic>
        <p:nvPicPr>
          <p:cNvPr id="17" name="Billede 1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4509120"/>
            <a:ext cx="1642875" cy="140208"/>
          </a:xfrm>
          <a:prstGeom prst="rect">
            <a:avLst/>
          </a:prstGeom>
        </p:spPr>
      </p:pic>
      <p:pic>
        <p:nvPicPr>
          <p:cNvPr id="18" name="Billede 1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770341" y="6170266"/>
            <a:ext cx="978123" cy="180619"/>
          </a:xfrm>
          <a:prstGeom prst="rect">
            <a:avLst/>
          </a:prstGeom>
        </p:spPr>
      </p:pic>
    </p:spTree>
    <p:extLst>
      <p:ext uri="{BB962C8B-B14F-4D97-AF65-F5344CB8AC3E}">
        <p14:creationId xmlns:p14="http://schemas.microsoft.com/office/powerpoint/2010/main" val="49508316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s - Grå">
    <p:bg>
      <p:bgPr>
        <a:solidFill>
          <a:srgbClr val="433F39"/>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60000" y="2808000"/>
            <a:ext cx="8388464" cy="1470025"/>
          </a:xfrm>
          <a:prstGeom prst="rect">
            <a:avLst/>
          </a:prstGeom>
        </p:spPr>
        <p:txBody>
          <a:bodyPr lIns="0" tIns="0" rIns="0" bIns="0" anchor="t" anchorCtr="0">
            <a:normAutofit/>
          </a:bodyPr>
          <a:lstStyle>
            <a:lvl1pPr algn="l">
              <a:lnSpc>
                <a:spcPts val="4400"/>
              </a:lnSpc>
              <a:defRPr sz="3600" b="1" i="0">
                <a:solidFill>
                  <a:schemeClr val="tx1"/>
                </a:solidFill>
                <a:latin typeface="Arial" panose="020B0604020202020204" pitchFamily="34" charset="0"/>
                <a:cs typeface="Arial" panose="020B0604020202020204" pitchFamily="34" charset="0"/>
              </a:defRPr>
            </a:lvl1pPr>
          </a:lstStyle>
          <a:p>
            <a:r>
              <a:rPr lang="da-DK" dirty="0"/>
              <a:t>Forsidetitel</a:t>
            </a:r>
            <a:br>
              <a:rPr lang="da-DK" dirty="0"/>
            </a:br>
            <a:r>
              <a:rPr lang="da-DK" b="0" dirty="0" err="1"/>
              <a:t>Dato.måned.år</a:t>
            </a:r>
            <a:endParaRPr lang="da-DK" dirty="0"/>
          </a:p>
        </p:txBody>
      </p:sp>
      <p:sp>
        <p:nvSpPr>
          <p:cNvPr id="3" name="Undertitel 2"/>
          <p:cNvSpPr>
            <a:spLocks noGrp="1"/>
          </p:cNvSpPr>
          <p:nvPr>
            <p:ph type="subTitle" idx="1" hasCustomPrompt="1"/>
          </p:nvPr>
        </p:nvSpPr>
        <p:spPr>
          <a:xfrm>
            <a:off x="360000" y="5589240"/>
            <a:ext cx="8388464" cy="792088"/>
          </a:xfrm>
          <a:prstGeom prst="rect">
            <a:avLst/>
          </a:prstGeom>
        </p:spPr>
        <p:txBody>
          <a:bodyPr lIns="0" tIns="0" rIns="0" bIns="0" anchor="b">
            <a:normAutofit/>
          </a:bodyPr>
          <a:lstStyle>
            <a:lvl1pPr marL="0" indent="0" algn="l">
              <a:lnSpc>
                <a:spcPts val="2600"/>
              </a:lnSpc>
              <a:buNone/>
              <a:defRPr sz="1800" b="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Præsentationsvært</a:t>
            </a:r>
          </a:p>
          <a:p>
            <a:r>
              <a:rPr lang="da-DK" dirty="0"/>
              <a:t>Præsentationsvært</a:t>
            </a:r>
          </a:p>
        </p:txBody>
      </p:sp>
      <p:pic>
        <p:nvPicPr>
          <p:cNvPr id="4" name="Billed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42363"/>
          </a:xfrm>
          <a:prstGeom prst="rect">
            <a:avLst/>
          </a:prstGeom>
        </p:spPr>
      </p:pic>
      <p:pic>
        <p:nvPicPr>
          <p:cNvPr id="6" name="Billed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8636" y="540000"/>
            <a:ext cx="1786538" cy="228652"/>
          </a:xfrm>
          <a:prstGeom prst="rect">
            <a:avLst/>
          </a:prstGeom>
        </p:spPr>
      </p:pic>
      <p:pic>
        <p:nvPicPr>
          <p:cNvPr id="13" name="Billed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348880"/>
            <a:ext cx="9144000" cy="542363"/>
          </a:xfrm>
          <a:prstGeom prst="rect">
            <a:avLst/>
          </a:prstGeom>
        </p:spPr>
      </p:pic>
      <p:pic>
        <p:nvPicPr>
          <p:cNvPr id="14" name="Billed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20000"/>
            <a:ext cx="9144000" cy="542363"/>
          </a:xfrm>
          <a:prstGeom prst="rect">
            <a:avLst/>
          </a:prstGeom>
        </p:spPr>
      </p:pic>
      <p:pic>
        <p:nvPicPr>
          <p:cNvPr id="17" name="Billede 1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4509120"/>
            <a:ext cx="1642875" cy="140208"/>
          </a:xfrm>
          <a:prstGeom prst="rect">
            <a:avLst/>
          </a:prstGeom>
        </p:spPr>
      </p:pic>
      <p:pic>
        <p:nvPicPr>
          <p:cNvPr id="18" name="Billede 1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770341" y="6170266"/>
            <a:ext cx="978123" cy="180619"/>
          </a:xfrm>
          <a:prstGeom prst="rect">
            <a:avLst/>
          </a:prstGeom>
        </p:spPr>
      </p:pic>
    </p:spTree>
    <p:extLst>
      <p:ext uri="{BB962C8B-B14F-4D97-AF65-F5344CB8AC3E}">
        <p14:creationId xmlns:p14="http://schemas.microsoft.com/office/powerpoint/2010/main" val="3334862794"/>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dias - Grøn">
    <p:bg>
      <p:bgPr>
        <a:solidFill>
          <a:srgbClr val="6F7657"/>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60000" y="2808000"/>
            <a:ext cx="8388464" cy="1470025"/>
          </a:xfrm>
          <a:prstGeom prst="rect">
            <a:avLst/>
          </a:prstGeom>
        </p:spPr>
        <p:txBody>
          <a:bodyPr lIns="0" tIns="0" rIns="0" bIns="0" anchor="t" anchorCtr="0">
            <a:normAutofit/>
          </a:bodyPr>
          <a:lstStyle>
            <a:lvl1pPr algn="l">
              <a:lnSpc>
                <a:spcPts val="4400"/>
              </a:lnSpc>
              <a:defRPr sz="3600" b="1" i="0">
                <a:solidFill>
                  <a:schemeClr val="tx1"/>
                </a:solidFill>
                <a:latin typeface="Arial" panose="020B0604020202020204" pitchFamily="34" charset="0"/>
                <a:cs typeface="Arial" panose="020B0604020202020204" pitchFamily="34" charset="0"/>
              </a:defRPr>
            </a:lvl1pPr>
          </a:lstStyle>
          <a:p>
            <a:r>
              <a:rPr lang="da-DK" dirty="0"/>
              <a:t>Forsidetitel</a:t>
            </a:r>
            <a:br>
              <a:rPr lang="da-DK" dirty="0"/>
            </a:br>
            <a:r>
              <a:rPr lang="da-DK" b="0" dirty="0" err="1"/>
              <a:t>Dato.måned.år</a:t>
            </a:r>
            <a:endParaRPr lang="da-DK" dirty="0"/>
          </a:p>
        </p:txBody>
      </p:sp>
      <p:sp>
        <p:nvSpPr>
          <p:cNvPr id="3" name="Undertitel 2"/>
          <p:cNvSpPr>
            <a:spLocks noGrp="1"/>
          </p:cNvSpPr>
          <p:nvPr>
            <p:ph type="subTitle" idx="1" hasCustomPrompt="1"/>
          </p:nvPr>
        </p:nvSpPr>
        <p:spPr>
          <a:xfrm>
            <a:off x="360000" y="5589240"/>
            <a:ext cx="8388464" cy="792088"/>
          </a:xfrm>
          <a:prstGeom prst="rect">
            <a:avLst/>
          </a:prstGeom>
        </p:spPr>
        <p:txBody>
          <a:bodyPr lIns="0" tIns="0" rIns="0" bIns="0" anchor="b">
            <a:normAutofit/>
          </a:bodyPr>
          <a:lstStyle>
            <a:lvl1pPr marL="0" indent="0" algn="l">
              <a:lnSpc>
                <a:spcPts val="2600"/>
              </a:lnSpc>
              <a:buNone/>
              <a:defRPr sz="1800" b="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Præsentationsvært</a:t>
            </a:r>
          </a:p>
          <a:p>
            <a:r>
              <a:rPr lang="da-DK" dirty="0"/>
              <a:t>Præsentationsvært</a:t>
            </a:r>
          </a:p>
        </p:txBody>
      </p:sp>
      <p:pic>
        <p:nvPicPr>
          <p:cNvPr id="4" name="Billed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42363"/>
          </a:xfrm>
          <a:prstGeom prst="rect">
            <a:avLst/>
          </a:prstGeom>
        </p:spPr>
      </p:pic>
      <p:pic>
        <p:nvPicPr>
          <p:cNvPr id="6" name="Billed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8636" y="540000"/>
            <a:ext cx="1786538" cy="228652"/>
          </a:xfrm>
          <a:prstGeom prst="rect">
            <a:avLst/>
          </a:prstGeom>
        </p:spPr>
      </p:pic>
      <p:pic>
        <p:nvPicPr>
          <p:cNvPr id="13" name="Billed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348880"/>
            <a:ext cx="9144000" cy="542363"/>
          </a:xfrm>
          <a:prstGeom prst="rect">
            <a:avLst/>
          </a:prstGeom>
        </p:spPr>
      </p:pic>
      <p:pic>
        <p:nvPicPr>
          <p:cNvPr id="14" name="Billed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20000"/>
            <a:ext cx="9144000" cy="542363"/>
          </a:xfrm>
          <a:prstGeom prst="rect">
            <a:avLst/>
          </a:prstGeom>
        </p:spPr>
      </p:pic>
      <p:pic>
        <p:nvPicPr>
          <p:cNvPr id="17" name="Billede 1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4509120"/>
            <a:ext cx="1642875" cy="140208"/>
          </a:xfrm>
          <a:prstGeom prst="rect">
            <a:avLst/>
          </a:prstGeom>
        </p:spPr>
      </p:pic>
      <p:pic>
        <p:nvPicPr>
          <p:cNvPr id="18" name="Billede 1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770341" y="6170266"/>
            <a:ext cx="978123" cy="180619"/>
          </a:xfrm>
          <a:prstGeom prst="rect">
            <a:avLst/>
          </a:prstGeom>
        </p:spPr>
      </p:pic>
    </p:spTree>
    <p:extLst>
      <p:ext uri="{BB962C8B-B14F-4D97-AF65-F5344CB8AC3E}">
        <p14:creationId xmlns:p14="http://schemas.microsoft.com/office/powerpoint/2010/main" val="290082487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unktopstilling - 1 Niveau">
    <p:spTree>
      <p:nvGrpSpPr>
        <p:cNvPr id="1" name=""/>
        <p:cNvGrpSpPr/>
        <p:nvPr/>
      </p:nvGrpSpPr>
      <p:grpSpPr>
        <a:xfrm>
          <a:off x="0" y="0"/>
          <a:ext cx="0" cy="0"/>
          <a:chOff x="0" y="0"/>
          <a:chExt cx="0" cy="0"/>
        </a:xfrm>
      </p:grpSpPr>
      <p:sp>
        <p:nvSpPr>
          <p:cNvPr id="12" name="Pladsholder til dato 3"/>
          <p:cNvSpPr>
            <a:spLocks noGrp="1"/>
          </p:cNvSpPr>
          <p:nvPr>
            <p:ph type="dt" sz="half" idx="2"/>
          </p:nvPr>
        </p:nvSpPr>
        <p:spPr>
          <a:xfrm>
            <a:off x="313184" y="6318687"/>
            <a:ext cx="3682752" cy="365125"/>
          </a:xfrm>
          <a:prstGeom prst="rect">
            <a:avLst/>
          </a:prstGeom>
        </p:spPr>
        <p:txBody>
          <a:bodyPr vert="horz" lIns="91440" tIns="45720" rIns="91440" bIns="45720" rtlCol="0" anchor="ctr"/>
          <a:lstStyle>
            <a:lvl1pPr algn="l">
              <a:lnSpc>
                <a:spcPts val="1100"/>
              </a:lnSpc>
              <a:defRPr sz="1000" kern="1200" spc="0" baseline="0">
                <a:solidFill>
                  <a:schemeClr val="tx1"/>
                </a:solidFill>
                <a:latin typeface="Arial" panose="020B0604020202020204" pitchFamily="34" charset="0"/>
                <a:cs typeface="Arial" panose="020B0604020202020204" pitchFamily="34" charset="0"/>
              </a:defRPr>
            </a:lvl1pPr>
          </a:lstStyle>
          <a:p>
            <a:r>
              <a:rPr lang="da-DK"/>
              <a:t>Tidsbegrænset ansættelse - Arbejdsrettens dag</a:t>
            </a:r>
            <a:endParaRPr lang="da-DK" dirty="0"/>
          </a:p>
        </p:txBody>
      </p:sp>
      <p:pic>
        <p:nvPicPr>
          <p:cNvPr id="2" name="Billed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42363"/>
          </a:xfrm>
          <a:prstGeom prst="rect">
            <a:avLst/>
          </a:prstGeom>
        </p:spPr>
      </p:pic>
      <p:sp>
        <p:nvSpPr>
          <p:cNvPr id="15" name="Pladsholder til diasnummer 5"/>
          <p:cNvSpPr txBox="1">
            <a:spLocks/>
          </p:cNvSpPr>
          <p:nvPr userDrawn="1"/>
        </p:nvSpPr>
        <p:spPr>
          <a:xfrm>
            <a:off x="6876024" y="6318688"/>
            <a:ext cx="1944448" cy="365125"/>
          </a:xfrm>
          <a:prstGeom prst="rect">
            <a:avLst/>
          </a:prstGeom>
        </p:spPr>
        <p:txBody>
          <a:bodyPr lIns="0" tIns="0" rIns="0" bIns="0" anchor="ctr"/>
          <a:lstStyle>
            <a:defPPr>
              <a:defRPr lang="da-DK"/>
            </a:defPPr>
            <a:lvl1pPr marL="0" algn="l" defTabSz="914400" rtl="0" eaLnBrk="1" latinLnBrk="0" hangingPunct="1">
              <a:defRPr sz="1000" kern="1200">
                <a:solidFill>
                  <a:srgbClr val="282828"/>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ts val="1100"/>
              </a:lnSpc>
            </a:pPr>
            <a:r>
              <a:rPr lang="da-DK" dirty="0"/>
              <a:t>Side </a:t>
            </a:r>
            <a:fld id="{15B8A791-7AAB-4ED3-8D10-05D12B2E89EC}" type="slidenum">
              <a:rPr lang="da-DK" smtClean="0"/>
              <a:pPr algn="r">
                <a:lnSpc>
                  <a:spcPts val="1100"/>
                </a:lnSpc>
              </a:pPr>
              <a:t>‹nr.›</a:t>
            </a:fld>
            <a:endParaRPr lang="da-DK" dirty="0"/>
          </a:p>
        </p:txBody>
      </p:sp>
      <p:sp>
        <p:nvSpPr>
          <p:cNvPr id="8" name="Pladsholder til tekst 7"/>
          <p:cNvSpPr>
            <a:spLocks noGrp="1"/>
          </p:cNvSpPr>
          <p:nvPr>
            <p:ph type="body" sz="quarter" idx="10" hasCustomPrompt="1"/>
          </p:nvPr>
        </p:nvSpPr>
        <p:spPr>
          <a:xfrm>
            <a:off x="360000" y="332656"/>
            <a:ext cx="8388000" cy="1224136"/>
          </a:xfrm>
          <a:prstGeom prst="rect">
            <a:avLst/>
          </a:prstGeom>
        </p:spPr>
        <p:txBody>
          <a:bodyPr/>
          <a:lstStyle>
            <a:lvl1pPr marL="0" marR="0" indent="0" algn="l" defTabSz="914400" rtl="0" eaLnBrk="1" fontAlgn="auto" latinLnBrk="0" hangingPunct="1">
              <a:lnSpc>
                <a:spcPts val="4400"/>
              </a:lnSpc>
              <a:spcBef>
                <a:spcPct val="20000"/>
              </a:spcBef>
              <a:spcAft>
                <a:spcPts val="0"/>
              </a:spcAft>
              <a:buClrTx/>
              <a:buSzTx/>
              <a:buFont typeface="Arial" panose="020B0604020202020204" pitchFamily="34" charset="0"/>
              <a:buNone/>
              <a:tabLst/>
              <a:defRPr sz="360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da-DK" dirty="0"/>
              <a:t>Overskrift</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da-DK" dirty="0"/>
          </a:p>
        </p:txBody>
      </p:sp>
      <p:pic>
        <p:nvPicPr>
          <p:cNvPr id="4" name="Billed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0000" y="6372000"/>
            <a:ext cx="1795276" cy="228600"/>
          </a:xfrm>
          <a:prstGeom prst="rect">
            <a:avLst/>
          </a:prstGeom>
        </p:spPr>
      </p:pic>
      <p:sp>
        <p:nvSpPr>
          <p:cNvPr id="11" name="Pladsholder til tekst 10"/>
          <p:cNvSpPr>
            <a:spLocks noGrp="1"/>
          </p:cNvSpPr>
          <p:nvPr>
            <p:ph type="body" sz="quarter" idx="11" hasCustomPrompt="1"/>
          </p:nvPr>
        </p:nvSpPr>
        <p:spPr>
          <a:xfrm>
            <a:off x="323850" y="1628775"/>
            <a:ext cx="8424863" cy="4608513"/>
          </a:xfrm>
        </p:spPr>
        <p:txBody>
          <a:bodyPr>
            <a:noAutofit/>
          </a:bodyPr>
          <a:lstStyle>
            <a:lvl1pPr marL="360000" marR="0" indent="-360000" algn="l" defTabSz="914400" rtl="0" eaLnBrk="1" fontAlgn="auto" latinLnBrk="0" hangingPunct="1">
              <a:lnSpc>
                <a:spcPts val="3000"/>
              </a:lnSpc>
              <a:spcBef>
                <a:spcPct val="20000"/>
              </a:spcBef>
              <a:spcAft>
                <a:spcPts val="0"/>
              </a:spcAft>
              <a:buClrTx/>
              <a:buSzTx/>
              <a:buFont typeface="Arial" panose="020B0604020202020204" pitchFamily="34" charset="0"/>
              <a:buChar char="•"/>
              <a:tabLst/>
              <a:defRPr/>
            </a:lvl1pPr>
          </a:lstStyle>
          <a:p>
            <a:pPr lvl="0"/>
            <a:r>
              <a:rPr lang="da-DK" dirty="0"/>
              <a:t>Skriv tekst med punkt og 1 niveau på hele siden</a:t>
            </a:r>
          </a:p>
          <a:p>
            <a:pPr marL="361950" marR="0" lvl="0" indent="-361950" algn="l" defTabSz="914400" rtl="0" eaLnBrk="1" fontAlgn="auto" latinLnBrk="0" hangingPunct="1">
              <a:lnSpc>
                <a:spcPts val="3000"/>
              </a:lnSpc>
              <a:spcBef>
                <a:spcPct val="20000"/>
              </a:spcBef>
              <a:spcAft>
                <a:spcPts val="0"/>
              </a:spcAft>
              <a:buClrTx/>
              <a:buSzTx/>
              <a:buFont typeface="Arial" panose="020B0604020202020204" pitchFamily="34" charset="0"/>
              <a:buChar char="•"/>
              <a:tabLst/>
              <a:defRPr/>
            </a:pPr>
            <a:r>
              <a:rPr lang="da-DK" dirty="0"/>
              <a:t>Skriv tekst med punkt og 1 niveau på hele siden</a:t>
            </a:r>
          </a:p>
          <a:p>
            <a:pPr marL="361950" marR="0" lvl="0" indent="-361950" algn="l" defTabSz="914400" rtl="0" eaLnBrk="1" fontAlgn="auto" latinLnBrk="0" hangingPunct="1">
              <a:lnSpc>
                <a:spcPts val="3000"/>
              </a:lnSpc>
              <a:spcBef>
                <a:spcPct val="20000"/>
              </a:spcBef>
              <a:spcAft>
                <a:spcPts val="0"/>
              </a:spcAft>
              <a:buClrTx/>
              <a:buSzTx/>
              <a:buFont typeface="Arial" panose="020B0604020202020204" pitchFamily="34" charset="0"/>
              <a:buChar char="•"/>
              <a:tabLst/>
              <a:defRPr/>
            </a:pPr>
            <a:r>
              <a:rPr lang="da-DK" dirty="0"/>
              <a:t>Skriv tekst med punkt og 1 niveau på hele siden</a:t>
            </a:r>
          </a:p>
          <a:p>
            <a:pPr marL="361950" marR="0" lvl="0" indent="-361950" algn="l" defTabSz="914400" rtl="0" eaLnBrk="1" fontAlgn="auto" latinLnBrk="0" hangingPunct="1">
              <a:lnSpc>
                <a:spcPts val="3000"/>
              </a:lnSpc>
              <a:spcBef>
                <a:spcPct val="20000"/>
              </a:spcBef>
              <a:spcAft>
                <a:spcPts val="0"/>
              </a:spcAft>
              <a:buClrTx/>
              <a:buSzTx/>
              <a:buFont typeface="Arial" panose="020B0604020202020204" pitchFamily="34" charset="0"/>
              <a:buChar char="•"/>
              <a:tabLst/>
              <a:defRPr/>
            </a:pPr>
            <a:r>
              <a:rPr lang="da-DK" dirty="0"/>
              <a:t>Skriv tekst med punkt og 1 niveau på hele siden</a:t>
            </a:r>
          </a:p>
          <a:p>
            <a:pPr marL="361950" marR="0" lvl="0" indent="-361950" algn="l" defTabSz="914400" rtl="0" eaLnBrk="1" fontAlgn="auto" latinLnBrk="0" hangingPunct="1">
              <a:lnSpc>
                <a:spcPts val="3000"/>
              </a:lnSpc>
              <a:spcBef>
                <a:spcPct val="20000"/>
              </a:spcBef>
              <a:spcAft>
                <a:spcPts val="0"/>
              </a:spcAft>
              <a:buClrTx/>
              <a:buSzTx/>
              <a:buFont typeface="Arial" panose="020B0604020202020204" pitchFamily="34" charset="0"/>
              <a:buChar char="•"/>
              <a:tabLst/>
              <a:defRPr/>
            </a:pPr>
            <a:r>
              <a:rPr lang="da-DK" dirty="0"/>
              <a:t>Skriv tekst med punkt og 1 niveau på hele siden</a:t>
            </a:r>
          </a:p>
          <a:p>
            <a:pPr marL="361950" marR="0" lvl="0" indent="-361950" algn="l" defTabSz="914400" rtl="0" eaLnBrk="1" fontAlgn="auto" latinLnBrk="0" hangingPunct="1">
              <a:lnSpc>
                <a:spcPts val="3000"/>
              </a:lnSpc>
              <a:spcBef>
                <a:spcPct val="20000"/>
              </a:spcBef>
              <a:spcAft>
                <a:spcPts val="0"/>
              </a:spcAft>
              <a:buClrTx/>
              <a:buSzTx/>
              <a:buFont typeface="Arial" panose="020B0604020202020204" pitchFamily="34" charset="0"/>
              <a:buChar char="•"/>
              <a:tabLst/>
              <a:defRPr/>
            </a:pPr>
            <a:r>
              <a:rPr lang="da-DK" dirty="0"/>
              <a:t>Skriv tekst med punkt og 1 niveau på hele siden</a:t>
            </a:r>
          </a:p>
          <a:p>
            <a:pPr marL="361950" marR="0" lvl="0" indent="-361950" algn="l" defTabSz="914400" rtl="0" eaLnBrk="1" fontAlgn="auto" latinLnBrk="0" hangingPunct="1">
              <a:lnSpc>
                <a:spcPts val="3000"/>
              </a:lnSpc>
              <a:spcBef>
                <a:spcPct val="20000"/>
              </a:spcBef>
              <a:spcAft>
                <a:spcPts val="0"/>
              </a:spcAft>
              <a:buClrTx/>
              <a:buSzTx/>
              <a:buFont typeface="Arial" panose="020B0604020202020204" pitchFamily="34" charset="0"/>
              <a:buChar char="•"/>
              <a:tabLst/>
              <a:defRPr/>
            </a:pPr>
            <a:r>
              <a:rPr lang="da-DK" dirty="0"/>
              <a:t>Skriv tekst med punkt og 1 niveau på hele siden</a:t>
            </a:r>
          </a:p>
          <a:p>
            <a:pPr marL="361950" marR="0" lvl="0" indent="-361950" algn="l" defTabSz="914400" rtl="0" eaLnBrk="1" fontAlgn="auto" latinLnBrk="0" hangingPunct="1">
              <a:lnSpc>
                <a:spcPts val="3000"/>
              </a:lnSpc>
              <a:spcBef>
                <a:spcPct val="20000"/>
              </a:spcBef>
              <a:spcAft>
                <a:spcPts val="0"/>
              </a:spcAft>
              <a:buClrTx/>
              <a:buSzTx/>
              <a:buFont typeface="Arial" panose="020B0604020202020204" pitchFamily="34" charset="0"/>
              <a:buChar char="•"/>
              <a:tabLst/>
              <a:defRPr/>
            </a:pPr>
            <a:r>
              <a:rPr lang="da-DK" dirty="0"/>
              <a:t>Skriv tekst med punkt og 1 niveau på hele siden</a:t>
            </a:r>
          </a:p>
          <a:p>
            <a:pPr marL="361950" marR="0" lvl="0" indent="-361950" algn="l" defTabSz="914400" rtl="0" eaLnBrk="1" fontAlgn="auto" latinLnBrk="0" hangingPunct="1">
              <a:lnSpc>
                <a:spcPts val="3000"/>
              </a:lnSpc>
              <a:spcBef>
                <a:spcPct val="20000"/>
              </a:spcBef>
              <a:spcAft>
                <a:spcPts val="0"/>
              </a:spcAft>
              <a:buClrTx/>
              <a:buSzTx/>
              <a:buFont typeface="Arial" panose="020B0604020202020204" pitchFamily="34" charset="0"/>
              <a:buChar char="•"/>
              <a:tabLst/>
              <a:defRPr/>
            </a:pPr>
            <a:r>
              <a:rPr lang="da-DK" dirty="0"/>
              <a:t>Skriv tekst med punkt og 1 niveau på hele siden</a:t>
            </a:r>
          </a:p>
          <a:p>
            <a:pPr marL="361950" marR="0" lvl="0" indent="-361950" algn="l" defTabSz="914400" rtl="0" eaLnBrk="1" fontAlgn="auto" latinLnBrk="0" hangingPunct="1">
              <a:lnSpc>
                <a:spcPts val="3000"/>
              </a:lnSpc>
              <a:spcBef>
                <a:spcPct val="20000"/>
              </a:spcBef>
              <a:spcAft>
                <a:spcPts val="0"/>
              </a:spcAft>
              <a:buClrTx/>
              <a:buSzTx/>
              <a:buFont typeface="Arial" panose="020B0604020202020204" pitchFamily="34" charset="0"/>
              <a:buChar char="•"/>
              <a:tabLst/>
              <a:defRPr/>
            </a:pPr>
            <a:r>
              <a:rPr lang="da-DK" dirty="0"/>
              <a:t>Skriv tekst med punkt og 1 niveau på hele siden</a:t>
            </a:r>
          </a:p>
          <a:p>
            <a:pPr lvl="0"/>
            <a:endParaRPr lang="da-DK" dirty="0"/>
          </a:p>
        </p:txBody>
      </p:sp>
    </p:spTree>
    <p:extLst>
      <p:ext uri="{BB962C8B-B14F-4D97-AF65-F5344CB8AC3E}">
        <p14:creationId xmlns:p14="http://schemas.microsoft.com/office/powerpoint/2010/main" val="1365326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unktopstilling - 2 Niveauer">
    <p:spTree>
      <p:nvGrpSpPr>
        <p:cNvPr id="1" name=""/>
        <p:cNvGrpSpPr/>
        <p:nvPr/>
      </p:nvGrpSpPr>
      <p:grpSpPr>
        <a:xfrm>
          <a:off x="0" y="0"/>
          <a:ext cx="0" cy="0"/>
          <a:chOff x="0" y="0"/>
          <a:chExt cx="0" cy="0"/>
        </a:xfrm>
      </p:grpSpPr>
      <p:pic>
        <p:nvPicPr>
          <p:cNvPr id="15" name="Billed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42363"/>
          </a:xfrm>
          <a:prstGeom prst="rect">
            <a:avLst/>
          </a:prstGeom>
        </p:spPr>
      </p:pic>
      <p:sp>
        <p:nvSpPr>
          <p:cNvPr id="17" name="Pladsholder til tekst 7"/>
          <p:cNvSpPr>
            <a:spLocks noGrp="1"/>
          </p:cNvSpPr>
          <p:nvPr>
            <p:ph type="body" sz="quarter" idx="10" hasCustomPrompt="1"/>
          </p:nvPr>
        </p:nvSpPr>
        <p:spPr>
          <a:xfrm>
            <a:off x="360000" y="332656"/>
            <a:ext cx="8388000" cy="1224136"/>
          </a:xfrm>
          <a:prstGeom prst="rect">
            <a:avLst/>
          </a:prstGeom>
        </p:spPr>
        <p:txBody>
          <a:bodyPr/>
          <a:lstStyle>
            <a:lvl1pPr marL="0" marR="0" indent="0" algn="l" defTabSz="914400" rtl="0" eaLnBrk="1" fontAlgn="auto" latinLnBrk="0" hangingPunct="1">
              <a:lnSpc>
                <a:spcPts val="4400"/>
              </a:lnSpc>
              <a:spcBef>
                <a:spcPct val="20000"/>
              </a:spcBef>
              <a:spcAft>
                <a:spcPts val="0"/>
              </a:spcAft>
              <a:buClrTx/>
              <a:buSzTx/>
              <a:buFont typeface="Arial" panose="020B0604020202020204" pitchFamily="34" charset="0"/>
              <a:buNone/>
              <a:tabLst/>
              <a:defRPr sz="360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da-DK" dirty="0"/>
              <a:t>Overskrift</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da-DK" dirty="0"/>
          </a:p>
        </p:txBody>
      </p:sp>
      <p:sp>
        <p:nvSpPr>
          <p:cNvPr id="8" name="Pladsholder til dato 3"/>
          <p:cNvSpPr>
            <a:spLocks noGrp="1"/>
          </p:cNvSpPr>
          <p:nvPr>
            <p:ph type="dt" sz="half" idx="2"/>
          </p:nvPr>
        </p:nvSpPr>
        <p:spPr>
          <a:xfrm>
            <a:off x="313184" y="6318687"/>
            <a:ext cx="3682752" cy="365125"/>
          </a:xfrm>
          <a:prstGeom prst="rect">
            <a:avLst/>
          </a:prstGeom>
        </p:spPr>
        <p:txBody>
          <a:bodyPr vert="horz" lIns="91440" tIns="45720" rIns="91440" bIns="45720" rtlCol="0" anchor="ctr"/>
          <a:lstStyle>
            <a:lvl1pPr algn="l">
              <a:lnSpc>
                <a:spcPts val="1100"/>
              </a:lnSpc>
              <a:defRPr sz="1000" kern="1200" spc="0" baseline="0">
                <a:solidFill>
                  <a:schemeClr val="tx1"/>
                </a:solidFill>
                <a:latin typeface="Arial" panose="020B0604020202020204" pitchFamily="34" charset="0"/>
                <a:cs typeface="Arial" panose="020B0604020202020204" pitchFamily="34" charset="0"/>
              </a:defRPr>
            </a:lvl1pPr>
          </a:lstStyle>
          <a:p>
            <a:r>
              <a:rPr lang="da-DK"/>
              <a:t>Tidsbegrænset ansættelse - Arbejdsrettens dag</a:t>
            </a:r>
            <a:endParaRPr lang="da-DK" dirty="0"/>
          </a:p>
        </p:txBody>
      </p:sp>
      <p:sp>
        <p:nvSpPr>
          <p:cNvPr id="9" name="Pladsholder til diasnummer 5"/>
          <p:cNvSpPr txBox="1">
            <a:spLocks/>
          </p:cNvSpPr>
          <p:nvPr userDrawn="1"/>
        </p:nvSpPr>
        <p:spPr>
          <a:xfrm>
            <a:off x="6876024" y="6318688"/>
            <a:ext cx="1944448" cy="365125"/>
          </a:xfrm>
          <a:prstGeom prst="rect">
            <a:avLst/>
          </a:prstGeom>
        </p:spPr>
        <p:txBody>
          <a:bodyPr lIns="0" tIns="0" rIns="0" bIns="0" anchor="ctr"/>
          <a:lstStyle>
            <a:defPPr>
              <a:defRPr lang="da-DK"/>
            </a:defPPr>
            <a:lvl1pPr marL="0" algn="l" defTabSz="914400" rtl="0" eaLnBrk="1" latinLnBrk="0" hangingPunct="1">
              <a:defRPr sz="1000" kern="1200">
                <a:solidFill>
                  <a:srgbClr val="282828"/>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ts val="1100"/>
              </a:lnSpc>
            </a:pPr>
            <a:r>
              <a:rPr lang="da-DK" dirty="0"/>
              <a:t>Side </a:t>
            </a:r>
            <a:fld id="{15B8A791-7AAB-4ED3-8D10-05D12B2E89EC}" type="slidenum">
              <a:rPr lang="da-DK" smtClean="0"/>
              <a:pPr algn="r">
                <a:lnSpc>
                  <a:spcPts val="1100"/>
                </a:lnSpc>
              </a:pPr>
              <a:t>‹nr.›</a:t>
            </a:fld>
            <a:endParaRPr lang="da-DK" dirty="0"/>
          </a:p>
        </p:txBody>
      </p:sp>
      <p:pic>
        <p:nvPicPr>
          <p:cNvPr id="10" name="Billed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0000" y="6372000"/>
            <a:ext cx="1795276" cy="228600"/>
          </a:xfrm>
          <a:prstGeom prst="rect">
            <a:avLst/>
          </a:prstGeom>
        </p:spPr>
      </p:pic>
      <p:sp>
        <p:nvSpPr>
          <p:cNvPr id="5" name="Pladsholder til tekst 4"/>
          <p:cNvSpPr>
            <a:spLocks noGrp="1"/>
          </p:cNvSpPr>
          <p:nvPr>
            <p:ph type="body" sz="quarter" idx="12" hasCustomPrompt="1"/>
          </p:nvPr>
        </p:nvSpPr>
        <p:spPr>
          <a:xfrm>
            <a:off x="323850" y="1628775"/>
            <a:ext cx="8424863" cy="4608513"/>
          </a:xfrm>
        </p:spPr>
        <p:txBody>
          <a:bodyPr>
            <a:noAutofit/>
          </a:bodyPr>
          <a:lstStyle>
            <a:lvl1pPr marL="361950" indent="-361950">
              <a:buFont typeface="Arial" panose="020B0604020202020204" pitchFamily="34" charset="0"/>
              <a:buChar char="•"/>
              <a:defRPr/>
            </a:lvl1pPr>
            <a:lvl2pPr marL="714375" indent="-352425">
              <a:buFont typeface="Arial" panose="020B0604020202020204" pitchFamily="34" charset="0"/>
              <a:buChar char="•"/>
              <a:defRPr/>
            </a:lvl2pPr>
          </a:lstStyle>
          <a:p>
            <a:pPr lvl="0"/>
            <a:r>
              <a:rPr lang="nn-NO" dirty="0"/>
              <a:t>Skriv tekst med punkt og 2 niveauer</a:t>
            </a:r>
          </a:p>
          <a:p>
            <a:pPr lvl="1"/>
            <a:r>
              <a:rPr lang="nn-NO" dirty="0"/>
              <a:t>Skriv tekst med punkt og 2 niveauer</a:t>
            </a:r>
          </a:p>
          <a:p>
            <a:pPr lvl="1"/>
            <a:r>
              <a:rPr lang="nn-NO" dirty="0"/>
              <a:t>Skriv tekst med punkt og 2 niveauer</a:t>
            </a:r>
          </a:p>
          <a:p>
            <a:pPr lvl="0"/>
            <a:endParaRPr lang="da-DK" dirty="0"/>
          </a:p>
          <a:p>
            <a:pPr lvl="0"/>
            <a:r>
              <a:rPr lang="nn-NO" dirty="0"/>
              <a:t>Skriv tekst med punkt og 2 niveauer</a:t>
            </a:r>
          </a:p>
          <a:p>
            <a:pPr lvl="1"/>
            <a:r>
              <a:rPr lang="nn-NO" dirty="0"/>
              <a:t>Skriv tekst med punkt og 2 niveauer</a:t>
            </a:r>
          </a:p>
          <a:p>
            <a:pPr lvl="1"/>
            <a:r>
              <a:rPr lang="nn-NO" dirty="0"/>
              <a:t>Skriv tekst med punkt og 2 niveauer</a:t>
            </a:r>
          </a:p>
          <a:p>
            <a:pPr lvl="0"/>
            <a:endParaRPr lang="da-DK" dirty="0"/>
          </a:p>
          <a:p>
            <a:pPr lvl="0"/>
            <a:r>
              <a:rPr lang="nn-NO" dirty="0"/>
              <a:t>Skriv tekst med punkt og 2 niveauer</a:t>
            </a:r>
          </a:p>
          <a:p>
            <a:pPr lvl="1"/>
            <a:r>
              <a:rPr lang="nn-NO" dirty="0"/>
              <a:t>Skriv tekst med punkt og 2 niveauer</a:t>
            </a:r>
          </a:p>
          <a:p>
            <a:pPr lvl="1"/>
            <a:r>
              <a:rPr lang="nn-NO" dirty="0"/>
              <a:t>Skriv tekst med punkt og 2 niveauer</a:t>
            </a:r>
          </a:p>
          <a:p>
            <a:pPr lvl="0"/>
            <a:endParaRPr lang="da-DK" dirty="0"/>
          </a:p>
        </p:txBody>
      </p:sp>
    </p:spTree>
    <p:extLst>
      <p:ext uri="{BB962C8B-B14F-4D97-AF65-F5344CB8AC3E}">
        <p14:creationId xmlns:p14="http://schemas.microsoft.com/office/powerpoint/2010/main" val="755941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unktopstilling - 1 Niveau (lille tekst)">
    <p:spTree>
      <p:nvGrpSpPr>
        <p:cNvPr id="1" name=""/>
        <p:cNvGrpSpPr/>
        <p:nvPr/>
      </p:nvGrpSpPr>
      <p:grpSpPr>
        <a:xfrm>
          <a:off x="0" y="0"/>
          <a:ext cx="0" cy="0"/>
          <a:chOff x="0" y="0"/>
          <a:chExt cx="0" cy="0"/>
        </a:xfrm>
      </p:grpSpPr>
      <p:sp>
        <p:nvSpPr>
          <p:cNvPr id="14" name="Pladsholder til dato 3"/>
          <p:cNvSpPr>
            <a:spLocks noGrp="1"/>
          </p:cNvSpPr>
          <p:nvPr>
            <p:ph type="dt" sz="half" idx="2"/>
          </p:nvPr>
        </p:nvSpPr>
        <p:spPr>
          <a:xfrm>
            <a:off x="313184" y="6318687"/>
            <a:ext cx="3682752" cy="365125"/>
          </a:xfrm>
          <a:prstGeom prst="rect">
            <a:avLst/>
          </a:prstGeom>
        </p:spPr>
        <p:txBody>
          <a:bodyPr vert="horz" lIns="91440" tIns="45720" rIns="91440" bIns="45720" rtlCol="0" anchor="ctr"/>
          <a:lstStyle>
            <a:lvl1pPr algn="l">
              <a:lnSpc>
                <a:spcPts val="1100"/>
              </a:lnSpc>
              <a:defRPr sz="1000" kern="1200" spc="0" baseline="0">
                <a:solidFill>
                  <a:schemeClr val="tx1"/>
                </a:solidFill>
                <a:latin typeface="Arial" panose="020B0604020202020204" pitchFamily="34" charset="0"/>
                <a:cs typeface="Arial" panose="020B0604020202020204" pitchFamily="34" charset="0"/>
              </a:defRPr>
            </a:lvl1pPr>
          </a:lstStyle>
          <a:p>
            <a:r>
              <a:rPr lang="da-DK"/>
              <a:t>Tidsbegrænset ansættelse - Arbejdsrettens dag</a:t>
            </a:r>
            <a:endParaRPr lang="da-DK" dirty="0"/>
          </a:p>
        </p:txBody>
      </p:sp>
      <p:sp>
        <p:nvSpPr>
          <p:cNvPr id="15" name="Pladsholder til diasnummer 5"/>
          <p:cNvSpPr txBox="1">
            <a:spLocks/>
          </p:cNvSpPr>
          <p:nvPr userDrawn="1"/>
        </p:nvSpPr>
        <p:spPr>
          <a:xfrm>
            <a:off x="6876024" y="6318688"/>
            <a:ext cx="1944448" cy="365125"/>
          </a:xfrm>
          <a:prstGeom prst="rect">
            <a:avLst/>
          </a:prstGeom>
        </p:spPr>
        <p:txBody>
          <a:bodyPr lIns="0" tIns="0" rIns="0" bIns="0" anchor="ctr"/>
          <a:lstStyle>
            <a:defPPr>
              <a:defRPr lang="da-DK"/>
            </a:defPPr>
            <a:lvl1pPr marL="0" algn="l" defTabSz="914400" rtl="0" eaLnBrk="1" latinLnBrk="0" hangingPunct="1">
              <a:defRPr sz="1000" kern="1200">
                <a:solidFill>
                  <a:srgbClr val="282828"/>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ts val="1100"/>
              </a:lnSpc>
            </a:pPr>
            <a:r>
              <a:rPr lang="da-DK" dirty="0"/>
              <a:t>Side </a:t>
            </a:r>
            <a:fld id="{15B8A791-7AAB-4ED3-8D10-05D12B2E89EC}" type="slidenum">
              <a:rPr lang="da-DK" smtClean="0"/>
              <a:pPr algn="r">
                <a:lnSpc>
                  <a:spcPts val="1100"/>
                </a:lnSpc>
              </a:pPr>
              <a:t>‹nr.›</a:t>
            </a:fld>
            <a:endParaRPr lang="da-DK" dirty="0"/>
          </a:p>
        </p:txBody>
      </p:sp>
      <p:pic>
        <p:nvPicPr>
          <p:cNvPr id="16" name="Billed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0000" y="6372000"/>
            <a:ext cx="1795276" cy="228600"/>
          </a:xfrm>
          <a:prstGeom prst="rect">
            <a:avLst/>
          </a:prstGeom>
        </p:spPr>
      </p:pic>
      <p:pic>
        <p:nvPicPr>
          <p:cNvPr id="18" name="Billed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542363"/>
          </a:xfrm>
          <a:prstGeom prst="rect">
            <a:avLst/>
          </a:prstGeom>
        </p:spPr>
      </p:pic>
      <p:sp>
        <p:nvSpPr>
          <p:cNvPr id="19" name="Pladsholder til tekst 7"/>
          <p:cNvSpPr>
            <a:spLocks noGrp="1"/>
          </p:cNvSpPr>
          <p:nvPr>
            <p:ph type="body" sz="quarter" idx="10" hasCustomPrompt="1"/>
          </p:nvPr>
        </p:nvSpPr>
        <p:spPr>
          <a:xfrm>
            <a:off x="360000" y="332656"/>
            <a:ext cx="8388000" cy="1224136"/>
          </a:xfrm>
          <a:prstGeom prst="rect">
            <a:avLst/>
          </a:prstGeom>
        </p:spPr>
        <p:txBody>
          <a:bodyPr/>
          <a:lstStyle>
            <a:lvl1pPr marL="0" marR="0" indent="0" algn="l" defTabSz="914400" rtl="0" eaLnBrk="1" fontAlgn="auto" latinLnBrk="0" hangingPunct="1">
              <a:lnSpc>
                <a:spcPts val="4400"/>
              </a:lnSpc>
              <a:spcBef>
                <a:spcPct val="20000"/>
              </a:spcBef>
              <a:spcAft>
                <a:spcPts val="0"/>
              </a:spcAft>
              <a:buClrTx/>
              <a:buSzTx/>
              <a:buFont typeface="Arial" panose="020B0604020202020204" pitchFamily="34" charset="0"/>
              <a:buNone/>
              <a:tabLst/>
              <a:defRPr sz="360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da-DK" dirty="0"/>
              <a:t>Overskrift</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da-DK" dirty="0"/>
          </a:p>
        </p:txBody>
      </p:sp>
      <p:sp>
        <p:nvSpPr>
          <p:cNvPr id="3" name="Pladsholder til tekst 2"/>
          <p:cNvSpPr>
            <a:spLocks noGrp="1"/>
          </p:cNvSpPr>
          <p:nvPr>
            <p:ph type="body" sz="quarter" idx="11" hasCustomPrompt="1"/>
          </p:nvPr>
        </p:nvSpPr>
        <p:spPr>
          <a:xfrm>
            <a:off x="323528" y="1628775"/>
            <a:ext cx="8425185" cy="4608513"/>
          </a:xfrm>
        </p:spPr>
        <p:txBody>
          <a:bodyPr>
            <a:noAutofit/>
          </a:bodyPr>
          <a:lstStyle>
            <a:lvl1pPr marL="361950" marR="0" indent="-360000" algn="l" defTabSz="914400" rtl="0" eaLnBrk="1" fontAlgn="auto" latinLnBrk="0" hangingPunct="1">
              <a:lnSpc>
                <a:spcPts val="2800"/>
              </a:lnSpc>
              <a:spcBef>
                <a:spcPct val="20000"/>
              </a:spcBef>
              <a:spcAft>
                <a:spcPts val="0"/>
              </a:spcAft>
              <a:buClrTx/>
              <a:buSzTx/>
              <a:buFont typeface="Arial" panose="020B0604020202020204" pitchFamily="34" charset="0"/>
              <a:buChar char="•"/>
              <a:tabLst/>
              <a:defRPr sz="1600" baseline="0"/>
            </a:lvl1pPr>
          </a:lstStyle>
          <a:p>
            <a:pPr lvl="0"/>
            <a:r>
              <a:rPr lang="da-DK" dirty="0"/>
              <a:t>Skriv mindre tekst med punkt og 1 niveau på hele siden</a:t>
            </a:r>
          </a:p>
          <a:p>
            <a:pPr marL="361950" marR="0" lvl="0" indent="-360000" algn="l" defTabSz="914400" rtl="0" eaLnBrk="1" fontAlgn="auto" latinLnBrk="0" hangingPunct="1">
              <a:lnSpc>
                <a:spcPts val="2800"/>
              </a:lnSpc>
              <a:spcBef>
                <a:spcPct val="20000"/>
              </a:spcBef>
              <a:spcAft>
                <a:spcPts val="0"/>
              </a:spcAft>
              <a:buClrTx/>
              <a:buSzTx/>
              <a:buFont typeface="Arial" panose="020B0604020202020204" pitchFamily="34" charset="0"/>
              <a:buChar char="•"/>
              <a:tabLst/>
              <a:defRPr/>
            </a:pPr>
            <a:r>
              <a:rPr lang="da-DK" dirty="0"/>
              <a:t>Skriv mindre tekst med punkt og 1 niveau på hele siden </a:t>
            </a:r>
          </a:p>
          <a:p>
            <a:pPr lvl="0"/>
            <a:endParaRPr lang="da-DK" dirty="0"/>
          </a:p>
          <a:p>
            <a:pPr marL="361950" marR="0" lvl="0" indent="-360000" algn="l" defTabSz="914400" rtl="0" eaLnBrk="1" fontAlgn="auto" latinLnBrk="0" hangingPunct="1">
              <a:lnSpc>
                <a:spcPts val="2800"/>
              </a:lnSpc>
              <a:spcBef>
                <a:spcPct val="20000"/>
              </a:spcBef>
              <a:spcAft>
                <a:spcPts val="0"/>
              </a:spcAft>
              <a:buClrTx/>
              <a:buSzTx/>
              <a:buFont typeface="Arial" panose="020B0604020202020204" pitchFamily="34" charset="0"/>
              <a:buChar char="•"/>
              <a:tabLst/>
              <a:defRPr/>
            </a:pPr>
            <a:r>
              <a:rPr lang="da-DK" dirty="0"/>
              <a:t>Skriv mindre tekst med punkt og 1 niveau på hele siden </a:t>
            </a:r>
          </a:p>
          <a:p>
            <a:pPr marL="361950" marR="0" lvl="0" indent="-360000" algn="l" defTabSz="914400" rtl="0" eaLnBrk="1" fontAlgn="auto" latinLnBrk="0" hangingPunct="1">
              <a:lnSpc>
                <a:spcPts val="2800"/>
              </a:lnSpc>
              <a:spcBef>
                <a:spcPct val="20000"/>
              </a:spcBef>
              <a:spcAft>
                <a:spcPts val="0"/>
              </a:spcAft>
              <a:buClrTx/>
              <a:buSzTx/>
              <a:buFont typeface="Arial" panose="020B0604020202020204" pitchFamily="34" charset="0"/>
              <a:buChar char="•"/>
              <a:tabLst/>
              <a:defRPr/>
            </a:pPr>
            <a:r>
              <a:rPr lang="da-DK" dirty="0"/>
              <a:t>Skriv mindre tekst med punkt og 1 niveau på hele siden </a:t>
            </a:r>
          </a:p>
          <a:p>
            <a:pPr marL="361950" marR="0" lvl="0" indent="-360000" algn="l" defTabSz="914400" rtl="0" eaLnBrk="1" fontAlgn="auto" latinLnBrk="0" hangingPunct="1">
              <a:lnSpc>
                <a:spcPts val="2800"/>
              </a:lnSpc>
              <a:spcBef>
                <a:spcPct val="20000"/>
              </a:spcBef>
              <a:spcAft>
                <a:spcPts val="0"/>
              </a:spcAft>
              <a:buClrTx/>
              <a:buSzTx/>
              <a:buFont typeface="Arial" panose="020B0604020202020204" pitchFamily="34" charset="0"/>
              <a:buChar char="•"/>
              <a:tabLst/>
              <a:defRPr/>
            </a:pPr>
            <a:r>
              <a:rPr lang="da-DK" dirty="0"/>
              <a:t>Skriv mindre tekst med punkt og 1 niveau på hele siden med almindeligt tekstoverløb til næste linje. Dette gælder for alle linjer…</a:t>
            </a:r>
          </a:p>
          <a:p>
            <a:pPr marL="361950" marR="0" lvl="0" indent="-360000" algn="l" defTabSz="914400" rtl="0" eaLnBrk="1" fontAlgn="auto" latinLnBrk="0" hangingPunct="1">
              <a:lnSpc>
                <a:spcPts val="2800"/>
              </a:lnSpc>
              <a:spcBef>
                <a:spcPct val="20000"/>
              </a:spcBef>
              <a:spcAft>
                <a:spcPts val="0"/>
              </a:spcAft>
              <a:buClrTx/>
              <a:buSzTx/>
              <a:buFont typeface="Arial" panose="020B0604020202020204" pitchFamily="34" charset="0"/>
              <a:buChar char="•"/>
              <a:tabLst/>
              <a:defRPr/>
            </a:pPr>
            <a:endParaRPr lang="da-DK" dirty="0"/>
          </a:p>
          <a:p>
            <a:pPr lvl="0"/>
            <a:r>
              <a:rPr lang="da-DK" dirty="0"/>
              <a:t>Skriv mindre tekst med punkt og 1 niveau på hele siden</a:t>
            </a:r>
          </a:p>
          <a:p>
            <a:pPr marL="361950" marR="0" lvl="0" indent="-360000" algn="l" defTabSz="914400" rtl="0" eaLnBrk="1" fontAlgn="auto" latinLnBrk="0" hangingPunct="1">
              <a:lnSpc>
                <a:spcPts val="2800"/>
              </a:lnSpc>
              <a:spcBef>
                <a:spcPct val="20000"/>
              </a:spcBef>
              <a:spcAft>
                <a:spcPts val="0"/>
              </a:spcAft>
              <a:buClrTx/>
              <a:buSzTx/>
              <a:buFont typeface="Arial" panose="020B0604020202020204" pitchFamily="34" charset="0"/>
              <a:buChar char="•"/>
              <a:tabLst/>
              <a:defRPr/>
            </a:pPr>
            <a:r>
              <a:rPr lang="da-DK" dirty="0"/>
              <a:t>Skriv mindre tekst med punkt og 1 niveau på hele siden </a:t>
            </a:r>
          </a:p>
          <a:p>
            <a:pPr marL="361950" marR="0" lvl="0" indent="-360000" algn="l" defTabSz="914400" rtl="0" eaLnBrk="1" fontAlgn="auto" latinLnBrk="0" hangingPunct="1">
              <a:lnSpc>
                <a:spcPts val="2800"/>
              </a:lnSpc>
              <a:spcBef>
                <a:spcPct val="20000"/>
              </a:spcBef>
              <a:spcAft>
                <a:spcPts val="0"/>
              </a:spcAft>
              <a:buClrTx/>
              <a:buSzTx/>
              <a:buFont typeface="Arial" panose="020B0604020202020204" pitchFamily="34" charset="0"/>
              <a:buChar char="•"/>
              <a:tabLst/>
              <a:defRPr/>
            </a:pPr>
            <a:endParaRPr lang="da-DK" dirty="0"/>
          </a:p>
        </p:txBody>
      </p:sp>
    </p:spTree>
    <p:extLst>
      <p:ext uri="{BB962C8B-B14F-4D97-AF65-F5344CB8AC3E}">
        <p14:creationId xmlns:p14="http://schemas.microsoft.com/office/powerpoint/2010/main" val="3567927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unktopstilling - 2 Niveauer med billede">
    <p:spTree>
      <p:nvGrpSpPr>
        <p:cNvPr id="1" name=""/>
        <p:cNvGrpSpPr/>
        <p:nvPr/>
      </p:nvGrpSpPr>
      <p:grpSpPr>
        <a:xfrm>
          <a:off x="0" y="0"/>
          <a:ext cx="0" cy="0"/>
          <a:chOff x="0" y="0"/>
          <a:chExt cx="0" cy="0"/>
        </a:xfrm>
      </p:grpSpPr>
      <p:pic>
        <p:nvPicPr>
          <p:cNvPr id="15" name="Billed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42363"/>
          </a:xfrm>
          <a:prstGeom prst="rect">
            <a:avLst/>
          </a:prstGeom>
        </p:spPr>
      </p:pic>
      <p:sp>
        <p:nvSpPr>
          <p:cNvPr id="17" name="Pladsholder til tekst 7"/>
          <p:cNvSpPr>
            <a:spLocks noGrp="1"/>
          </p:cNvSpPr>
          <p:nvPr>
            <p:ph type="body" sz="quarter" idx="10" hasCustomPrompt="1"/>
          </p:nvPr>
        </p:nvSpPr>
        <p:spPr>
          <a:xfrm>
            <a:off x="360000" y="332656"/>
            <a:ext cx="4212000" cy="1224136"/>
          </a:xfrm>
          <a:prstGeom prst="rect">
            <a:avLst/>
          </a:prstGeom>
        </p:spPr>
        <p:txBody>
          <a:bodyPr/>
          <a:lstStyle>
            <a:lvl1pPr marL="0" marR="0" indent="0" algn="l" defTabSz="914400" rtl="0" eaLnBrk="1" fontAlgn="auto" latinLnBrk="0" hangingPunct="1">
              <a:lnSpc>
                <a:spcPts val="4400"/>
              </a:lnSpc>
              <a:spcBef>
                <a:spcPct val="20000"/>
              </a:spcBef>
              <a:spcAft>
                <a:spcPts val="0"/>
              </a:spcAft>
              <a:buClrTx/>
              <a:buSzTx/>
              <a:buFont typeface="Arial" panose="020B0604020202020204" pitchFamily="34" charset="0"/>
              <a:buNone/>
              <a:tabLst/>
              <a:defRPr sz="360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da-DK" dirty="0"/>
              <a:t>Overskrift</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da-DK" dirty="0"/>
          </a:p>
        </p:txBody>
      </p:sp>
      <p:sp>
        <p:nvSpPr>
          <p:cNvPr id="8" name="Pladsholder til dato 3"/>
          <p:cNvSpPr>
            <a:spLocks noGrp="1"/>
          </p:cNvSpPr>
          <p:nvPr>
            <p:ph type="dt" sz="half" idx="2"/>
          </p:nvPr>
        </p:nvSpPr>
        <p:spPr>
          <a:xfrm>
            <a:off x="313184" y="6318687"/>
            <a:ext cx="3682752" cy="365125"/>
          </a:xfrm>
          <a:prstGeom prst="rect">
            <a:avLst/>
          </a:prstGeom>
        </p:spPr>
        <p:txBody>
          <a:bodyPr vert="horz" lIns="91440" tIns="45720" rIns="91440" bIns="45720" rtlCol="0" anchor="ctr"/>
          <a:lstStyle>
            <a:lvl1pPr algn="l">
              <a:lnSpc>
                <a:spcPts val="1100"/>
              </a:lnSpc>
              <a:defRPr sz="1000" kern="1200" spc="0" baseline="0">
                <a:solidFill>
                  <a:schemeClr val="tx1"/>
                </a:solidFill>
                <a:latin typeface="Arial" panose="020B0604020202020204" pitchFamily="34" charset="0"/>
                <a:cs typeface="Arial" panose="020B0604020202020204" pitchFamily="34" charset="0"/>
              </a:defRPr>
            </a:lvl1pPr>
          </a:lstStyle>
          <a:p>
            <a:r>
              <a:rPr lang="da-DK"/>
              <a:t>Tidsbegrænset ansættelse - Arbejdsrettens dag</a:t>
            </a:r>
            <a:endParaRPr lang="da-DK" dirty="0"/>
          </a:p>
        </p:txBody>
      </p:sp>
      <p:sp>
        <p:nvSpPr>
          <p:cNvPr id="9" name="Pladsholder til diasnummer 5"/>
          <p:cNvSpPr txBox="1">
            <a:spLocks/>
          </p:cNvSpPr>
          <p:nvPr userDrawn="1"/>
        </p:nvSpPr>
        <p:spPr>
          <a:xfrm>
            <a:off x="6876024" y="6318688"/>
            <a:ext cx="1944448" cy="365125"/>
          </a:xfrm>
          <a:prstGeom prst="rect">
            <a:avLst/>
          </a:prstGeom>
        </p:spPr>
        <p:txBody>
          <a:bodyPr lIns="0" tIns="0" rIns="0" bIns="0" anchor="ctr"/>
          <a:lstStyle>
            <a:defPPr>
              <a:defRPr lang="da-DK"/>
            </a:defPPr>
            <a:lvl1pPr marL="0" algn="l" defTabSz="914400" rtl="0" eaLnBrk="1" latinLnBrk="0" hangingPunct="1">
              <a:defRPr sz="1000" kern="1200">
                <a:solidFill>
                  <a:srgbClr val="282828"/>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ts val="1100"/>
              </a:lnSpc>
            </a:pPr>
            <a:r>
              <a:rPr lang="da-DK" dirty="0"/>
              <a:t>Side </a:t>
            </a:r>
            <a:fld id="{15B8A791-7AAB-4ED3-8D10-05D12B2E89EC}" type="slidenum">
              <a:rPr lang="da-DK" smtClean="0"/>
              <a:pPr algn="r">
                <a:lnSpc>
                  <a:spcPts val="1100"/>
                </a:lnSpc>
              </a:pPr>
              <a:t>‹nr.›</a:t>
            </a:fld>
            <a:endParaRPr lang="da-DK" dirty="0"/>
          </a:p>
        </p:txBody>
      </p:sp>
      <p:pic>
        <p:nvPicPr>
          <p:cNvPr id="10" name="Billed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0000" y="6372000"/>
            <a:ext cx="1795276" cy="228600"/>
          </a:xfrm>
          <a:prstGeom prst="rect">
            <a:avLst/>
          </a:prstGeom>
        </p:spPr>
      </p:pic>
      <p:sp>
        <p:nvSpPr>
          <p:cNvPr id="5" name="Pladsholder til tekst 4"/>
          <p:cNvSpPr>
            <a:spLocks noGrp="1"/>
          </p:cNvSpPr>
          <p:nvPr>
            <p:ph type="body" sz="quarter" idx="12" hasCustomPrompt="1"/>
          </p:nvPr>
        </p:nvSpPr>
        <p:spPr>
          <a:xfrm>
            <a:off x="323851" y="1628775"/>
            <a:ext cx="4248150" cy="4536529"/>
          </a:xfrm>
        </p:spPr>
        <p:txBody>
          <a:bodyPr>
            <a:noAutofit/>
          </a:bodyPr>
          <a:lstStyle>
            <a:lvl1pPr marL="361950" indent="-361950">
              <a:buFont typeface="Arial" panose="020B0604020202020204" pitchFamily="34" charset="0"/>
              <a:buChar char="•"/>
              <a:defRPr/>
            </a:lvl1pPr>
            <a:lvl2pPr marL="714375" indent="-352425">
              <a:buFont typeface="Arial" panose="020B0604020202020204" pitchFamily="34" charset="0"/>
              <a:buChar char="•"/>
              <a:defRPr/>
            </a:lvl2pPr>
          </a:lstStyle>
          <a:p>
            <a:pPr lvl="0"/>
            <a:r>
              <a:rPr lang="nn-NO" dirty="0"/>
              <a:t>Skriv tekst med punkt og 2 niveauer</a:t>
            </a:r>
          </a:p>
          <a:p>
            <a:pPr lvl="1"/>
            <a:r>
              <a:rPr lang="nn-NO" dirty="0"/>
              <a:t>Skriv tekst med punkt og 2 niveauer</a:t>
            </a:r>
          </a:p>
          <a:p>
            <a:pPr lvl="1"/>
            <a:r>
              <a:rPr lang="nn-NO" dirty="0"/>
              <a:t>Skriv tekst med punkt og 2 niveauer</a:t>
            </a:r>
          </a:p>
          <a:p>
            <a:pPr lvl="0"/>
            <a:endParaRPr lang="da-DK" dirty="0"/>
          </a:p>
          <a:p>
            <a:pPr lvl="0"/>
            <a:r>
              <a:rPr lang="nn-NO" dirty="0"/>
              <a:t>Skriv tekst med punkt og 2 niveauer</a:t>
            </a:r>
          </a:p>
          <a:p>
            <a:pPr lvl="1"/>
            <a:r>
              <a:rPr lang="nn-NO" dirty="0"/>
              <a:t>Skriv tekst med punkt og 2 niveauer</a:t>
            </a:r>
          </a:p>
          <a:p>
            <a:pPr lvl="1"/>
            <a:r>
              <a:rPr lang="nn-NO" dirty="0"/>
              <a:t>Skriv tekst med punkt og 2 niveauer</a:t>
            </a:r>
          </a:p>
          <a:p>
            <a:pPr lvl="0"/>
            <a:endParaRPr lang="da-DK" dirty="0"/>
          </a:p>
        </p:txBody>
      </p:sp>
      <p:sp>
        <p:nvSpPr>
          <p:cNvPr id="3" name="Pladsholder til billede 2"/>
          <p:cNvSpPr>
            <a:spLocks noGrp="1"/>
          </p:cNvSpPr>
          <p:nvPr>
            <p:ph type="pic" sz="quarter" idx="13"/>
          </p:nvPr>
        </p:nvSpPr>
        <p:spPr>
          <a:xfrm>
            <a:off x="4788024" y="511200"/>
            <a:ext cx="3960689" cy="5654104"/>
          </a:xfrm>
        </p:spPr>
        <p:txBody>
          <a:bodyPr/>
          <a:lstStyle/>
          <a:p>
            <a:endParaRPr lang="da-DK"/>
          </a:p>
        </p:txBody>
      </p:sp>
    </p:spTree>
    <p:extLst>
      <p:ext uri="{BB962C8B-B14F-4D97-AF65-F5344CB8AC3E}">
        <p14:creationId xmlns:p14="http://schemas.microsoft.com/office/powerpoint/2010/main" val="402443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t dias">
    <p:spTree>
      <p:nvGrpSpPr>
        <p:cNvPr id="1" name=""/>
        <p:cNvGrpSpPr/>
        <p:nvPr/>
      </p:nvGrpSpPr>
      <p:grpSpPr>
        <a:xfrm>
          <a:off x="0" y="0"/>
          <a:ext cx="0" cy="0"/>
          <a:chOff x="0" y="0"/>
          <a:chExt cx="0" cy="0"/>
        </a:xfrm>
      </p:grpSpPr>
      <p:sp>
        <p:nvSpPr>
          <p:cNvPr id="8" name="Pladsholder til dato 3"/>
          <p:cNvSpPr>
            <a:spLocks noGrp="1"/>
          </p:cNvSpPr>
          <p:nvPr>
            <p:ph type="dt" sz="half" idx="2"/>
          </p:nvPr>
        </p:nvSpPr>
        <p:spPr>
          <a:xfrm>
            <a:off x="313184" y="6318687"/>
            <a:ext cx="3682752" cy="365125"/>
          </a:xfrm>
          <a:prstGeom prst="rect">
            <a:avLst/>
          </a:prstGeom>
        </p:spPr>
        <p:txBody>
          <a:bodyPr vert="horz" lIns="91440" tIns="45720" rIns="91440" bIns="45720" rtlCol="0" anchor="ctr"/>
          <a:lstStyle>
            <a:lvl1pPr algn="l">
              <a:lnSpc>
                <a:spcPts val="1100"/>
              </a:lnSpc>
              <a:defRPr sz="1000" kern="1200" spc="0" baseline="0">
                <a:solidFill>
                  <a:schemeClr val="tx1"/>
                </a:solidFill>
                <a:latin typeface="Arial" panose="020B0604020202020204" pitchFamily="34" charset="0"/>
                <a:cs typeface="Arial" panose="020B0604020202020204" pitchFamily="34" charset="0"/>
              </a:defRPr>
            </a:lvl1pPr>
          </a:lstStyle>
          <a:p>
            <a:r>
              <a:rPr lang="da-DK"/>
              <a:t>Tidsbegrænset ansættelse - Arbejdsrettens dag</a:t>
            </a:r>
            <a:endParaRPr lang="da-DK" dirty="0"/>
          </a:p>
        </p:txBody>
      </p:sp>
      <p:sp>
        <p:nvSpPr>
          <p:cNvPr id="9" name="Pladsholder til diasnummer 5"/>
          <p:cNvSpPr txBox="1">
            <a:spLocks/>
          </p:cNvSpPr>
          <p:nvPr userDrawn="1"/>
        </p:nvSpPr>
        <p:spPr>
          <a:xfrm>
            <a:off x="6876024" y="6318688"/>
            <a:ext cx="1944448" cy="365125"/>
          </a:xfrm>
          <a:prstGeom prst="rect">
            <a:avLst/>
          </a:prstGeom>
        </p:spPr>
        <p:txBody>
          <a:bodyPr lIns="0" tIns="0" rIns="0" bIns="0" anchor="ctr"/>
          <a:lstStyle>
            <a:defPPr>
              <a:defRPr lang="da-DK"/>
            </a:defPPr>
            <a:lvl1pPr marL="0" algn="l" defTabSz="914400" rtl="0" eaLnBrk="1" latinLnBrk="0" hangingPunct="1">
              <a:defRPr sz="1000" kern="1200">
                <a:solidFill>
                  <a:srgbClr val="282828"/>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ts val="1100"/>
              </a:lnSpc>
            </a:pPr>
            <a:r>
              <a:rPr lang="da-DK" dirty="0"/>
              <a:t>Side </a:t>
            </a:r>
            <a:fld id="{15B8A791-7AAB-4ED3-8D10-05D12B2E89EC}" type="slidenum">
              <a:rPr lang="da-DK" smtClean="0"/>
              <a:pPr algn="r">
                <a:lnSpc>
                  <a:spcPts val="1100"/>
                </a:lnSpc>
              </a:pPr>
              <a:t>‹nr.›</a:t>
            </a:fld>
            <a:endParaRPr lang="da-DK" dirty="0"/>
          </a:p>
        </p:txBody>
      </p:sp>
      <p:pic>
        <p:nvPicPr>
          <p:cNvPr id="10" name="Billed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0000" y="6372000"/>
            <a:ext cx="1795276" cy="228600"/>
          </a:xfrm>
          <a:prstGeom prst="rect">
            <a:avLst/>
          </a:prstGeom>
        </p:spPr>
      </p:pic>
    </p:spTree>
    <p:extLst>
      <p:ext uri="{BB962C8B-B14F-4D97-AF65-F5344CB8AC3E}">
        <p14:creationId xmlns:p14="http://schemas.microsoft.com/office/powerpoint/2010/main" val="2858489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Pladsholder til tekst 6"/>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endParaRPr lang="da-DK" dirty="0"/>
          </a:p>
        </p:txBody>
      </p:sp>
    </p:spTree>
    <p:extLst>
      <p:ext uri="{BB962C8B-B14F-4D97-AF65-F5344CB8AC3E}">
        <p14:creationId xmlns:p14="http://schemas.microsoft.com/office/powerpoint/2010/main" val="16750927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5" r:id="rId5"/>
    <p:sldLayoutId id="2147483653" r:id="rId6"/>
    <p:sldLayoutId id="2147483658" r:id="rId7"/>
    <p:sldLayoutId id="2147483659" r:id="rId8"/>
  </p:sldLayoutIdLst>
  <p:hf sldNum="0" hdr="0" ftr="0"/>
  <p:txStyles>
    <p:titleStyle>
      <a:lvl1pPr algn="ctr" defTabSz="914400" rtl="0" eaLnBrk="1" latinLnBrk="0" hangingPunct="1">
        <a:spcBef>
          <a:spcPct val="0"/>
        </a:spcBef>
        <a:buNone/>
        <a:defRPr sz="4400" kern="1200">
          <a:solidFill>
            <a:srgbClr val="282828"/>
          </a:solidFill>
          <a:latin typeface="+mj-lt"/>
          <a:ea typeface="+mj-ea"/>
          <a:cs typeface="+mj-cs"/>
        </a:defRPr>
      </a:lvl1pPr>
    </p:titleStyle>
    <p:bodyStyle>
      <a:lvl1pPr marL="0" indent="0" algn="l" defTabSz="914400" rtl="0" eaLnBrk="1" latinLnBrk="0" hangingPunct="1">
        <a:lnSpc>
          <a:spcPts val="3000"/>
        </a:lnSpc>
        <a:spcBef>
          <a:spcPct val="20000"/>
        </a:spcBef>
        <a:buFont typeface="Arial" panose="020B0604020202020204" pitchFamily="34" charset="0"/>
        <a:buNone/>
        <a:defRPr sz="2200" kern="1200">
          <a:solidFill>
            <a:srgbClr val="282828"/>
          </a:solidFill>
          <a:latin typeface="Arial" panose="020B0604020202020204" pitchFamily="34" charset="0"/>
          <a:ea typeface="+mn-ea"/>
          <a:cs typeface="Arial" panose="020B0604020202020204" pitchFamily="34" charset="0"/>
        </a:defRPr>
      </a:lvl1pPr>
      <a:lvl2pPr marL="648000" indent="-285750" algn="l" defTabSz="914400" rtl="0" eaLnBrk="1" latinLnBrk="0" hangingPunct="1">
        <a:lnSpc>
          <a:spcPts val="2800"/>
        </a:lnSpc>
        <a:spcBef>
          <a:spcPct val="20000"/>
        </a:spcBef>
        <a:buFont typeface="Arial" panose="020B0604020202020204" pitchFamily="34" charset="0"/>
        <a:buChar char="•"/>
        <a:defRPr sz="1600" kern="1200">
          <a:solidFill>
            <a:srgbClr val="28282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28282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28282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28282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p:txBody>
          <a:bodyPr>
            <a:normAutofit fontScale="90000"/>
          </a:bodyPr>
          <a:lstStyle/>
          <a:p>
            <a:r>
              <a:rPr lang="da-DK" dirty="0"/>
              <a:t>Tidsbegrænset ansættelse</a:t>
            </a:r>
            <a:br>
              <a:rPr lang="da-DK" dirty="0"/>
            </a:br>
            <a:br>
              <a:rPr lang="da-DK" dirty="0"/>
            </a:br>
            <a:r>
              <a:rPr lang="da-DK" dirty="0"/>
              <a:t>Arbejdsrettens dag</a:t>
            </a:r>
          </a:p>
        </p:txBody>
      </p:sp>
      <p:sp>
        <p:nvSpPr>
          <p:cNvPr id="11" name="Undertitel 10"/>
          <p:cNvSpPr>
            <a:spLocks noGrp="1"/>
          </p:cNvSpPr>
          <p:nvPr>
            <p:ph type="subTitle" idx="1"/>
          </p:nvPr>
        </p:nvSpPr>
        <p:spPr/>
        <p:txBody>
          <a:bodyPr/>
          <a:lstStyle/>
          <a:p>
            <a:r>
              <a:rPr lang="da-DK" dirty="0"/>
              <a:t>Indlæg ved advokat Christian K. Clasen</a:t>
            </a:r>
          </a:p>
        </p:txBody>
      </p:sp>
    </p:spTree>
    <p:extLst>
      <p:ext uri="{BB962C8B-B14F-4D97-AF65-F5344CB8AC3E}">
        <p14:creationId xmlns:p14="http://schemas.microsoft.com/office/powerpoint/2010/main" val="3436510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A87BDE6A-83A6-E02F-1AAA-4204950BAF89}"/>
              </a:ext>
            </a:extLst>
          </p:cNvPr>
          <p:cNvSpPr>
            <a:spLocks noGrp="1"/>
          </p:cNvSpPr>
          <p:nvPr>
            <p:ph type="body" sz="quarter" idx="10"/>
          </p:nvPr>
        </p:nvSpPr>
        <p:spPr/>
        <p:txBody>
          <a:bodyPr/>
          <a:lstStyle/>
          <a:p>
            <a:r>
              <a:rPr lang="da-DK" dirty="0"/>
              <a:t>Lovligt pga. objektive årsager</a:t>
            </a:r>
          </a:p>
        </p:txBody>
      </p:sp>
      <p:sp>
        <p:nvSpPr>
          <p:cNvPr id="3" name="Pladsholder til dato 2">
            <a:extLst>
              <a:ext uri="{FF2B5EF4-FFF2-40B4-BE49-F238E27FC236}">
                <a16:creationId xmlns:a16="http://schemas.microsoft.com/office/drawing/2014/main" id="{7A5033DC-2C20-B9C1-85F1-FCD760D88298}"/>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76E961B0-92E0-12C6-8589-107E71F4D0AD}"/>
              </a:ext>
            </a:extLst>
          </p:cNvPr>
          <p:cNvSpPr>
            <a:spLocks noGrp="1"/>
          </p:cNvSpPr>
          <p:nvPr>
            <p:ph type="body" sz="quarter" idx="12"/>
          </p:nvPr>
        </p:nvSpPr>
        <p:spPr/>
        <p:txBody>
          <a:bodyPr/>
          <a:lstStyle/>
          <a:p>
            <a:r>
              <a:rPr lang="da-DK" dirty="0"/>
              <a:t>Fra forarbejderne</a:t>
            </a:r>
          </a:p>
          <a:p>
            <a:pPr lvl="1"/>
            <a:r>
              <a:rPr lang="da-DK" sz="1600" i="1" dirty="0"/>
              <a:t>”…begrebet objektivt begrundet kendes fra EF-Domstolens praksis med hensyn til kønsdiskrimination, og det vil derfor være naturligt at drage paralleller til denne praksis. Det er fastslået i domstolens praksis, at det er medlemsstaten, der skal bevise, at der er objektive grunde, der kan begrunde forskelsbehandlingen. Hvis det kan godtgøres, at de valgte midler er i overensstemmelse med et nødvendigt formål i medlemsstatens politik og er egnede og nødvendige til at nå formålet, er forskelsbehandlingen objektiv”</a:t>
            </a:r>
          </a:p>
          <a:p>
            <a:pPr lvl="1"/>
            <a:endParaRPr lang="da-DK" dirty="0"/>
          </a:p>
        </p:txBody>
      </p:sp>
    </p:spTree>
    <p:extLst>
      <p:ext uri="{BB962C8B-B14F-4D97-AF65-F5344CB8AC3E}">
        <p14:creationId xmlns:p14="http://schemas.microsoft.com/office/powerpoint/2010/main" val="3720055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E12DB1FE-2D5A-54CD-A54F-757CFA93C5B0}"/>
              </a:ext>
            </a:extLst>
          </p:cNvPr>
          <p:cNvSpPr>
            <a:spLocks noGrp="1"/>
          </p:cNvSpPr>
          <p:nvPr>
            <p:ph type="body" sz="quarter" idx="10"/>
          </p:nvPr>
        </p:nvSpPr>
        <p:spPr/>
        <p:txBody>
          <a:bodyPr/>
          <a:lstStyle/>
          <a:p>
            <a:r>
              <a:rPr lang="da-DK" dirty="0"/>
              <a:t>Lovligt pga. objektive årsager</a:t>
            </a:r>
          </a:p>
        </p:txBody>
      </p:sp>
      <p:sp>
        <p:nvSpPr>
          <p:cNvPr id="3" name="Pladsholder til dato 2">
            <a:extLst>
              <a:ext uri="{FF2B5EF4-FFF2-40B4-BE49-F238E27FC236}">
                <a16:creationId xmlns:a16="http://schemas.microsoft.com/office/drawing/2014/main" id="{2BF2D182-41CD-BE8E-DDBB-2207CCF8E811}"/>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D8994526-AA73-5672-2D1D-843D97A33352}"/>
              </a:ext>
            </a:extLst>
          </p:cNvPr>
          <p:cNvSpPr>
            <a:spLocks noGrp="1"/>
          </p:cNvSpPr>
          <p:nvPr>
            <p:ph type="body" sz="quarter" idx="12"/>
          </p:nvPr>
        </p:nvSpPr>
        <p:spPr/>
        <p:txBody>
          <a:bodyPr/>
          <a:lstStyle/>
          <a:p>
            <a:r>
              <a:rPr lang="da-DK" dirty="0"/>
              <a:t>Begrebet objektive årsager blev af mange opfattet som svarende til saglige grunde, </a:t>
            </a:r>
          </a:p>
          <a:p>
            <a:pPr lvl="1"/>
            <a:r>
              <a:rPr lang="da-DK" dirty="0"/>
              <a:t>jf. fx FV af 28. november 2006 om tjenere, hvor reservemedhjælpere på visse punkter var mindre gunstigt stillet end faste medhjælpere, men det var sagligt begrundet, idet forhandlet mellem modstående parter og under hensyn til forholdene i erhvervet</a:t>
            </a:r>
          </a:p>
          <a:p>
            <a:r>
              <a:rPr lang="da-DK" dirty="0"/>
              <a:t>Forståelsen underkendt i dag, så der er eget indhold i begrebet</a:t>
            </a:r>
          </a:p>
          <a:p>
            <a:endParaRPr lang="da-DK" dirty="0"/>
          </a:p>
        </p:txBody>
      </p:sp>
    </p:spTree>
    <p:extLst>
      <p:ext uri="{BB962C8B-B14F-4D97-AF65-F5344CB8AC3E}">
        <p14:creationId xmlns:p14="http://schemas.microsoft.com/office/powerpoint/2010/main" val="1040846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2F8B552F-E61A-9929-1A17-3481F4CF46EF}"/>
              </a:ext>
            </a:extLst>
          </p:cNvPr>
          <p:cNvSpPr>
            <a:spLocks noGrp="1"/>
          </p:cNvSpPr>
          <p:nvPr>
            <p:ph type="body" sz="quarter" idx="10"/>
          </p:nvPr>
        </p:nvSpPr>
        <p:spPr/>
        <p:txBody>
          <a:bodyPr/>
          <a:lstStyle/>
          <a:p>
            <a:r>
              <a:rPr lang="da-DK" dirty="0"/>
              <a:t>Retspraksis</a:t>
            </a:r>
          </a:p>
        </p:txBody>
      </p:sp>
      <p:sp>
        <p:nvSpPr>
          <p:cNvPr id="3" name="Pladsholder til dato 2">
            <a:extLst>
              <a:ext uri="{FF2B5EF4-FFF2-40B4-BE49-F238E27FC236}">
                <a16:creationId xmlns:a16="http://schemas.microsoft.com/office/drawing/2014/main" id="{C3D3A353-7D83-C20E-68B6-74035A85C202}"/>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B9675D53-F042-7A27-C13A-D5A18717CDEF}"/>
              </a:ext>
            </a:extLst>
          </p:cNvPr>
          <p:cNvSpPr>
            <a:spLocks noGrp="1"/>
          </p:cNvSpPr>
          <p:nvPr>
            <p:ph type="body" sz="quarter" idx="12"/>
          </p:nvPr>
        </p:nvSpPr>
        <p:spPr/>
        <p:txBody>
          <a:bodyPr/>
          <a:lstStyle/>
          <a:p>
            <a:r>
              <a:rPr lang="da-DK" dirty="0"/>
              <a:t>EU-dom 15/12 2022 – C-40/20 m.fl.</a:t>
            </a:r>
          </a:p>
          <a:p>
            <a:pPr lvl="1"/>
            <a:r>
              <a:rPr lang="da-DK" dirty="0"/>
              <a:t>Italiensk lovgivning tillod fastansatte forskere ved universiteter at blive taget i betragtning til fastansættelse som lektorer, hvad midlertidigt ansatte forskere ikke kunne, trods de havde ens videnskabelige kvalifikationer og udførte identiske opgaver, herunder undervisning </a:t>
            </a:r>
          </a:p>
          <a:p>
            <a:pPr lvl="1"/>
            <a:r>
              <a:rPr lang="da-DK" dirty="0"/>
              <a:t>Det blev anset som ulovlig forskelsbehandling af EU-Domstolen</a:t>
            </a:r>
          </a:p>
          <a:p>
            <a:pPr lvl="1"/>
            <a:endParaRPr lang="da-DK" dirty="0"/>
          </a:p>
        </p:txBody>
      </p:sp>
    </p:spTree>
    <p:extLst>
      <p:ext uri="{BB962C8B-B14F-4D97-AF65-F5344CB8AC3E}">
        <p14:creationId xmlns:p14="http://schemas.microsoft.com/office/powerpoint/2010/main" val="1888879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6231C7E3-DAFB-7FD6-2F98-5F6F1A02CFE8}"/>
              </a:ext>
            </a:extLst>
          </p:cNvPr>
          <p:cNvSpPr>
            <a:spLocks noGrp="1"/>
          </p:cNvSpPr>
          <p:nvPr>
            <p:ph type="body" sz="quarter" idx="10"/>
          </p:nvPr>
        </p:nvSpPr>
        <p:spPr/>
        <p:txBody>
          <a:bodyPr/>
          <a:lstStyle/>
          <a:p>
            <a:r>
              <a:rPr lang="da-DK" dirty="0"/>
              <a:t>Retspraksis</a:t>
            </a:r>
          </a:p>
        </p:txBody>
      </p:sp>
      <p:sp>
        <p:nvSpPr>
          <p:cNvPr id="3" name="Pladsholder til dato 2">
            <a:extLst>
              <a:ext uri="{FF2B5EF4-FFF2-40B4-BE49-F238E27FC236}">
                <a16:creationId xmlns:a16="http://schemas.microsoft.com/office/drawing/2014/main" id="{DA9B19E3-DFB4-0424-5E3F-8FB409E54781}"/>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86DC9472-3748-0201-0878-61DEEB1EB803}"/>
              </a:ext>
            </a:extLst>
          </p:cNvPr>
          <p:cNvSpPr>
            <a:spLocks noGrp="1"/>
          </p:cNvSpPr>
          <p:nvPr>
            <p:ph type="body" sz="quarter" idx="12"/>
          </p:nvPr>
        </p:nvSpPr>
        <p:spPr/>
        <p:txBody>
          <a:bodyPr/>
          <a:lstStyle/>
          <a:p>
            <a:r>
              <a:rPr lang="da-DK" dirty="0"/>
              <a:t>FV 2023.774 af 14. maj 2024</a:t>
            </a:r>
          </a:p>
          <a:p>
            <a:pPr lvl="1"/>
            <a:r>
              <a:rPr lang="da-DK" sz="1600" dirty="0"/>
              <a:t>Om en kommunalt tidsbegrænset ansat ved driftsmæssigt begrundet afskedigelse har krav på omplacering til tidsubegrænset ledig stilling</a:t>
            </a:r>
          </a:p>
          <a:p>
            <a:pPr lvl="1"/>
            <a:r>
              <a:rPr lang="da-DK" sz="1600" dirty="0"/>
              <a:t>København vurderede tidsbegrænsede ansatte i forhold til ledige tidsbegrænsede stillinger, hvor dette kan ske uden stillingsopslag i henhold til regler for dette</a:t>
            </a:r>
          </a:p>
          <a:p>
            <a:pPr lvl="1"/>
            <a:r>
              <a:rPr lang="da-DK" sz="1600" dirty="0"/>
              <a:t>Opmand: Omplacering til fast stilling ville medføre en forbedret retsstilling for ansat</a:t>
            </a:r>
          </a:p>
          <a:p>
            <a:pPr lvl="1"/>
            <a:r>
              <a:rPr lang="da-DK" sz="1600" dirty="0"/>
              <a:t>Fast stilling må efter opslag antages at tiltrække bredere felt af ansøgere med bedre kvalifikationer</a:t>
            </a:r>
          </a:p>
          <a:p>
            <a:pPr lvl="1"/>
            <a:r>
              <a:rPr lang="da-DK" sz="1600" dirty="0"/>
              <a:t>Tidsbegrænsede ansatte bliver informeret og kan selv søge på lige fod med andre</a:t>
            </a:r>
          </a:p>
          <a:p>
            <a:pPr lvl="1"/>
            <a:r>
              <a:rPr lang="da-DK" sz="1600" dirty="0"/>
              <a:t>Ikke i strid med rammeaftalens § 4, stk. 1</a:t>
            </a:r>
          </a:p>
          <a:p>
            <a:pPr marL="361950" lvl="1" indent="0">
              <a:buNone/>
            </a:pPr>
            <a:br>
              <a:rPr lang="da-DK" dirty="0"/>
            </a:br>
            <a:endParaRPr lang="da-DK" dirty="0"/>
          </a:p>
        </p:txBody>
      </p:sp>
    </p:spTree>
    <p:extLst>
      <p:ext uri="{BB962C8B-B14F-4D97-AF65-F5344CB8AC3E}">
        <p14:creationId xmlns:p14="http://schemas.microsoft.com/office/powerpoint/2010/main" val="2956394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FB0C7AC9-A3EB-7DCC-ABC7-916807C0BF7A}"/>
              </a:ext>
            </a:extLst>
          </p:cNvPr>
          <p:cNvSpPr>
            <a:spLocks noGrp="1"/>
          </p:cNvSpPr>
          <p:nvPr>
            <p:ph type="body" sz="quarter" idx="10"/>
          </p:nvPr>
        </p:nvSpPr>
        <p:spPr/>
        <p:txBody>
          <a:bodyPr/>
          <a:lstStyle/>
          <a:p>
            <a:r>
              <a:rPr lang="da-DK" dirty="0"/>
              <a:t>Successive ansættelser</a:t>
            </a:r>
          </a:p>
        </p:txBody>
      </p:sp>
      <p:sp>
        <p:nvSpPr>
          <p:cNvPr id="3" name="Pladsholder til dato 2">
            <a:extLst>
              <a:ext uri="{FF2B5EF4-FFF2-40B4-BE49-F238E27FC236}">
                <a16:creationId xmlns:a16="http://schemas.microsoft.com/office/drawing/2014/main" id="{86F8EC99-982A-2DBE-2D96-6C68F991CBCD}"/>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3D7FBB6F-9738-3344-F296-6259EF4F6FE1}"/>
              </a:ext>
            </a:extLst>
          </p:cNvPr>
          <p:cNvSpPr>
            <a:spLocks noGrp="1"/>
          </p:cNvSpPr>
          <p:nvPr>
            <p:ph type="body" sz="quarter" idx="12"/>
          </p:nvPr>
        </p:nvSpPr>
        <p:spPr/>
        <p:txBody>
          <a:bodyPr/>
          <a:lstStyle/>
          <a:p>
            <a:r>
              <a:rPr lang="da-DK" dirty="0"/>
              <a:t>1. ansættelse med tidsbegrænsning kræver ikke særlig begrundelse</a:t>
            </a:r>
          </a:p>
          <a:p>
            <a:pPr lvl="1"/>
            <a:r>
              <a:rPr lang="da-DK" sz="1600" dirty="0"/>
              <a:t>Men fortsætter medarbejderen i stillingen uden ny aftale, er medarbejderen normalt tidsubegrænset ansat</a:t>
            </a:r>
          </a:p>
          <a:p>
            <a:r>
              <a:rPr lang="da-DK" dirty="0"/>
              <a:t>2. ansættelse skal være begrundet i objektive årsager (§ 5)</a:t>
            </a:r>
          </a:p>
          <a:p>
            <a:r>
              <a:rPr lang="da-DK" dirty="0"/>
              <a:t>Uden det betyder 2. ansættelse i dansk retspraksis normalt, at medarbejderen er tidsubegrænset ansat (funktionær, overenskomstansat eller tilsvarende) </a:t>
            </a:r>
          </a:p>
          <a:p>
            <a:pPr lvl="1"/>
            <a:r>
              <a:rPr lang="da-DK" sz="1600" dirty="0"/>
              <a:t>Ikke et krav efter EU-retten, jf. fx EU-Domstolens dom af 3. juni 2021 i sag C-726/19, præmis 49</a:t>
            </a:r>
          </a:p>
          <a:p>
            <a:pPr lvl="1"/>
            <a:endParaRPr lang="da-DK" dirty="0"/>
          </a:p>
        </p:txBody>
      </p:sp>
    </p:spTree>
    <p:extLst>
      <p:ext uri="{BB962C8B-B14F-4D97-AF65-F5344CB8AC3E}">
        <p14:creationId xmlns:p14="http://schemas.microsoft.com/office/powerpoint/2010/main" val="3543424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B615D0C9-0F84-F2D1-6C88-742E1F4D98FA}"/>
              </a:ext>
            </a:extLst>
          </p:cNvPr>
          <p:cNvSpPr>
            <a:spLocks noGrp="1"/>
          </p:cNvSpPr>
          <p:nvPr>
            <p:ph type="body" sz="quarter" idx="10"/>
          </p:nvPr>
        </p:nvSpPr>
        <p:spPr/>
        <p:txBody>
          <a:bodyPr/>
          <a:lstStyle/>
          <a:p>
            <a:r>
              <a:rPr lang="da-DK" dirty="0"/>
              <a:t>Misbrug</a:t>
            </a:r>
          </a:p>
        </p:txBody>
      </p:sp>
      <p:sp>
        <p:nvSpPr>
          <p:cNvPr id="3" name="Pladsholder til dato 2">
            <a:extLst>
              <a:ext uri="{FF2B5EF4-FFF2-40B4-BE49-F238E27FC236}">
                <a16:creationId xmlns:a16="http://schemas.microsoft.com/office/drawing/2014/main" id="{CE5B5EBE-3815-C699-6E45-5992E02386E0}"/>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B8015771-2968-E109-F845-A1B6A829AAE6}"/>
              </a:ext>
            </a:extLst>
          </p:cNvPr>
          <p:cNvSpPr>
            <a:spLocks noGrp="1"/>
          </p:cNvSpPr>
          <p:nvPr>
            <p:ph type="body" sz="quarter" idx="12"/>
          </p:nvPr>
        </p:nvSpPr>
        <p:spPr/>
        <p:txBody>
          <a:bodyPr/>
          <a:lstStyle/>
          <a:p>
            <a:r>
              <a:rPr lang="da-DK" dirty="0"/>
              <a:t>Tidsbegrænsningen må ikke reelt være et af arbejdsgiver frit valgt tidspunkt som fx ”ansat til stillingen bliver slået op”</a:t>
            </a:r>
          </a:p>
          <a:p>
            <a:pPr lvl="1"/>
            <a:r>
              <a:rPr lang="da-DK" dirty="0"/>
              <a:t>EU-Domstolens dom af 22. februar 2024 i sag C-59/22 m.fl.</a:t>
            </a:r>
          </a:p>
          <a:p>
            <a:pPr lvl="1"/>
            <a:r>
              <a:rPr lang="da-DK" dirty="0"/>
              <a:t>Spanske tjenestemænd kunne ansættes tidsbegrænset til stilling blev slået op. Der var i loven tidsfrist for opslag, men blev frist brudt, blev ansættelsesforholdet fornyet for en ny periode. Stod på i 27 år og 20 år for to arbejdstagere omfattet af sagerne </a:t>
            </a:r>
          </a:p>
          <a:p>
            <a:pPr lvl="1"/>
            <a:endParaRPr lang="da-DK" dirty="0"/>
          </a:p>
          <a:p>
            <a:pPr lvl="1"/>
            <a:endParaRPr lang="da-DK" dirty="0"/>
          </a:p>
        </p:txBody>
      </p:sp>
    </p:spTree>
    <p:extLst>
      <p:ext uri="{BB962C8B-B14F-4D97-AF65-F5344CB8AC3E}">
        <p14:creationId xmlns:p14="http://schemas.microsoft.com/office/powerpoint/2010/main" val="3060060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B7D8507C-A965-FEC2-104B-793E50C98182}"/>
              </a:ext>
            </a:extLst>
          </p:cNvPr>
          <p:cNvSpPr>
            <a:spLocks noGrp="1"/>
          </p:cNvSpPr>
          <p:nvPr>
            <p:ph type="body" sz="quarter" idx="10"/>
          </p:nvPr>
        </p:nvSpPr>
        <p:spPr/>
        <p:txBody>
          <a:bodyPr/>
          <a:lstStyle/>
          <a:p>
            <a:r>
              <a:rPr lang="da-DK" dirty="0"/>
              <a:t>Ikke misbrug</a:t>
            </a:r>
          </a:p>
        </p:txBody>
      </p:sp>
      <p:sp>
        <p:nvSpPr>
          <p:cNvPr id="3" name="Pladsholder til dato 2">
            <a:extLst>
              <a:ext uri="{FF2B5EF4-FFF2-40B4-BE49-F238E27FC236}">
                <a16:creationId xmlns:a16="http://schemas.microsoft.com/office/drawing/2014/main" id="{AC072842-4784-5B0F-3AB1-ED1582B8B94E}"/>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8E3D8F8F-C6AC-C49D-AEBD-73ACD94E34D6}"/>
              </a:ext>
            </a:extLst>
          </p:cNvPr>
          <p:cNvSpPr>
            <a:spLocks noGrp="1"/>
          </p:cNvSpPr>
          <p:nvPr>
            <p:ph type="body" sz="quarter" idx="12"/>
          </p:nvPr>
        </p:nvSpPr>
        <p:spPr/>
        <p:txBody>
          <a:bodyPr/>
          <a:lstStyle/>
          <a:p>
            <a:r>
              <a:rPr lang="da-DK" dirty="0"/>
              <a:t>EU-dom C-586/10 (Kücük)</a:t>
            </a:r>
          </a:p>
          <a:p>
            <a:pPr lvl="1"/>
            <a:r>
              <a:rPr lang="da-DK" dirty="0"/>
              <a:t>Medarbejder ansat som </a:t>
            </a:r>
            <a:r>
              <a:rPr lang="da-DK" dirty="0" err="1"/>
              <a:t>retsfunktionær</a:t>
            </a:r>
            <a:r>
              <a:rPr lang="da-DK" dirty="0"/>
              <a:t> i 11,5 år i 13 tidsbegrænsede ansættelsesforhold</a:t>
            </a:r>
          </a:p>
          <a:p>
            <a:pPr lvl="1"/>
            <a:r>
              <a:rPr lang="da-DK" dirty="0"/>
              <a:t>Alle ansættelser begrundet i andre ansattes orlov af forskellig art</a:t>
            </a:r>
          </a:p>
          <a:p>
            <a:pPr lvl="1"/>
            <a:r>
              <a:rPr lang="da-DK" dirty="0"/>
              <a:t>Tidsbegrænsningerne blev betragtet som objektivt begrundet</a:t>
            </a:r>
          </a:p>
          <a:p>
            <a:pPr lvl="1"/>
            <a:r>
              <a:rPr lang="da-DK" dirty="0"/>
              <a:t>Ikke misbrug – også selvom der reelt blev dækket et konstant vikarbehov som kunne berettige en fastansættelse</a:t>
            </a:r>
          </a:p>
          <a:p>
            <a:pPr lvl="1"/>
            <a:endParaRPr lang="da-DK" dirty="0"/>
          </a:p>
        </p:txBody>
      </p:sp>
    </p:spTree>
    <p:extLst>
      <p:ext uri="{BB962C8B-B14F-4D97-AF65-F5344CB8AC3E}">
        <p14:creationId xmlns:p14="http://schemas.microsoft.com/office/powerpoint/2010/main" val="4062149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1FD151C4-3CB9-B6F8-64AA-17BCEEE530F9}"/>
              </a:ext>
            </a:extLst>
          </p:cNvPr>
          <p:cNvSpPr>
            <a:spLocks noGrp="1"/>
          </p:cNvSpPr>
          <p:nvPr>
            <p:ph type="body" sz="quarter" idx="10"/>
          </p:nvPr>
        </p:nvSpPr>
        <p:spPr/>
        <p:txBody>
          <a:bodyPr/>
          <a:lstStyle/>
          <a:p>
            <a:r>
              <a:rPr lang="da-DK" dirty="0"/>
              <a:t>Ikke misbrug</a:t>
            </a:r>
          </a:p>
        </p:txBody>
      </p:sp>
      <p:sp>
        <p:nvSpPr>
          <p:cNvPr id="3" name="Pladsholder til dato 2">
            <a:extLst>
              <a:ext uri="{FF2B5EF4-FFF2-40B4-BE49-F238E27FC236}">
                <a16:creationId xmlns:a16="http://schemas.microsoft.com/office/drawing/2014/main" id="{08DA2574-0EF7-E07E-BB04-BE11809C643F}"/>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7CF4E819-3030-3C1C-A319-584159FCEFB9}"/>
              </a:ext>
            </a:extLst>
          </p:cNvPr>
          <p:cNvSpPr>
            <a:spLocks noGrp="1"/>
          </p:cNvSpPr>
          <p:nvPr>
            <p:ph type="body" sz="quarter" idx="12"/>
          </p:nvPr>
        </p:nvSpPr>
        <p:spPr/>
        <p:txBody>
          <a:bodyPr/>
          <a:lstStyle/>
          <a:p>
            <a:r>
              <a:rPr lang="da-DK" dirty="0"/>
              <a:t>FV af 4. november 2014 (FV2013-0168)</a:t>
            </a:r>
          </a:p>
          <a:p>
            <a:pPr lvl="1"/>
            <a:r>
              <a:rPr lang="da-DK" dirty="0"/>
              <a:t>Aa</a:t>
            </a:r>
            <a:r>
              <a:rPr lang="da-DK" sz="1600" dirty="0"/>
              <a:t>rhus kommune havde gennem mere end 3 år og i seks tidsbegrænsede ansættelsesforhold uden afbrydelse haft en lærer ansat som ”vikar”</a:t>
            </a:r>
          </a:p>
          <a:p>
            <a:pPr lvl="1"/>
            <a:r>
              <a:rPr lang="da-DK" sz="1600" dirty="0"/>
              <a:t>Medarbejderen ville betragtes som fastansat, da hun ikke blev tilbudt en ny ansættelse, selvom der var enighed om, at der var objektive begrundelser for hver enkelt tidsbegrænsede ansættelse</a:t>
            </a:r>
            <a:endParaRPr lang="da-DK" dirty="0"/>
          </a:p>
          <a:p>
            <a:pPr lvl="1"/>
            <a:r>
              <a:rPr lang="da-DK" sz="1600" dirty="0"/>
              <a:t>Da den kommunale implementeringsaftale ikke indeholder begrænsning i antallet af mulige forlængelser, og da medarbejderen heller ikke havde en berettiget forventning om fastansættelse, blev kommunen frifundet</a:t>
            </a:r>
            <a:endParaRPr lang="da-DK" dirty="0"/>
          </a:p>
        </p:txBody>
      </p:sp>
    </p:spTree>
    <p:extLst>
      <p:ext uri="{BB962C8B-B14F-4D97-AF65-F5344CB8AC3E}">
        <p14:creationId xmlns:p14="http://schemas.microsoft.com/office/powerpoint/2010/main" val="3817091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E8EA4FC0-D213-6A42-54FE-AD6B73D3353D}"/>
              </a:ext>
            </a:extLst>
          </p:cNvPr>
          <p:cNvSpPr>
            <a:spLocks noGrp="1"/>
          </p:cNvSpPr>
          <p:nvPr>
            <p:ph type="body" sz="quarter" idx="10"/>
          </p:nvPr>
        </p:nvSpPr>
        <p:spPr/>
        <p:txBody>
          <a:bodyPr/>
          <a:lstStyle/>
          <a:p>
            <a:r>
              <a:rPr lang="da-DK" dirty="0"/>
              <a:t>Successive ansættelser</a:t>
            </a:r>
          </a:p>
        </p:txBody>
      </p:sp>
      <p:sp>
        <p:nvSpPr>
          <p:cNvPr id="3" name="Pladsholder til dato 2">
            <a:extLst>
              <a:ext uri="{FF2B5EF4-FFF2-40B4-BE49-F238E27FC236}">
                <a16:creationId xmlns:a16="http://schemas.microsoft.com/office/drawing/2014/main" id="{82CFE741-5EE8-BF27-D889-E1DF441AB748}"/>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308D632C-83C6-DFA9-892E-97FF186AC3F9}"/>
              </a:ext>
            </a:extLst>
          </p:cNvPr>
          <p:cNvSpPr>
            <a:spLocks noGrp="1"/>
          </p:cNvSpPr>
          <p:nvPr>
            <p:ph type="body" sz="quarter" idx="12"/>
          </p:nvPr>
        </p:nvSpPr>
        <p:spPr/>
        <p:txBody>
          <a:bodyPr/>
          <a:lstStyle/>
          <a:p>
            <a:r>
              <a:rPr lang="da-DK" dirty="0"/>
              <a:t>Særregel for undervisnings- og forskningsvirksomhed (§ 5, stk. 2)</a:t>
            </a:r>
          </a:p>
          <a:p>
            <a:r>
              <a:rPr lang="da-DK" dirty="0"/>
              <a:t>Max to forlængelser</a:t>
            </a:r>
          </a:p>
          <a:p>
            <a:r>
              <a:rPr lang="da-DK" dirty="0"/>
              <a:t>Gælder ikke lærere på gymnasieniveau eller ansat i kommuner og dermed fx folkeskolen</a:t>
            </a:r>
          </a:p>
          <a:p>
            <a:endParaRPr lang="da-DK" dirty="0"/>
          </a:p>
        </p:txBody>
      </p:sp>
    </p:spTree>
    <p:extLst>
      <p:ext uri="{BB962C8B-B14F-4D97-AF65-F5344CB8AC3E}">
        <p14:creationId xmlns:p14="http://schemas.microsoft.com/office/powerpoint/2010/main" val="460986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CCA41A68-ED4A-4A96-7C02-723F6AAAEE45}"/>
              </a:ext>
            </a:extLst>
          </p:cNvPr>
          <p:cNvSpPr>
            <a:spLocks noGrp="1"/>
          </p:cNvSpPr>
          <p:nvPr>
            <p:ph type="body" sz="quarter" idx="10"/>
          </p:nvPr>
        </p:nvSpPr>
        <p:spPr/>
        <p:txBody>
          <a:bodyPr/>
          <a:lstStyle/>
          <a:p>
            <a:r>
              <a:rPr lang="da-DK" dirty="0"/>
              <a:t>Misbrug undervisningsområdet</a:t>
            </a:r>
          </a:p>
        </p:txBody>
      </p:sp>
      <p:sp>
        <p:nvSpPr>
          <p:cNvPr id="3" name="Pladsholder til dato 2">
            <a:extLst>
              <a:ext uri="{FF2B5EF4-FFF2-40B4-BE49-F238E27FC236}">
                <a16:creationId xmlns:a16="http://schemas.microsoft.com/office/drawing/2014/main" id="{AA66007A-170F-2D0B-D991-BC5FA39D7DA3}"/>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146CF8E2-A8F5-B68F-25F9-747F4087DA53}"/>
              </a:ext>
            </a:extLst>
          </p:cNvPr>
          <p:cNvSpPr>
            <a:spLocks noGrp="1"/>
          </p:cNvSpPr>
          <p:nvPr>
            <p:ph type="body" sz="quarter" idx="12"/>
          </p:nvPr>
        </p:nvSpPr>
        <p:spPr/>
        <p:txBody>
          <a:bodyPr/>
          <a:lstStyle/>
          <a:p>
            <a:r>
              <a:rPr lang="da-DK" dirty="0"/>
              <a:t>U2018.2268H (del 1)</a:t>
            </a:r>
          </a:p>
          <a:p>
            <a:pPr lvl="1"/>
            <a:r>
              <a:rPr lang="da-DK" sz="1600" dirty="0"/>
              <a:t>Tre undervisningsassistenter fik hver godtgørelse på 75.000 kr. fra RUC, idet de godt nok havde skiftet stillingsbetegnelse, men reelt havde haft samme stillinger og dermed havde fået forlænget deres ansættelse meget mere end de tilladte to gange gennem størstedelen af deres arbejdsliv</a:t>
            </a:r>
          </a:p>
          <a:p>
            <a:pPr lvl="1"/>
            <a:r>
              <a:rPr lang="da-DK" sz="1600" dirty="0"/>
              <a:t>Ingen godtgørelse for at ansættelsesforhold ikke blev forlænget ret kort tid efter, at der var bebudet en sag. Årsag var, at RUC generelt ændrede praksis for brug af tidsbegrænset ansatte</a:t>
            </a:r>
            <a:endParaRPr lang="da-DK" dirty="0"/>
          </a:p>
          <a:p>
            <a:pPr lvl="1"/>
            <a:r>
              <a:rPr lang="da-DK" sz="1600" dirty="0"/>
              <a:t>Ingen godtgørelse eller efterbetaling for ulovlig forskelsbehandling i form af manglende pension, fordi der ikke fandtes sammenlignelige fastansatte </a:t>
            </a:r>
          </a:p>
          <a:p>
            <a:pPr lvl="1"/>
            <a:endParaRPr lang="da-DK" dirty="0"/>
          </a:p>
        </p:txBody>
      </p:sp>
    </p:spTree>
    <p:extLst>
      <p:ext uri="{BB962C8B-B14F-4D97-AF65-F5344CB8AC3E}">
        <p14:creationId xmlns:p14="http://schemas.microsoft.com/office/powerpoint/2010/main" val="1027286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p:cNvSpPr>
            <a:spLocks noGrp="1"/>
          </p:cNvSpPr>
          <p:nvPr>
            <p:ph type="body" sz="quarter" idx="10"/>
          </p:nvPr>
        </p:nvSpPr>
        <p:spPr/>
        <p:txBody>
          <a:bodyPr/>
          <a:lstStyle/>
          <a:p>
            <a:r>
              <a:rPr lang="da-DK" altLang="da-DK" dirty="0"/>
              <a:t>Tidsbegrænset ansættelse</a:t>
            </a:r>
            <a:endParaRPr lang="da-DK" dirty="0"/>
          </a:p>
        </p:txBody>
      </p:sp>
      <p:sp>
        <p:nvSpPr>
          <p:cNvPr id="4" name="Pladsholder til tekst 3"/>
          <p:cNvSpPr>
            <a:spLocks noGrp="1"/>
          </p:cNvSpPr>
          <p:nvPr>
            <p:ph type="body" sz="quarter" idx="12"/>
          </p:nvPr>
        </p:nvSpPr>
        <p:spPr/>
        <p:txBody>
          <a:bodyPr/>
          <a:lstStyle/>
          <a:p>
            <a:endParaRPr lang="da-DK" altLang="da-DK" dirty="0"/>
          </a:p>
          <a:p>
            <a:r>
              <a:rPr lang="da-DK" altLang="da-DK" dirty="0"/>
              <a:t>Lov om tidsbegrænset ansættelse (§ 1):</a:t>
            </a:r>
          </a:p>
          <a:p>
            <a:pPr lvl="1" eaLnBrk="1" hangingPunct="1"/>
            <a:r>
              <a:rPr lang="da-DK" altLang="da-DK" sz="1600" dirty="0"/>
              <a:t>Forbud mod direkte og indirekte forskelsbehandling af tidsbegrænset ansatte i sammenligning med tidsubegrænset ansatte</a:t>
            </a:r>
          </a:p>
          <a:p>
            <a:pPr lvl="1" eaLnBrk="1" hangingPunct="1"/>
            <a:r>
              <a:rPr lang="da-DK" altLang="da-DK" sz="1600" dirty="0"/>
              <a:t>Forlængelse skal være begrundet i objektive årsager </a:t>
            </a:r>
          </a:p>
          <a:p>
            <a:pPr marL="361950" lvl="1" indent="0">
              <a:buNone/>
            </a:pPr>
            <a:endParaRPr lang="da-DK" dirty="0"/>
          </a:p>
          <a:p>
            <a:pPr marL="9525" indent="0">
              <a:buNone/>
            </a:pPr>
            <a:r>
              <a:rPr lang="da-DK" altLang="da-DK" dirty="0"/>
              <a:t>Lyder simpelt, men giver alligevel anledning til en række problemer i praksis</a:t>
            </a:r>
          </a:p>
          <a:p>
            <a:pPr marL="9525" indent="0">
              <a:buNone/>
            </a:pPr>
            <a:endParaRPr lang="da-DK" dirty="0"/>
          </a:p>
        </p:txBody>
      </p:sp>
      <p:sp>
        <p:nvSpPr>
          <p:cNvPr id="5" name="Pladsholder til dato 4"/>
          <p:cNvSpPr>
            <a:spLocks noGrp="1"/>
          </p:cNvSpPr>
          <p:nvPr>
            <p:ph type="dt" sz="half" idx="2"/>
          </p:nvPr>
        </p:nvSpPr>
        <p:spPr/>
        <p:txBody>
          <a:bodyPr/>
          <a:lstStyle/>
          <a:p>
            <a:r>
              <a:rPr lang="da-DK"/>
              <a:t>Tidsbegrænset ansættelse - Arbejdsrettens dag</a:t>
            </a:r>
            <a:endParaRPr lang="da-DK" dirty="0"/>
          </a:p>
        </p:txBody>
      </p:sp>
    </p:spTree>
    <p:extLst>
      <p:ext uri="{BB962C8B-B14F-4D97-AF65-F5344CB8AC3E}">
        <p14:creationId xmlns:p14="http://schemas.microsoft.com/office/powerpoint/2010/main" val="2748507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8238ECC8-023F-BA0E-35C4-BAD6993BAF1B}"/>
              </a:ext>
            </a:extLst>
          </p:cNvPr>
          <p:cNvSpPr>
            <a:spLocks noGrp="1"/>
          </p:cNvSpPr>
          <p:nvPr>
            <p:ph type="body" sz="quarter" idx="10"/>
          </p:nvPr>
        </p:nvSpPr>
        <p:spPr>
          <a:xfrm>
            <a:off x="360000" y="174189"/>
            <a:ext cx="8388000" cy="806540"/>
          </a:xfrm>
        </p:spPr>
        <p:txBody>
          <a:bodyPr>
            <a:normAutofit fontScale="92500"/>
          </a:bodyPr>
          <a:lstStyle/>
          <a:p>
            <a:r>
              <a:rPr lang="da-DK" dirty="0"/>
              <a:t>Overgang til tidsubegrænset ansættelse?</a:t>
            </a:r>
          </a:p>
        </p:txBody>
      </p:sp>
      <p:sp>
        <p:nvSpPr>
          <p:cNvPr id="3" name="Pladsholder til dato 2">
            <a:extLst>
              <a:ext uri="{FF2B5EF4-FFF2-40B4-BE49-F238E27FC236}">
                <a16:creationId xmlns:a16="http://schemas.microsoft.com/office/drawing/2014/main" id="{9599F79B-17C2-E084-DD44-685D7C378CE8}"/>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5ED4C10B-739D-814F-0E71-5CAA980BE408}"/>
              </a:ext>
            </a:extLst>
          </p:cNvPr>
          <p:cNvSpPr>
            <a:spLocks noGrp="1"/>
          </p:cNvSpPr>
          <p:nvPr>
            <p:ph type="body" sz="quarter" idx="12"/>
          </p:nvPr>
        </p:nvSpPr>
        <p:spPr>
          <a:xfrm>
            <a:off x="323850" y="1052736"/>
            <a:ext cx="8424863" cy="5184553"/>
          </a:xfrm>
        </p:spPr>
        <p:txBody>
          <a:bodyPr/>
          <a:lstStyle/>
          <a:p>
            <a:r>
              <a:rPr lang="da-DK" dirty="0"/>
              <a:t>Arbejdsgiver skal informere om ledige stillinger, § 6, stk. 1</a:t>
            </a:r>
          </a:p>
          <a:p>
            <a:r>
              <a:rPr lang="da-DK" dirty="0"/>
              <a:t>Arbejdsgiver skal lette adgangen til passende faglig uddannelse, § 6, stk. 2</a:t>
            </a:r>
          </a:p>
          <a:p>
            <a:endParaRPr lang="da-DK" dirty="0"/>
          </a:p>
          <a:p>
            <a:r>
              <a:rPr lang="da-DK" dirty="0"/>
              <a:t>Ansættelsesbevislovens § 10</a:t>
            </a:r>
          </a:p>
          <a:p>
            <a:pPr lvl="1"/>
            <a:r>
              <a:rPr lang="da-DK" dirty="0"/>
              <a:t>Lønmodtager kan efter 6 måneders ansættelse anmode om en ansættelsesform med mere forudsigelige og trygge ansættelsesvilkår, hvis en sådan ansættelsesform findes i virksomheden</a:t>
            </a:r>
          </a:p>
          <a:p>
            <a:pPr lvl="1"/>
            <a:r>
              <a:rPr lang="da-DK" dirty="0"/>
              <a:t>Giver krav på skriftligt og begrundet svar fra arbejdsgiver max en gang årligt, og svar skal gives indenfor frist på 1 måned (3 måneder hvis under 35 ansatte)</a:t>
            </a:r>
          </a:p>
          <a:p>
            <a:pPr lvl="1"/>
            <a:r>
              <a:rPr lang="da-DK" dirty="0"/>
              <a:t>Gælder ikke alle områder, jf. ansættelsesbevislovens § 1, stk. 5 om aftaler indgået af de mest repræsentative arbejdsmarkedsparter i Danmark</a:t>
            </a:r>
          </a:p>
          <a:p>
            <a:endParaRPr lang="da-DK" dirty="0"/>
          </a:p>
        </p:txBody>
      </p:sp>
    </p:spTree>
    <p:extLst>
      <p:ext uri="{BB962C8B-B14F-4D97-AF65-F5344CB8AC3E}">
        <p14:creationId xmlns:p14="http://schemas.microsoft.com/office/powerpoint/2010/main" val="83731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B5DB681B-B16B-6D09-CC59-004E27837697}"/>
              </a:ext>
            </a:extLst>
          </p:cNvPr>
          <p:cNvSpPr>
            <a:spLocks noGrp="1"/>
          </p:cNvSpPr>
          <p:nvPr>
            <p:ph type="body" sz="quarter" idx="10"/>
          </p:nvPr>
        </p:nvSpPr>
        <p:spPr/>
        <p:txBody>
          <a:bodyPr/>
          <a:lstStyle/>
          <a:p>
            <a:r>
              <a:rPr lang="da-DK" dirty="0"/>
              <a:t>Godtgørelsesmulighed</a:t>
            </a:r>
          </a:p>
        </p:txBody>
      </p:sp>
      <p:sp>
        <p:nvSpPr>
          <p:cNvPr id="3" name="Pladsholder til dato 2">
            <a:extLst>
              <a:ext uri="{FF2B5EF4-FFF2-40B4-BE49-F238E27FC236}">
                <a16:creationId xmlns:a16="http://schemas.microsoft.com/office/drawing/2014/main" id="{0831237A-D6CD-12D2-C0F1-F703AA3563D7}"/>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D0D86210-58C7-1101-7198-F2EBCDB05D39}"/>
              </a:ext>
            </a:extLst>
          </p:cNvPr>
          <p:cNvSpPr>
            <a:spLocks noGrp="1"/>
          </p:cNvSpPr>
          <p:nvPr>
            <p:ph type="body" sz="quarter" idx="12"/>
          </p:nvPr>
        </p:nvSpPr>
        <p:spPr/>
        <p:txBody>
          <a:bodyPr/>
          <a:lstStyle/>
          <a:p>
            <a:r>
              <a:rPr lang="da-DK" dirty="0"/>
              <a:t>En ulovligt forskelsbehandlet lønmodtager kan tilkendes en godtgørelse (§ 8)</a:t>
            </a:r>
          </a:p>
          <a:p>
            <a:r>
              <a:rPr lang="da-DK" dirty="0"/>
              <a:t>Hvis der er sket ulovlig forskelsbehandling i form af lavere løn, kan den berørte kræve betaling af forskellen, som vedkommende er gået glip af</a:t>
            </a:r>
          </a:p>
          <a:p>
            <a:r>
              <a:rPr lang="da-DK" dirty="0"/>
              <a:t>Hvis en lønmodtager afskediges som følge af at have fremsat krav omfattet af loven, kan lønmodtageren også tilkendes godtgørelse</a:t>
            </a:r>
          </a:p>
          <a:p>
            <a:endParaRPr lang="da-DK" dirty="0"/>
          </a:p>
        </p:txBody>
      </p:sp>
    </p:spTree>
    <p:extLst>
      <p:ext uri="{BB962C8B-B14F-4D97-AF65-F5344CB8AC3E}">
        <p14:creationId xmlns:p14="http://schemas.microsoft.com/office/powerpoint/2010/main" val="3488664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9690C144-CFEA-0E5B-378D-92658B94697C}"/>
              </a:ext>
            </a:extLst>
          </p:cNvPr>
          <p:cNvSpPr>
            <a:spLocks noGrp="1"/>
          </p:cNvSpPr>
          <p:nvPr>
            <p:ph type="body" sz="quarter" idx="10"/>
          </p:nvPr>
        </p:nvSpPr>
        <p:spPr/>
        <p:txBody>
          <a:bodyPr/>
          <a:lstStyle/>
          <a:p>
            <a:r>
              <a:rPr lang="da-DK" dirty="0"/>
              <a:t>Retspraksis</a:t>
            </a:r>
          </a:p>
        </p:txBody>
      </p:sp>
      <p:sp>
        <p:nvSpPr>
          <p:cNvPr id="3" name="Pladsholder til dato 2">
            <a:extLst>
              <a:ext uri="{FF2B5EF4-FFF2-40B4-BE49-F238E27FC236}">
                <a16:creationId xmlns:a16="http://schemas.microsoft.com/office/drawing/2014/main" id="{2D3A9027-D7A0-F700-1194-1F50EC1B637C}"/>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5FD73151-8B8F-C95D-7339-B414B2FA8B0D}"/>
              </a:ext>
            </a:extLst>
          </p:cNvPr>
          <p:cNvSpPr>
            <a:spLocks noGrp="1"/>
          </p:cNvSpPr>
          <p:nvPr>
            <p:ph type="body" sz="quarter" idx="12"/>
          </p:nvPr>
        </p:nvSpPr>
        <p:spPr/>
        <p:txBody>
          <a:bodyPr/>
          <a:lstStyle/>
          <a:p>
            <a:r>
              <a:rPr lang="da-DK" dirty="0"/>
              <a:t>U2018.2268H (del 2)</a:t>
            </a:r>
          </a:p>
          <a:p>
            <a:pPr lvl="1"/>
            <a:r>
              <a:rPr lang="da-DK" dirty="0"/>
              <a:t>Ingen godtgørelse for at ansættelsesforhold ikke blev forlænget ret kort tid efter, at der var bebudet en sag. Årsag var, at RUC generelt ændrede praksis for brug af tidsbegrænset ansatte</a:t>
            </a:r>
          </a:p>
          <a:p>
            <a:pPr lvl="1"/>
            <a:r>
              <a:rPr lang="da-DK" dirty="0"/>
              <a:t>Ingen godtgørelse eller efterbetaling for ulovlig forskelsbehandling i form af manglende pension, fordi der ikke fandtes sammenlignelige fastansatte </a:t>
            </a:r>
          </a:p>
          <a:p>
            <a:pPr lvl="1"/>
            <a:endParaRPr lang="da-DK" dirty="0"/>
          </a:p>
        </p:txBody>
      </p:sp>
    </p:spTree>
    <p:extLst>
      <p:ext uri="{BB962C8B-B14F-4D97-AF65-F5344CB8AC3E}">
        <p14:creationId xmlns:p14="http://schemas.microsoft.com/office/powerpoint/2010/main" val="238143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237A578E-0689-B7AC-314D-F6B71C13198F}"/>
              </a:ext>
            </a:extLst>
          </p:cNvPr>
          <p:cNvSpPr>
            <a:spLocks noGrp="1"/>
          </p:cNvSpPr>
          <p:nvPr>
            <p:ph type="body" sz="quarter" idx="10"/>
          </p:nvPr>
        </p:nvSpPr>
        <p:spPr/>
        <p:txBody>
          <a:bodyPr/>
          <a:lstStyle/>
          <a:p>
            <a:r>
              <a:rPr lang="da-DK" dirty="0"/>
              <a:t>Lovens område</a:t>
            </a:r>
          </a:p>
        </p:txBody>
      </p:sp>
      <p:sp>
        <p:nvSpPr>
          <p:cNvPr id="3" name="Pladsholder til dato 2">
            <a:extLst>
              <a:ext uri="{FF2B5EF4-FFF2-40B4-BE49-F238E27FC236}">
                <a16:creationId xmlns:a16="http://schemas.microsoft.com/office/drawing/2014/main" id="{3DD3927B-FFF5-4E34-E4F4-0D14B5590CBC}"/>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84FA9F2D-31F2-BD99-87EC-9B05D681F9BA}"/>
              </a:ext>
            </a:extLst>
          </p:cNvPr>
          <p:cNvSpPr>
            <a:spLocks noGrp="1"/>
          </p:cNvSpPr>
          <p:nvPr>
            <p:ph type="body" sz="quarter" idx="12"/>
          </p:nvPr>
        </p:nvSpPr>
        <p:spPr/>
        <p:txBody>
          <a:bodyPr/>
          <a:lstStyle/>
          <a:p>
            <a:r>
              <a:rPr lang="da-DK" dirty="0"/>
              <a:t>Gælder ikke, hvor direktivet er implementeret ved kollektiv overenskomst (§ 2, stk. 1)</a:t>
            </a:r>
          </a:p>
          <a:p>
            <a:pPr lvl="1"/>
            <a:r>
              <a:rPr lang="da-DK" dirty="0"/>
              <a:t>I Danmark kan der være forskelle på retsstillingen fra område til område, hvor direktivet er implementeret ved kollektiv aftale</a:t>
            </a:r>
          </a:p>
          <a:p>
            <a:pPr marL="361950" lvl="1" indent="0">
              <a:buNone/>
            </a:pPr>
            <a:endParaRPr lang="da-DK" dirty="0"/>
          </a:p>
          <a:p>
            <a:r>
              <a:rPr lang="da-DK" dirty="0"/>
              <a:t>Gælder heller ikke for vikarer, elever og visse offentligt støttede ansættelser (§2, stk. 2)</a:t>
            </a:r>
          </a:p>
          <a:p>
            <a:endParaRPr lang="da-DK" dirty="0"/>
          </a:p>
        </p:txBody>
      </p:sp>
    </p:spTree>
    <p:extLst>
      <p:ext uri="{BB962C8B-B14F-4D97-AF65-F5344CB8AC3E}">
        <p14:creationId xmlns:p14="http://schemas.microsoft.com/office/powerpoint/2010/main" val="3905476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1ECC1F0A-88A7-32A5-A702-A58B4F00F3C3}"/>
              </a:ext>
            </a:extLst>
          </p:cNvPr>
          <p:cNvSpPr>
            <a:spLocks noGrp="1"/>
          </p:cNvSpPr>
          <p:nvPr>
            <p:ph type="body" sz="quarter" idx="10"/>
          </p:nvPr>
        </p:nvSpPr>
        <p:spPr/>
        <p:txBody>
          <a:bodyPr/>
          <a:lstStyle/>
          <a:p>
            <a:r>
              <a:rPr lang="da-DK" altLang="da-DK" dirty="0"/>
              <a:t>Typer af tidsbegrænset ansættelse</a:t>
            </a:r>
            <a:endParaRPr lang="da-DK" dirty="0"/>
          </a:p>
        </p:txBody>
      </p:sp>
      <p:sp>
        <p:nvSpPr>
          <p:cNvPr id="3" name="Pladsholder til dato 2">
            <a:extLst>
              <a:ext uri="{FF2B5EF4-FFF2-40B4-BE49-F238E27FC236}">
                <a16:creationId xmlns:a16="http://schemas.microsoft.com/office/drawing/2014/main" id="{DF4D38B5-0051-3288-8505-BE9D7537FDCE}"/>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8B0C4E31-6BD0-4D75-61C9-E2CF4885B283}"/>
              </a:ext>
            </a:extLst>
          </p:cNvPr>
          <p:cNvSpPr>
            <a:spLocks noGrp="1"/>
          </p:cNvSpPr>
          <p:nvPr>
            <p:ph type="body" sz="quarter" idx="12"/>
          </p:nvPr>
        </p:nvSpPr>
        <p:spPr/>
        <p:txBody>
          <a:bodyPr/>
          <a:lstStyle/>
          <a:p>
            <a:r>
              <a:rPr lang="da-DK" altLang="da-DK" sz="2400" dirty="0"/>
              <a:t>Lønmodtager – person, der modtager vederlag for personligt arbejde i et tjenesteforhold (§ 3)</a:t>
            </a:r>
          </a:p>
          <a:p>
            <a:r>
              <a:rPr lang="da-DK" altLang="da-DK" sz="2400" dirty="0"/>
              <a:t>Ansættelsesforhold etableret direkte mellem arbejdsgiver og lønmodtager</a:t>
            </a:r>
          </a:p>
          <a:p>
            <a:r>
              <a:rPr lang="da-DK" altLang="da-DK" sz="2400" dirty="0"/>
              <a:t>Tidspunkt for udløb fastsat baseret på objektive kriterier som </a:t>
            </a:r>
          </a:p>
          <a:p>
            <a:pPr lvl="1"/>
            <a:r>
              <a:rPr lang="da-DK" altLang="da-DK" sz="1600" dirty="0"/>
              <a:t>Bestemt dato</a:t>
            </a:r>
          </a:p>
          <a:p>
            <a:pPr lvl="1"/>
            <a:r>
              <a:rPr lang="da-DK" altLang="da-DK" sz="1600" dirty="0"/>
              <a:t>Løst bestemt opgave</a:t>
            </a:r>
          </a:p>
          <a:p>
            <a:pPr lvl="1"/>
            <a:r>
              <a:rPr lang="da-DK" altLang="da-DK" sz="1600" dirty="0"/>
              <a:t>Indtræden af bestemt begivenhed</a:t>
            </a:r>
          </a:p>
          <a:p>
            <a:pPr marL="361950" lvl="1" indent="0">
              <a:buNone/>
            </a:pPr>
            <a:endParaRPr lang="da-DK" dirty="0"/>
          </a:p>
        </p:txBody>
      </p:sp>
    </p:spTree>
    <p:extLst>
      <p:ext uri="{BB962C8B-B14F-4D97-AF65-F5344CB8AC3E}">
        <p14:creationId xmlns:p14="http://schemas.microsoft.com/office/powerpoint/2010/main" val="3443768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FAC17A1D-BBCE-413A-B12A-59401264B5AE}"/>
              </a:ext>
            </a:extLst>
          </p:cNvPr>
          <p:cNvSpPr>
            <a:spLocks noGrp="1"/>
          </p:cNvSpPr>
          <p:nvPr>
            <p:ph type="body" sz="quarter" idx="10"/>
          </p:nvPr>
        </p:nvSpPr>
        <p:spPr/>
        <p:txBody>
          <a:bodyPr/>
          <a:lstStyle/>
          <a:p>
            <a:r>
              <a:rPr lang="da-DK" dirty="0"/>
              <a:t>Tidsbegrænsning ved begivenhed</a:t>
            </a:r>
          </a:p>
        </p:txBody>
      </p:sp>
      <p:sp>
        <p:nvSpPr>
          <p:cNvPr id="3" name="Pladsholder til dato 2">
            <a:extLst>
              <a:ext uri="{FF2B5EF4-FFF2-40B4-BE49-F238E27FC236}">
                <a16:creationId xmlns:a16="http://schemas.microsoft.com/office/drawing/2014/main" id="{9263FD9D-7F93-E3D7-E797-9E5328BCB6DA}"/>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C8CE5176-42C8-51BC-B8BE-DF7C74CF3773}"/>
              </a:ext>
            </a:extLst>
          </p:cNvPr>
          <p:cNvSpPr>
            <a:spLocks noGrp="1"/>
          </p:cNvSpPr>
          <p:nvPr>
            <p:ph type="body" sz="quarter" idx="12"/>
          </p:nvPr>
        </p:nvSpPr>
        <p:spPr/>
        <p:txBody>
          <a:bodyPr/>
          <a:lstStyle/>
          <a:p>
            <a:r>
              <a:rPr lang="da-DK" dirty="0"/>
              <a:t>FV 24. januar 2008</a:t>
            </a:r>
          </a:p>
          <a:p>
            <a:pPr lvl="1"/>
            <a:r>
              <a:rPr lang="da-DK" dirty="0"/>
              <a:t>Medarbejdere omfattet af kommunal implementeringsaftale var ansat tidsbegrænset til fx udløb af kollegas barsel eller afslutning af kollegas sygdom</a:t>
            </a:r>
          </a:p>
          <a:p>
            <a:pPr lvl="1"/>
            <a:r>
              <a:rPr lang="da-DK" dirty="0"/>
              <a:t>Blev orienteret om forventet tilbagekomst, når der var nyt herom</a:t>
            </a:r>
          </a:p>
          <a:p>
            <a:pPr lvl="1"/>
            <a:r>
              <a:rPr lang="da-DK" dirty="0"/>
              <a:t>Fik kun få ugers besked om, hvornår længere ansættelsesforhold blev afsluttet</a:t>
            </a:r>
          </a:p>
          <a:p>
            <a:pPr lvl="1"/>
            <a:r>
              <a:rPr lang="da-DK" dirty="0"/>
              <a:t>Opmand fandt, at det var ok, fordi aftalerne var tilstrækkeligt objektive og klare</a:t>
            </a:r>
          </a:p>
          <a:p>
            <a:pPr marL="361950" lvl="1" indent="0">
              <a:buNone/>
            </a:pPr>
            <a:endParaRPr lang="da-DK" dirty="0"/>
          </a:p>
          <a:p>
            <a:r>
              <a:rPr lang="da-DK" dirty="0"/>
              <a:t>FUL § 4 vedtaget efterfølgende</a:t>
            </a:r>
          </a:p>
          <a:p>
            <a:pPr lvl="1"/>
            <a:r>
              <a:rPr lang="da-DK" dirty="0"/>
              <a:t>Nævner: Bestemt dato, opgave, begivenhed</a:t>
            </a:r>
          </a:p>
          <a:p>
            <a:pPr lvl="1"/>
            <a:endParaRPr lang="da-DK" dirty="0"/>
          </a:p>
        </p:txBody>
      </p:sp>
    </p:spTree>
    <p:extLst>
      <p:ext uri="{BB962C8B-B14F-4D97-AF65-F5344CB8AC3E}">
        <p14:creationId xmlns:p14="http://schemas.microsoft.com/office/powerpoint/2010/main" val="3240010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55CB786F-0141-14AC-D29B-34EC622E4DCC}"/>
              </a:ext>
            </a:extLst>
          </p:cNvPr>
          <p:cNvSpPr>
            <a:spLocks noGrp="1"/>
          </p:cNvSpPr>
          <p:nvPr>
            <p:ph type="body" sz="quarter" idx="10"/>
          </p:nvPr>
        </p:nvSpPr>
        <p:spPr/>
        <p:txBody>
          <a:bodyPr/>
          <a:lstStyle/>
          <a:p>
            <a:r>
              <a:rPr lang="da-DK" altLang="da-DK" dirty="0"/>
              <a:t>Forskelsbehandling</a:t>
            </a:r>
            <a:endParaRPr lang="da-DK" dirty="0"/>
          </a:p>
        </p:txBody>
      </p:sp>
      <p:sp>
        <p:nvSpPr>
          <p:cNvPr id="3" name="Pladsholder til dato 2">
            <a:extLst>
              <a:ext uri="{FF2B5EF4-FFF2-40B4-BE49-F238E27FC236}">
                <a16:creationId xmlns:a16="http://schemas.microsoft.com/office/drawing/2014/main" id="{C1A8F122-1062-D334-A668-290E74449E3A}"/>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FF36EC96-068B-0E00-C6CD-0D23C6F3A0CA}"/>
              </a:ext>
            </a:extLst>
          </p:cNvPr>
          <p:cNvSpPr>
            <a:spLocks noGrp="1"/>
          </p:cNvSpPr>
          <p:nvPr>
            <p:ph type="body" sz="quarter" idx="12"/>
          </p:nvPr>
        </p:nvSpPr>
        <p:spPr/>
        <p:txBody>
          <a:bodyPr/>
          <a:lstStyle/>
          <a:p>
            <a:r>
              <a:rPr lang="da-DK" altLang="da-DK" dirty="0"/>
              <a:t>Hvem kan man sammenligne sig med?</a:t>
            </a:r>
          </a:p>
          <a:p>
            <a:pPr marL="0" indent="0">
              <a:buNone/>
            </a:pPr>
            <a:endParaRPr lang="da-DK" altLang="da-DK" dirty="0"/>
          </a:p>
          <a:p>
            <a:r>
              <a:rPr lang="da-DK" altLang="da-DK" dirty="0"/>
              <a:t>Hvad er forskelsbehandling</a:t>
            </a:r>
          </a:p>
          <a:p>
            <a:pPr marL="0" indent="0">
              <a:buNone/>
            </a:pPr>
            <a:endParaRPr lang="da-DK" altLang="da-DK" dirty="0"/>
          </a:p>
          <a:p>
            <a:r>
              <a:rPr lang="da-DK" altLang="da-DK" dirty="0"/>
              <a:t>Hvad er henholdsvis lovlig eller ulovlig forskelsbehandling </a:t>
            </a:r>
          </a:p>
          <a:p>
            <a:endParaRPr lang="da-DK" dirty="0"/>
          </a:p>
        </p:txBody>
      </p:sp>
    </p:spTree>
    <p:extLst>
      <p:ext uri="{BB962C8B-B14F-4D97-AF65-F5344CB8AC3E}">
        <p14:creationId xmlns:p14="http://schemas.microsoft.com/office/powerpoint/2010/main" val="2227193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2C7BA93A-3049-3AF7-38FA-EF0EC87355F0}"/>
              </a:ext>
            </a:extLst>
          </p:cNvPr>
          <p:cNvSpPr>
            <a:spLocks noGrp="1"/>
          </p:cNvSpPr>
          <p:nvPr>
            <p:ph type="body" sz="quarter" idx="10"/>
          </p:nvPr>
        </p:nvSpPr>
        <p:spPr/>
        <p:txBody>
          <a:bodyPr/>
          <a:lstStyle/>
          <a:p>
            <a:r>
              <a:rPr lang="da-DK" altLang="da-DK" dirty="0"/>
              <a:t>Lønmodtagere til sammenligning</a:t>
            </a:r>
            <a:endParaRPr lang="da-DK" dirty="0"/>
          </a:p>
        </p:txBody>
      </p:sp>
      <p:sp>
        <p:nvSpPr>
          <p:cNvPr id="3" name="Pladsholder til dato 2">
            <a:extLst>
              <a:ext uri="{FF2B5EF4-FFF2-40B4-BE49-F238E27FC236}">
                <a16:creationId xmlns:a16="http://schemas.microsoft.com/office/drawing/2014/main" id="{B51BC47F-5220-54CF-9B06-4F770FDA5FB9}"/>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DBCF8886-75BB-87FA-F2BF-BFDE707EAA96}"/>
              </a:ext>
            </a:extLst>
          </p:cNvPr>
          <p:cNvSpPr>
            <a:spLocks noGrp="1"/>
          </p:cNvSpPr>
          <p:nvPr>
            <p:ph type="body" sz="quarter" idx="12"/>
          </p:nvPr>
        </p:nvSpPr>
        <p:spPr/>
        <p:txBody>
          <a:bodyPr/>
          <a:lstStyle/>
          <a:p>
            <a:r>
              <a:rPr lang="da-DK" altLang="da-DK" dirty="0"/>
              <a:t>”Sammenlignelig fastansat”, jf. § 3, stk. 4</a:t>
            </a:r>
          </a:p>
          <a:p>
            <a:pPr lvl="1"/>
            <a:r>
              <a:rPr lang="da-DK" altLang="da-DK" dirty="0"/>
              <a:t>Samme virksomhed</a:t>
            </a:r>
          </a:p>
          <a:p>
            <a:pPr lvl="1"/>
            <a:r>
              <a:rPr lang="da-DK" altLang="da-DK" dirty="0"/>
              <a:t>Tidsubegrænset ansættelsesforhold</a:t>
            </a:r>
          </a:p>
          <a:p>
            <a:pPr lvl="1"/>
            <a:r>
              <a:rPr lang="da-DK" altLang="da-DK" dirty="0"/>
              <a:t>Ikke krav til bestemt timetal</a:t>
            </a:r>
          </a:p>
          <a:p>
            <a:pPr lvl="1"/>
            <a:r>
              <a:rPr lang="da-DK" altLang="da-DK" dirty="0"/>
              <a:t>Udfører samme eller tilsvarende arbejde under hensyn til kvalifikationer og færdigheder</a:t>
            </a:r>
          </a:p>
          <a:p>
            <a:r>
              <a:rPr lang="da-DK" altLang="da-DK" dirty="0"/>
              <a:t>”Sammenlignelig fastansat” subsidiært</a:t>
            </a:r>
          </a:p>
          <a:p>
            <a:pPr lvl="1"/>
            <a:r>
              <a:rPr lang="da-DK" altLang="da-DK" dirty="0"/>
              <a:t>I mangel af sammenlignelig fastansat på samme virksomhed kan vurdering ske baseret på de kollektive overenskomster, der sædvanligvis er gældende inden for samme eller tilsvarende faglige område</a:t>
            </a:r>
            <a:endParaRPr lang="da-DK" dirty="0"/>
          </a:p>
        </p:txBody>
      </p:sp>
    </p:spTree>
    <p:extLst>
      <p:ext uri="{BB962C8B-B14F-4D97-AF65-F5344CB8AC3E}">
        <p14:creationId xmlns:p14="http://schemas.microsoft.com/office/powerpoint/2010/main" val="3485813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3A5DE98B-BE94-F2CF-8F01-13BE2EA45012}"/>
              </a:ext>
            </a:extLst>
          </p:cNvPr>
          <p:cNvSpPr>
            <a:spLocks noGrp="1"/>
          </p:cNvSpPr>
          <p:nvPr>
            <p:ph type="body" sz="quarter" idx="10"/>
          </p:nvPr>
        </p:nvSpPr>
        <p:spPr/>
        <p:txBody>
          <a:bodyPr/>
          <a:lstStyle/>
          <a:p>
            <a:r>
              <a:rPr lang="da-DK" dirty="0"/>
              <a:t>Retspraksis</a:t>
            </a:r>
          </a:p>
        </p:txBody>
      </p:sp>
      <p:sp>
        <p:nvSpPr>
          <p:cNvPr id="3" name="Pladsholder til dato 2">
            <a:extLst>
              <a:ext uri="{FF2B5EF4-FFF2-40B4-BE49-F238E27FC236}">
                <a16:creationId xmlns:a16="http://schemas.microsoft.com/office/drawing/2014/main" id="{C2BBC29C-01AE-BF60-1832-85B875A4733F}"/>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F18CC9CD-2C4C-646A-D027-49C800367585}"/>
              </a:ext>
            </a:extLst>
          </p:cNvPr>
          <p:cNvSpPr>
            <a:spLocks noGrp="1"/>
          </p:cNvSpPr>
          <p:nvPr>
            <p:ph type="body" sz="quarter" idx="12"/>
          </p:nvPr>
        </p:nvSpPr>
        <p:spPr/>
        <p:txBody>
          <a:bodyPr/>
          <a:lstStyle/>
          <a:p>
            <a:r>
              <a:rPr lang="da-DK" sz="2400" dirty="0"/>
              <a:t>U.2021.2294H – Det Kongelige Teater</a:t>
            </a:r>
          </a:p>
          <a:p>
            <a:pPr lvl="1"/>
            <a:r>
              <a:rPr lang="da-DK" sz="1600" dirty="0"/>
              <a:t>Korassistenter ansat tidsbegrænset ville sammenligne sig med fastansatte korsangere</a:t>
            </a:r>
          </a:p>
          <a:p>
            <a:pPr lvl="1"/>
            <a:r>
              <a:rPr lang="da-DK" sz="1600" dirty="0"/>
              <a:t>Korassistenter modtog bl.a. ikke pension, løn under sygdom, barns 1. sygedag, betalt barsel</a:t>
            </a:r>
          </a:p>
          <a:p>
            <a:pPr lvl="1"/>
            <a:r>
              <a:rPr lang="da-DK" sz="1600" dirty="0"/>
              <a:t>Højesteret: Om sammenligning kan ske beror på helhedsbedømmelse mellem grupper</a:t>
            </a:r>
          </a:p>
          <a:p>
            <a:pPr marL="1073150" lvl="2" indent="-357188"/>
            <a:r>
              <a:rPr lang="da-DK" sz="1600" dirty="0"/>
              <a:t>Normalt vægt på: arbejdets art, nødvendige kvalifikationer, fornødne færdigheder, vilkår for arbejdet</a:t>
            </a:r>
          </a:p>
          <a:p>
            <a:pPr marL="1073150" lvl="2" indent="-357188"/>
            <a:r>
              <a:rPr lang="da-DK" sz="1600" dirty="0"/>
              <a:t>Konkret afgørende vægt på kunstnerisk arbejde</a:t>
            </a:r>
          </a:p>
          <a:p>
            <a:pPr marL="1073150" lvl="2" indent="-357188"/>
            <a:r>
              <a:rPr lang="da-DK" sz="1600" dirty="0"/>
              <a:t>Gruppen af assistenter mindre kvalificeret, hvor det faste kor er ”elitestyrken der danner grundstammen” </a:t>
            </a:r>
          </a:p>
          <a:p>
            <a:pPr marL="1073150" lvl="2" indent="-357188"/>
            <a:r>
              <a:rPr lang="da-DK" sz="1600" dirty="0"/>
              <a:t>Ikke muligt at sammenligne</a:t>
            </a:r>
          </a:p>
          <a:p>
            <a:pPr lvl="2"/>
            <a:endParaRPr lang="da-DK" sz="1600" dirty="0"/>
          </a:p>
          <a:p>
            <a:pPr lvl="2"/>
            <a:endParaRPr lang="da-DK" sz="1600" dirty="0"/>
          </a:p>
        </p:txBody>
      </p:sp>
    </p:spTree>
    <p:extLst>
      <p:ext uri="{BB962C8B-B14F-4D97-AF65-F5344CB8AC3E}">
        <p14:creationId xmlns:p14="http://schemas.microsoft.com/office/powerpoint/2010/main" val="4014194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2FF6E02E-D6FF-BE5C-0103-5B7A14C5F19D}"/>
              </a:ext>
            </a:extLst>
          </p:cNvPr>
          <p:cNvSpPr>
            <a:spLocks noGrp="1"/>
          </p:cNvSpPr>
          <p:nvPr>
            <p:ph type="body" sz="quarter" idx="10"/>
          </p:nvPr>
        </p:nvSpPr>
        <p:spPr/>
        <p:txBody>
          <a:bodyPr/>
          <a:lstStyle/>
          <a:p>
            <a:r>
              <a:rPr lang="da-DK" dirty="0"/>
              <a:t>Forskelsbehandling</a:t>
            </a:r>
          </a:p>
        </p:txBody>
      </p:sp>
      <p:sp>
        <p:nvSpPr>
          <p:cNvPr id="3" name="Pladsholder til dato 2">
            <a:extLst>
              <a:ext uri="{FF2B5EF4-FFF2-40B4-BE49-F238E27FC236}">
                <a16:creationId xmlns:a16="http://schemas.microsoft.com/office/drawing/2014/main" id="{942CB5C9-5C62-A5CF-E937-01FCA668C7E3}"/>
              </a:ext>
            </a:extLst>
          </p:cNvPr>
          <p:cNvSpPr>
            <a:spLocks noGrp="1"/>
          </p:cNvSpPr>
          <p:nvPr>
            <p:ph type="dt" sz="half" idx="2"/>
          </p:nvPr>
        </p:nvSpPr>
        <p:spPr/>
        <p:txBody>
          <a:bodyPr/>
          <a:lstStyle/>
          <a:p>
            <a:r>
              <a:rPr lang="da-DK"/>
              <a:t>Tidsbegrænset ansættelse - Arbejdsrettens dag</a:t>
            </a:r>
            <a:endParaRPr lang="da-DK" dirty="0"/>
          </a:p>
        </p:txBody>
      </p:sp>
      <p:sp>
        <p:nvSpPr>
          <p:cNvPr id="4" name="Pladsholder til tekst 3">
            <a:extLst>
              <a:ext uri="{FF2B5EF4-FFF2-40B4-BE49-F238E27FC236}">
                <a16:creationId xmlns:a16="http://schemas.microsoft.com/office/drawing/2014/main" id="{7EC9E39F-DA36-E3AA-34C9-50830A765ECC}"/>
              </a:ext>
            </a:extLst>
          </p:cNvPr>
          <p:cNvSpPr>
            <a:spLocks noGrp="1"/>
          </p:cNvSpPr>
          <p:nvPr>
            <p:ph type="body" sz="quarter" idx="12"/>
          </p:nvPr>
        </p:nvSpPr>
        <p:spPr/>
        <p:txBody>
          <a:bodyPr/>
          <a:lstStyle/>
          <a:p>
            <a:r>
              <a:rPr lang="da-DK" dirty="0"/>
              <a:t>”Må ikke være mindre gunstige”</a:t>
            </a:r>
          </a:p>
          <a:p>
            <a:pPr lvl="1"/>
            <a:r>
              <a:rPr lang="da-DK" dirty="0"/>
              <a:t>Kan det fx være ok at undtage kortvarigt tidsbegrænset ansatte fra pensionsordning pga. oprettelsesomkostninger, mens tidsubegrænset ansatte omfattes fra dag 1?</a:t>
            </a:r>
          </a:p>
          <a:p>
            <a:pPr lvl="1"/>
            <a:r>
              <a:rPr lang="da-DK" dirty="0"/>
              <a:t>Er det reelt bedre for den pågældende?</a:t>
            </a:r>
          </a:p>
          <a:p>
            <a:r>
              <a:rPr lang="da-DK" dirty="0"/>
              <a:t>Skal arbejdsgiver så udbetale bidraget kontant?</a:t>
            </a:r>
          </a:p>
          <a:p>
            <a:r>
              <a:rPr lang="da-DK" dirty="0"/>
              <a:t>Gør det forskel, om der også er forsikringer knyttet til ordningen?</a:t>
            </a:r>
          </a:p>
          <a:p>
            <a:endParaRPr lang="da-DK" dirty="0"/>
          </a:p>
        </p:txBody>
      </p:sp>
    </p:spTree>
    <p:extLst>
      <p:ext uri="{BB962C8B-B14F-4D97-AF65-F5344CB8AC3E}">
        <p14:creationId xmlns:p14="http://schemas.microsoft.com/office/powerpoint/2010/main" val="463206232"/>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orrVind 2017 Skabelon.potx" id="{E3E77039-8995-4C1C-BBB7-4AE413BA9F16}" vid="{1C20D5A2-0B25-4483-9C4F-63B523255B71}"/>
    </a:ext>
  </a:ext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602</TotalTime>
  <Words>1574</Words>
  <Application>Microsoft Office PowerPoint</Application>
  <PresentationFormat>Skærmshow (4:3)</PresentationFormat>
  <Paragraphs>146</Paragraphs>
  <Slides>22</Slides>
  <Notes>0</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22</vt:i4>
      </vt:variant>
    </vt:vector>
  </HeadingPairs>
  <TitlesOfParts>
    <vt:vector size="25" baseType="lpstr">
      <vt:lpstr>Calibri</vt:lpstr>
      <vt:lpstr>Arial</vt:lpstr>
      <vt:lpstr>Kontortema</vt:lpstr>
      <vt:lpstr>Tidsbegrænset ansættelse  Arbejdsrettens dag</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Norrbom Vinding 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Henrik Wiberg</dc:creator>
  <cp:lastModifiedBy>Christian K. Clasen</cp:lastModifiedBy>
  <cp:revision>71</cp:revision>
  <dcterms:created xsi:type="dcterms:W3CDTF">2014-05-22T12:30:13Z</dcterms:created>
  <dcterms:modified xsi:type="dcterms:W3CDTF">2024-05-21T16:07:21Z</dcterms:modified>
</cp:coreProperties>
</file>