
<file path=[Content_Types].xml><?xml version="1.0" encoding="utf-8"?>
<Types xmlns="http://schemas.openxmlformats.org/package/2006/content-types">
  <Default Extension="bin" ContentType="image/png"/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ppt/tags/tag17.xml" ContentType="application/vnd.openxmlformats-officedocument.presentationml.tags+xml"/>
  <Override PartName="/ppt/notesSlides/notesSlide17.xml" ContentType="application/vnd.openxmlformats-officedocument.presentationml.notesSlide+xml"/>
  <Override PartName="/ppt/tags/tag18.xml" ContentType="application/vnd.openxmlformats-officedocument.presentationml.tags+xml"/>
  <Override PartName="/ppt/notesSlides/notesSlide18.xml" ContentType="application/vnd.openxmlformats-officedocument.presentationml.notesSlide+xml"/>
  <Override PartName="/ppt/tags/tag19.xml" ContentType="application/vnd.openxmlformats-officedocument.presentationml.tags+xml"/>
  <Override PartName="/ppt/notesSlides/notesSlide19.xml" ContentType="application/vnd.openxmlformats-officedocument.presentationml.notesSlide+xml"/>
  <Override PartName="/ppt/tags/tag20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21.xml" ContentType="application/vnd.openxmlformats-officedocument.presentationml.tags+xml"/>
  <Override PartName="/ppt/notesSlides/notesSlide22.xml" ContentType="application/vnd.openxmlformats-officedocument.presentationml.notesSlide+xml"/>
  <Override PartName="/ppt/tags/tag22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23.xml" ContentType="application/vnd.openxmlformats-officedocument.presentationml.tags+xml"/>
  <Override PartName="/ppt/notesSlides/notesSlide25.xml" ContentType="application/vnd.openxmlformats-officedocument.presentationml.notesSlide+xml"/>
  <Override PartName="/ppt/tags/tag24.xml" ContentType="application/vnd.openxmlformats-officedocument.presentationml.tags+xml"/>
  <Override PartName="/ppt/notesSlides/notesSlide26.xml" ContentType="application/vnd.openxmlformats-officedocument.presentationml.notesSlide+xml"/>
  <Override PartName="/ppt/tags/tag25.xml" ContentType="application/vnd.openxmlformats-officedocument.presentationml.tags+xml"/>
  <Override PartName="/ppt/notesSlides/notesSlide27.xml" ContentType="application/vnd.openxmlformats-officedocument.presentationml.notesSlide+xml"/>
  <Override PartName="/ppt/tags/tag26.xml" ContentType="application/vnd.openxmlformats-officedocument.presentationml.tags+xml"/>
  <Override PartName="/ppt/notesSlides/notesSlide28.xml" ContentType="application/vnd.openxmlformats-officedocument.presentationml.notesSlide+xml"/>
  <Override PartName="/ppt/tags/tag27.xml" ContentType="application/vnd.openxmlformats-officedocument.presentationml.tags+xml"/>
  <Override PartName="/ppt/notesSlides/notesSlide29.xml" ContentType="application/vnd.openxmlformats-officedocument.presentationml.notesSlide+xml"/>
  <Override PartName="/ppt/tags/tag28.xml" ContentType="application/vnd.openxmlformats-officedocument.presentationml.tags+xml"/>
  <Override PartName="/ppt/notesSlides/notesSlide30.xml" ContentType="application/vnd.openxmlformats-officedocument.presentationml.notesSlide+xml"/>
  <Override PartName="/ppt/tags/tag29.xml" ContentType="application/vnd.openxmlformats-officedocument.presentationml.tags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tags/tag30.xml" ContentType="application/vnd.openxmlformats-officedocument.presentationml.tags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tags/tag31.xml" ContentType="application/vnd.openxmlformats-officedocument.presentationml.tags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embedTrueType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61" r:id="rId2"/>
    <p:sldId id="363" r:id="rId3"/>
    <p:sldId id="264" r:id="rId4"/>
    <p:sldId id="266" r:id="rId5"/>
    <p:sldId id="274" r:id="rId6"/>
    <p:sldId id="300" r:id="rId7"/>
    <p:sldId id="291" r:id="rId8"/>
    <p:sldId id="275" r:id="rId9"/>
    <p:sldId id="320" r:id="rId10"/>
    <p:sldId id="322" r:id="rId11"/>
    <p:sldId id="327" r:id="rId12"/>
    <p:sldId id="350" r:id="rId13"/>
    <p:sldId id="352" r:id="rId14"/>
    <p:sldId id="349" r:id="rId15"/>
    <p:sldId id="353" r:id="rId16"/>
    <p:sldId id="345" r:id="rId17"/>
    <p:sldId id="306" r:id="rId18"/>
    <p:sldId id="313" r:id="rId19"/>
    <p:sldId id="323" r:id="rId20"/>
    <p:sldId id="293" r:id="rId21"/>
    <p:sldId id="277" r:id="rId22"/>
    <p:sldId id="336" r:id="rId23"/>
    <p:sldId id="292" r:id="rId24"/>
    <p:sldId id="280" r:id="rId25"/>
    <p:sldId id="333" r:id="rId26"/>
    <p:sldId id="317" r:id="rId27"/>
    <p:sldId id="335" r:id="rId28"/>
    <p:sldId id="334" r:id="rId29"/>
    <p:sldId id="290" r:id="rId30"/>
    <p:sldId id="337" r:id="rId31"/>
    <p:sldId id="314" r:id="rId32"/>
    <p:sldId id="279" r:id="rId33"/>
    <p:sldId id="316" r:id="rId34"/>
    <p:sldId id="283" r:id="rId35"/>
    <p:sldId id="318" r:id="rId36"/>
    <p:sldId id="294" r:id="rId37"/>
    <p:sldId id="302" r:id="rId38"/>
    <p:sldId id="338" r:id="rId39"/>
    <p:sldId id="339" r:id="rId40"/>
    <p:sldId id="341" r:id="rId41"/>
    <p:sldId id="357" r:id="rId42"/>
    <p:sldId id="308" r:id="rId43"/>
    <p:sldId id="304" r:id="rId44"/>
    <p:sldId id="310" r:id="rId45"/>
    <p:sldId id="312" r:id="rId46"/>
    <p:sldId id="359" r:id="rId47"/>
    <p:sldId id="361" r:id="rId48"/>
    <p:sldId id="311" r:id="rId49"/>
    <p:sldId id="362" r:id="rId50"/>
    <p:sldId id="260" r:id="rId51"/>
  </p:sldIdLst>
  <p:sldSz cx="12188825" cy="6858000"/>
  <p:notesSz cx="6858000" cy="9144000"/>
  <p:embeddedFontLst>
    <p:embeddedFont>
      <p:font typeface="AU Passata" panose="020B0503030502030804" pitchFamily="34" charset="77"/>
      <p:regular r:id="rId54"/>
      <p:bold r:id="rId55"/>
    </p:embeddedFont>
    <p:embeddedFont>
      <p:font typeface="AU Passata Light" panose="020B0303030902030804" pitchFamily="34" charset="77"/>
      <p:regular r:id="rId56"/>
      <p:bold r:id="rId57"/>
    </p:embeddedFont>
    <p:embeddedFont>
      <p:font typeface="Georgia" panose="02040502050405020303" pitchFamily="18" charset="0"/>
      <p:regular r:id="rId58"/>
      <p:bold r:id="rId59"/>
      <p:italic r:id="rId60"/>
      <p:boldItalic r:id="rId61"/>
    </p:embeddedFont>
  </p:embeddedFontLst>
  <p:defaultTextStyle>
    <a:defPPr>
      <a:defRPr lang="en-US"/>
    </a:defPPr>
    <a:lvl1pPr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1pPr>
    <a:lvl2pPr marL="609493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2pPr>
    <a:lvl3pPr marL="1218987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3pPr>
    <a:lvl4pPr marL="1828480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4pPr>
    <a:lvl5pPr marL="2437973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5pPr>
    <a:lvl6pPr marL="3047467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6pPr>
    <a:lvl7pPr marL="3656960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7pPr>
    <a:lvl8pPr marL="4266453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8pPr>
    <a:lvl9pPr marL="4875947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2546"/>
    <a:srgbClr val="FFAEF3"/>
    <a:srgbClr val="C0EAD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26" autoAdjust="0"/>
    <p:restoredTop sz="63643" autoAdjust="0"/>
  </p:normalViewPr>
  <p:slideViewPr>
    <p:cSldViewPr snapToObjects="1" showGuides="1">
      <p:cViewPr varScale="1">
        <p:scale>
          <a:sx n="75" d="100"/>
          <a:sy n="75" d="100"/>
        </p:scale>
        <p:origin x="1760" y="160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376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font" Target="fonts/font2.fntdata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font" Target="fonts/font5.fntdata"/><Relationship Id="rId5" Type="http://schemas.openxmlformats.org/officeDocument/2006/relationships/slide" Target="slides/slide4.xml"/><Relationship Id="rId61" Type="http://schemas.openxmlformats.org/officeDocument/2006/relationships/font" Target="fonts/font8.fntdata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3.fntdata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6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font" Target="fonts/font1.fntdata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4.fnt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60" Type="http://schemas.openxmlformats.org/officeDocument/2006/relationships/font" Target="fonts/font7.fntdata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fld id="{88DF0C21-DE6B-488F-B9D9-B7FE08733B7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805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fld id="{72C160C3-3AB6-49C1-8001-AFDAD271EB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039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1pPr>
    <a:lvl2pPr marL="60949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2pPr>
    <a:lvl3pPr marL="1218987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3pPr>
    <a:lvl4pPr marL="182848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4pPr>
    <a:lvl5pPr marL="243797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199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587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817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1453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6837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2395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944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7477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68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91950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05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2521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86586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7286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507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6894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5828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5862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82099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6195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402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065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3339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5473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2231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237627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37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8374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20078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8269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40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1813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30841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36681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52400" algn="l">
              <a:spcBef>
                <a:spcPts val="1000"/>
              </a:spcBef>
            </a:pPr>
            <a:endParaRPr lang="en-GB" b="0" i="0" dirty="0">
              <a:solidFill>
                <a:srgbClr val="212529"/>
              </a:solidFill>
              <a:effectLst/>
              <a:highlight>
                <a:srgbClr val="F9F9FB"/>
              </a:highlight>
              <a:latin typeface="Questa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450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88168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0045" indent="-342265" algn="just">
              <a:spcAft>
                <a:spcPts val="1200"/>
              </a:spcAft>
            </a:pPr>
            <a:endParaRPr lang="en-GB" b="0" i="0" dirty="0">
              <a:solidFill>
                <a:srgbClr val="212529"/>
              </a:solidFill>
              <a:effectLst/>
              <a:highlight>
                <a:srgbClr val="F9F9FB"/>
              </a:highlight>
              <a:latin typeface="Questa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45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55917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0045" indent="-342265" algn="just">
              <a:spcAft>
                <a:spcPts val="1200"/>
              </a:spcAft>
            </a:pPr>
            <a:endParaRPr lang="en-GB" b="0" i="0" dirty="0">
              <a:solidFill>
                <a:srgbClr val="212529"/>
              </a:solidFill>
              <a:effectLst/>
              <a:highlight>
                <a:srgbClr val="F9F9FB"/>
              </a:highlight>
              <a:latin typeface="Questa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46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572689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0045" indent="-342265" algn="just">
              <a:spcAft>
                <a:spcPts val="1200"/>
              </a:spcAft>
            </a:pPr>
            <a:endParaRPr lang="en-GB" b="0" i="0" dirty="0">
              <a:solidFill>
                <a:srgbClr val="212529"/>
              </a:solidFill>
              <a:effectLst/>
              <a:highlight>
                <a:srgbClr val="F9F9FB"/>
              </a:highlight>
              <a:latin typeface="Questa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9618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52400" algn="l">
              <a:spcBef>
                <a:spcPts val="1000"/>
              </a:spcBef>
            </a:pPr>
            <a:endParaRPr lang="en-GB" b="0" i="0" dirty="0">
              <a:solidFill>
                <a:srgbClr val="212529"/>
              </a:solidFill>
              <a:effectLst/>
              <a:highlight>
                <a:srgbClr val="F9F9FB"/>
              </a:highlight>
              <a:latin typeface="Questa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48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39835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/>
              <a:pPr>
                <a:defRPr/>
              </a:pPr>
              <a:t>50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24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703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500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129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842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421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Farvet baggrund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5838" y="2482343"/>
            <a:ext cx="10220325" cy="1661993"/>
          </a:xfrm>
        </p:spPr>
        <p:txBody>
          <a:bodyPr wrap="square" anchor="ctr" anchorCtr="0">
            <a:sp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5" name="TextBox 14"/>
          <p:cNvSpPr txBox="1"/>
          <p:nvPr userDrawn="1"/>
        </p:nvSpPr>
        <p:spPr>
          <a:xfrm>
            <a:off x="-1973598" y="3082506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eller ord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34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22. maj 2024</a:t>
            </a:r>
          </a:p>
        </p:txBody>
      </p:sp>
      <p:sp>
        <p:nvSpPr>
          <p:cNvPr id="36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Lektor, ph.d.</a:t>
            </a:r>
          </a:p>
        </p:txBody>
      </p:sp>
      <p:sp>
        <p:nvSpPr>
          <p:cNvPr id="35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Arbejdsrettens dag 2024</a:t>
            </a:r>
          </a:p>
        </p:txBody>
      </p:sp>
      <p:sp>
        <p:nvSpPr>
          <p:cNvPr id="37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Natalie Videbæk Munkholm</a:t>
            </a:r>
          </a:p>
        </p:txBody>
      </p:sp>
      <p:pic>
        <p:nvPicPr>
          <p:cNvPr id="2123326552" name="Secondary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6000" y="5997600"/>
            <a:ext cx="1740091" cy="558000"/>
          </a:xfrm>
          <a:prstGeom prst="rect">
            <a:avLst/>
          </a:prstGeom>
        </p:spPr>
      </p:pic>
      <p:pic>
        <p:nvPicPr>
          <p:cNvPr id="18" name="Billede stre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7999"/>
          </a:xfrm>
          <a:prstGeom prst="rect">
            <a:avLst/>
          </a:prstGeom>
        </p:spPr>
      </p:pic>
      <p:pic>
        <p:nvPicPr>
          <p:cNvPr id="14" name="Logo BSS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" y="5997600"/>
            <a:ext cx="600736" cy="601199"/>
          </a:xfrm>
          <a:prstGeom prst="rect">
            <a:avLst/>
          </a:prstGeom>
        </p:spPr>
      </p:pic>
      <p:sp>
        <p:nvSpPr>
          <p:cNvPr id="16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447851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69200" rIns="0" bIns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da-DK" sz="900" cap="all" spc="40" baseline="0" dirty="0">
                <a:solidFill>
                  <a:schemeClr val="bg1"/>
                </a:solidFill>
                <a:latin typeface="+mn-lt"/>
              </a:rPr>
              <a:t>
Aarhus Universitet</a:t>
            </a:r>
          </a:p>
          <a:p>
            <a:pPr>
              <a:lnSpc>
                <a:spcPct val="100000"/>
              </a:lnSpc>
              <a:defRPr/>
            </a:pPr>
            <a:endParaRPr lang="da-DK" sz="900" cap="all" spc="40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OFF_logo1Computed"/>
          <p:cNvSpPr/>
          <p:nvPr userDrawn="1"/>
        </p:nvSpPr>
        <p:spPr bwMode="auto">
          <a:xfrm>
            <a:off x="971999" y="5997600"/>
            <a:ext cx="65" cy="313350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900" b="1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
Juridisk Institut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900" b="1" i="0" u="none" strike="noStrike" cap="all" normalizeH="0" baseline="0" noProof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5644800" cy="26532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316800" y="3237372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6231600" y="316800"/>
            <a:ext cx="564480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60751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2039" userDrawn="1">
          <p15:clr>
            <a:srgbClr val="A4A3A4"/>
          </p15:clr>
        </p15:guide>
        <p15:guide id="4" orient="horz" pos="1872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2" hasCustomPrompt="1"/>
          </p:nvPr>
        </p:nvSpPr>
        <p:spPr>
          <a:xfrm>
            <a:off x="316800" y="316800"/>
            <a:ext cx="56448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231600" y="316800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1600" y="3237372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3570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2039" userDrawn="1">
          <p15:clr>
            <a:srgbClr val="A4A3A4"/>
          </p15:clr>
        </p15:guide>
        <p15:guide id="4" orient="horz" pos="1872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315913" y="315913"/>
            <a:ext cx="11557000" cy="6220354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4947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vid baggrund"/>
          <p:cNvSpPr/>
          <p:nvPr userDrawn="1"/>
        </p:nvSpPr>
        <p:spPr bwMode="auto">
          <a:xfrm>
            <a:off x="0" y="0"/>
            <a:ext cx="12188825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1" name="Text Placeholder 61"/>
          <p:cNvSpPr>
            <a:spLocks noGrp="1"/>
          </p:cNvSpPr>
          <p:nvPr>
            <p:ph type="body" sz="quarter" idx="16" hasCustomPrompt="1"/>
          </p:nvPr>
        </p:nvSpPr>
        <p:spPr>
          <a:xfrm>
            <a:off x="1845940" y="1412776"/>
            <a:ext cx="8496944" cy="3744416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algn="ctr">
              <a:buFontTx/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96140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and 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vid baggrund"/>
          <p:cNvSpPr/>
          <p:nvPr userDrawn="1"/>
        </p:nvSpPr>
        <p:spPr bwMode="auto">
          <a:xfrm>
            <a:off x="0" y="0"/>
            <a:ext cx="12188825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5913" y="230400"/>
            <a:ext cx="11563200" cy="752400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10" name="Footer Placeholder 9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998068" y="1853461"/>
            <a:ext cx="6264696" cy="2725288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marL="576000" indent="0"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5154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2"/>
          </p:nvPr>
        </p:nvSpPr>
        <p:spPr>
          <a:xfrm>
            <a:off x="328613" y="328612"/>
            <a:ext cx="11550650" cy="6213475"/>
          </a:xfrm>
        </p:spPr>
        <p:txBody>
          <a:bodyPr/>
          <a:lstStyle/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8156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6" name="TextBox 5"/>
          <p:cNvSpPr txBox="1"/>
          <p:nvPr userDrawn="1"/>
        </p:nvSpPr>
        <p:spPr>
          <a:xfrm>
            <a:off x="-2160355" y="1022476"/>
            <a:ext cx="2012649" cy="4734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765820" y="1340768"/>
            <a:ext cx="1224136" cy="504056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8" name="Slide Number Placeholder 7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pic>
        <p:nvPicPr>
          <p:cNvPr id="4" name="Logo BS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602" y="2229266"/>
            <a:ext cx="2397621" cy="2399468"/>
          </a:xfrm>
          <a:prstGeom prst="rect">
            <a:avLst/>
          </a:prstGeom>
        </p:spPr>
      </p:pic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4901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BS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pic>
        <p:nvPicPr>
          <p:cNvPr id="7" name="Logo BS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0" y="2520000"/>
            <a:ext cx="1650375" cy="1650375"/>
          </a:xfrm>
          <a:prstGeom prst="rect">
            <a:avLst/>
          </a:prstGeom>
        </p:spPr>
      </p:pic>
      <p:sp>
        <p:nvSpPr>
          <p:cNvPr id="6" name="OFF_logo2Computed"/>
          <p:cNvSpPr txBox="1">
            <a:spLocks noChangeArrowheads="1"/>
          </p:cNvSpPr>
          <p:nvPr userDrawn="1"/>
        </p:nvSpPr>
        <p:spPr bwMode="auto">
          <a:xfrm>
            <a:off x="4392000" y="2520000"/>
            <a:ext cx="7480913" cy="869657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93200" rIns="0" bIns="0">
            <a:spAutoFit/>
          </a:bodyPr>
          <a:lstStyle/>
          <a:p>
            <a:pPr>
              <a:lnSpc>
                <a:spcPct val="105000"/>
              </a:lnSpc>
              <a:defRPr/>
            </a:pPr>
            <a:r>
              <a:rPr lang="da-DK" sz="2300" b="0" cap="all" spc="200" baseline="0" dirty="0">
                <a:solidFill>
                  <a:schemeClr val="bg1"/>
                </a:solidFill>
                <a:latin typeface="AU Passata" panose="020B0503030502030804" pitchFamily="34" charset="0"/>
              </a:rPr>
              <a:t>
Aarhus Universitet</a:t>
            </a:r>
          </a:p>
        </p:txBody>
      </p:sp>
      <p:sp>
        <p:nvSpPr>
          <p:cNvPr id="10" name="OFF_logo1Computed"/>
          <p:cNvSpPr txBox="1">
            <a:spLocks noChangeArrowheads="1"/>
          </p:cNvSpPr>
          <p:nvPr userDrawn="1"/>
        </p:nvSpPr>
        <p:spPr bwMode="auto">
          <a:xfrm>
            <a:off x="4392000" y="2520000"/>
            <a:ext cx="7480913" cy="49523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22400" rIns="0" bIns="0">
            <a:spAutoFit/>
          </a:bodyPr>
          <a:lstStyle/>
          <a:p>
            <a:pPr>
              <a:lnSpc>
                <a:spcPct val="105000"/>
              </a:lnSpc>
              <a:defRPr/>
            </a:pPr>
            <a:r>
              <a:rPr lang="da-DK" sz="2300" b="1" cap="all" spc="200" baseline="0" dirty="0">
                <a:solidFill>
                  <a:schemeClr val="bg1"/>
                </a:solidFill>
                <a:latin typeface="AU Passata" panose="020B0503030502030804" pitchFamily="34" charset="0"/>
              </a:rPr>
              <a:t>
Juridisk Institut</a:t>
            </a:r>
          </a:p>
        </p:txBody>
      </p:sp>
      <p:sp>
        <p:nvSpPr>
          <p:cNvPr id="9" name="Date Placeholder 1" hidden="1"/>
          <p:cNvSpPr>
            <a:spLocks noGrp="1"/>
          </p:cNvSpPr>
          <p:nvPr>
            <p:ph type="dt" sz="half" idx="10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11" name="Footer Placeholder 2" hidden="1"/>
          <p:cNvSpPr>
            <a:spLocks noGrp="1"/>
          </p:cNvSpPr>
          <p:nvPr>
            <p:ph type="ftr" sz="quarter" idx="11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2" name="Slide Number Placeholder 4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889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985838" y="3443622"/>
            <a:ext cx="648000" cy="4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a-DK" sz="4799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1844" y="1520315"/>
            <a:ext cx="9543307" cy="1779553"/>
          </a:xfrm>
        </p:spPr>
        <p:txBody>
          <a:bodyPr wrap="square" anchor="b" anchorCtr="0">
            <a:no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85838" y="3715431"/>
            <a:ext cx="7161212" cy="1746085"/>
          </a:xfrm>
        </p:spPr>
        <p:txBody>
          <a:bodyPr/>
          <a:lstStyle>
            <a:lvl1pPr marL="0" indent="0">
              <a:lnSpc>
                <a:spcPct val="101000"/>
              </a:lnSpc>
              <a:buFontTx/>
              <a:buNone/>
              <a:defRPr sz="27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</p:txBody>
      </p:sp>
      <p:sp>
        <p:nvSpPr>
          <p:cNvPr id="22" name="TextBox 21"/>
          <p:cNvSpPr txBox="1"/>
          <p:nvPr userDrawn="1"/>
        </p:nvSpPr>
        <p:spPr>
          <a:xfrm>
            <a:off x="-2160355" y="2132856"/>
            <a:ext cx="2012649" cy="7386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bold</a:t>
            </a:r>
            <a:endParaRPr lang="da-DK" sz="4799" dirty="0"/>
          </a:p>
        </p:txBody>
      </p:sp>
      <p:sp>
        <p:nvSpPr>
          <p:cNvPr id="39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22. maj 2024</a:t>
            </a:r>
          </a:p>
        </p:txBody>
      </p:sp>
      <p:sp>
        <p:nvSpPr>
          <p:cNvPr id="41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Lektor, ph.d.</a:t>
            </a:r>
          </a:p>
        </p:txBody>
      </p:sp>
      <p:sp>
        <p:nvSpPr>
          <p:cNvPr id="40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Arbejdsrettens dag 2024</a:t>
            </a:r>
          </a:p>
        </p:txBody>
      </p:sp>
      <p:sp>
        <p:nvSpPr>
          <p:cNvPr id="42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Natalie Videbæk Munkholm</a:t>
            </a:r>
          </a:p>
        </p:txBody>
      </p:sp>
      <p:pic>
        <p:nvPicPr>
          <p:cNvPr id="23" name="Billede stre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7999"/>
          </a:xfrm>
          <a:prstGeom prst="rect">
            <a:avLst/>
          </a:prstGeom>
        </p:spPr>
      </p:pic>
      <p:pic>
        <p:nvPicPr>
          <p:cNvPr id="1780912395" name="Secondary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6000" y="5997600"/>
            <a:ext cx="1740091" cy="558000"/>
          </a:xfrm>
          <a:prstGeom prst="rect">
            <a:avLst/>
          </a:prstGeom>
        </p:spPr>
      </p:pic>
      <p:pic>
        <p:nvPicPr>
          <p:cNvPr id="18" name="Logo BS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" y="5997600"/>
            <a:ext cx="600736" cy="601199"/>
          </a:xfrm>
          <a:prstGeom prst="rect">
            <a:avLst/>
          </a:prstGeom>
        </p:spPr>
      </p:pic>
      <p:sp>
        <p:nvSpPr>
          <p:cNvPr id="17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447851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69200" rIns="0" bIns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da-DK" sz="900" cap="all" spc="40" baseline="0" dirty="0">
                <a:solidFill>
                  <a:schemeClr val="bg1"/>
                </a:solidFill>
                <a:latin typeface="+mn-lt"/>
              </a:rPr>
              <a:t>
Aarhus Universitet</a:t>
            </a:r>
          </a:p>
          <a:p>
            <a:pPr>
              <a:lnSpc>
                <a:spcPct val="100000"/>
              </a:lnSpc>
              <a:defRPr/>
            </a:pPr>
            <a:endParaRPr lang="da-DK" sz="900" cap="all" spc="40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OFF_logo1Computed"/>
          <p:cNvSpPr/>
          <p:nvPr userDrawn="1"/>
        </p:nvSpPr>
        <p:spPr bwMode="auto">
          <a:xfrm>
            <a:off x="971999" y="5997600"/>
            <a:ext cx="65" cy="313350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900" b="1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
Juridisk Institut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900" b="1" i="0" u="none" strike="noStrike" cap="all" normalizeH="0" baseline="0" noProof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2700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5838" y="2482343"/>
            <a:ext cx="10220325" cy="1661993"/>
          </a:xfrm>
        </p:spPr>
        <p:txBody>
          <a:bodyPr wrap="square" anchor="ctr" anchorCtr="0">
            <a:sp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1973598" y="3082506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eller ord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26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22. maj 2024</a:t>
            </a:r>
          </a:p>
        </p:txBody>
      </p:sp>
      <p:sp>
        <p:nvSpPr>
          <p:cNvPr id="28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Lektor, ph.d.</a:t>
            </a:r>
          </a:p>
        </p:txBody>
      </p:sp>
      <p:sp>
        <p:nvSpPr>
          <p:cNvPr id="27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Arbejdsrettens dag 2024</a:t>
            </a:r>
          </a:p>
        </p:txBody>
      </p:sp>
      <p:sp>
        <p:nvSpPr>
          <p:cNvPr id="29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Natalie Videbæk Munkholm</a:t>
            </a:r>
          </a:p>
        </p:txBody>
      </p:sp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7999"/>
          </a:xfrm>
          <a:prstGeom prst="rect">
            <a:avLst/>
          </a:prstGeom>
        </p:spPr>
      </p:pic>
      <p:pic>
        <p:nvPicPr>
          <p:cNvPr id="1389658971" name="Secondary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6000" y="5997600"/>
            <a:ext cx="1740091" cy="558000"/>
          </a:xfrm>
          <a:prstGeom prst="rect">
            <a:avLst/>
          </a:prstGeom>
        </p:spPr>
      </p:pic>
      <p:pic>
        <p:nvPicPr>
          <p:cNvPr id="16" name="Logo BS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" y="5997600"/>
            <a:ext cx="600736" cy="601199"/>
          </a:xfrm>
          <a:prstGeom prst="rect">
            <a:avLst/>
          </a:prstGeom>
        </p:spPr>
      </p:pic>
      <p:sp>
        <p:nvSpPr>
          <p:cNvPr id="17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447851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69200" rIns="0" bIns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da-DK" sz="900" cap="all" spc="40" baseline="0" dirty="0">
                <a:solidFill>
                  <a:schemeClr val="bg1"/>
                </a:solidFill>
                <a:latin typeface="+mn-lt"/>
              </a:rPr>
              <a:t>
Aarhus Universitet</a:t>
            </a:r>
          </a:p>
          <a:p>
            <a:pPr>
              <a:lnSpc>
                <a:spcPct val="100000"/>
              </a:lnSpc>
              <a:defRPr/>
            </a:pPr>
            <a:endParaRPr lang="da-DK" sz="900" cap="all" spc="40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OFF_logo1Computed"/>
          <p:cNvSpPr/>
          <p:nvPr userDrawn="1"/>
        </p:nvSpPr>
        <p:spPr bwMode="auto">
          <a:xfrm>
            <a:off x="971999" y="5997600"/>
            <a:ext cx="65" cy="313350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900" b="1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
Juridisk Institut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900" b="1" i="0" u="none" strike="noStrike" cap="all" normalizeH="0" baseline="0" noProof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73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838" y="1960079"/>
            <a:ext cx="10220325" cy="393748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5" name="TextBox 4"/>
          <p:cNvSpPr txBox="1"/>
          <p:nvPr userDrawn="1"/>
        </p:nvSpPr>
        <p:spPr>
          <a:xfrm>
            <a:off x="-1973598" y="340161"/>
            <a:ext cx="182589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 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and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vid baggrund"/>
          <p:cNvSpPr/>
          <p:nvPr userDrawn="1"/>
        </p:nvSpPr>
        <p:spPr bwMode="auto">
          <a:xfrm>
            <a:off x="0" y="-1"/>
            <a:ext cx="12193200" cy="5894387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6" name="Black Rectangle"/>
          <p:cNvSpPr/>
          <p:nvPr userDrawn="1"/>
        </p:nvSpPr>
        <p:spPr>
          <a:xfrm>
            <a:off x="990000" y="1045684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5913" y="228627"/>
            <a:ext cx="11556000" cy="752101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838" y="1373021"/>
            <a:ext cx="10220325" cy="4521366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18" name="TextBox 17"/>
          <p:cNvSpPr txBox="1"/>
          <p:nvPr userDrawn="1"/>
        </p:nvSpPr>
        <p:spPr>
          <a:xfrm>
            <a:off x="-1973598" y="340161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7128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5" userDrawn="1">
          <p15:clr>
            <a:srgbClr val="00000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0"/>
            <a:ext cx="12193200" cy="5911200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990000" y="1045684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6800" y="230400"/>
            <a:ext cx="5644263" cy="7524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Insert title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5838" y="1371600"/>
            <a:ext cx="4975225" cy="452596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0198" y="315913"/>
            <a:ext cx="5644110" cy="558165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3598" y="340161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97871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 userDrawn="1">
          <p15:clr>
            <a:srgbClr val="A4A3A4"/>
          </p15:clr>
        </p15:guide>
        <p15:guide id="2" pos="3755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0"/>
            <a:ext cx="12193200" cy="5911011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1001075" y="2694542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5838" y="1484784"/>
            <a:ext cx="4975225" cy="971980"/>
          </a:xfrm>
        </p:spPr>
        <p:txBody>
          <a:bodyPr anchor="b" anchorCtr="0"/>
          <a:lstStyle>
            <a:lvl1pPr>
              <a:lnSpc>
                <a:spcPct val="95000"/>
              </a:lnSpc>
              <a:defRPr sz="3000">
                <a:latin typeface="+mn-lt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5838" y="3010711"/>
            <a:ext cx="4975225" cy="1858449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  <a:lvl5pPr>
              <a:defRPr/>
            </a:lvl5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  <a:p>
            <a:pPr lvl="5"/>
            <a:r>
              <a:rPr lang="da-DK" dirty="0"/>
              <a:t>6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1600" y="315913"/>
            <a:ext cx="5644800" cy="558360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3598" y="1780882"/>
            <a:ext cx="182589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703164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30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3069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115596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761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56448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6231600" y="316800"/>
            <a:ext cx="564480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700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 userDrawn="1">
          <p15:clr>
            <a:srgbClr val="A4A3A4"/>
          </p15:clr>
        </p15:guide>
        <p15:guide id="2" pos="3754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ceholder title 1"/>
          <p:cNvSpPr>
            <a:spLocks noGrp="1" noChangeArrowheads="1"/>
          </p:cNvSpPr>
          <p:nvPr>
            <p:ph type="title"/>
          </p:nvPr>
        </p:nvSpPr>
        <p:spPr bwMode="auto">
          <a:xfrm>
            <a:off x="315913" y="149115"/>
            <a:ext cx="11557000" cy="130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title style</a:t>
            </a:r>
            <a:endParaRPr lang="da-DK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5838" y="1960079"/>
            <a:ext cx="10220325" cy="393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text styles</a:t>
            </a:r>
            <a:endParaRPr lang="da-DK"/>
          </a:p>
          <a:p>
            <a:pPr lvl="1"/>
            <a:r>
              <a:rPr lang="da-DK" noProof="0" dirty="0"/>
              <a:t>Second level</a:t>
            </a:r>
            <a:endParaRPr lang="da-DK"/>
          </a:p>
          <a:p>
            <a:pPr lvl="2"/>
            <a:r>
              <a:rPr lang="da-DK" noProof="0" dirty="0"/>
              <a:t>Third level</a:t>
            </a:r>
            <a:endParaRPr lang="da-DK"/>
          </a:p>
          <a:p>
            <a:pPr lvl="3"/>
            <a:r>
              <a:rPr lang="da-DK" noProof="0" dirty="0"/>
              <a:t>Fourth level</a:t>
            </a:r>
            <a:endParaRPr lang="da-DK"/>
          </a:p>
          <a:p>
            <a:pPr lvl="4"/>
            <a:r>
              <a:rPr lang="da-DK" noProof="0" dirty="0"/>
              <a:t>Fifth level</a:t>
            </a:r>
            <a:endParaRPr lang="da-DK"/>
          </a:p>
          <a:p>
            <a:pPr lvl="5"/>
            <a:r>
              <a:rPr lang="da-DK" noProof="0" dirty="0"/>
              <a:t>6 level</a:t>
            </a:r>
            <a:endParaRPr lang="da-DK"/>
          </a:p>
          <a:p>
            <a:pPr lvl="6"/>
            <a:r>
              <a:rPr lang="da-DK" noProof="0" dirty="0"/>
              <a:t>7 level</a:t>
            </a:r>
            <a:endParaRPr lang="da-DK"/>
          </a:p>
          <a:p>
            <a:pPr lvl="7"/>
            <a:r>
              <a:rPr lang="da-DK" noProof="0" dirty="0"/>
              <a:t>8 level</a:t>
            </a:r>
            <a:endParaRPr lang="da-DK"/>
          </a:p>
          <a:p>
            <a:pPr lvl="8"/>
            <a:r>
              <a:rPr lang="da-DK" noProof="0" dirty="0"/>
              <a:t>9 level</a:t>
            </a:r>
            <a:endParaRPr lang="da-DK"/>
          </a:p>
        </p:txBody>
      </p:sp>
      <p:pic>
        <p:nvPicPr>
          <p:cNvPr id="1641973022" name="SecondaryLogo_sort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206000" y="5997600"/>
            <a:ext cx="1740091" cy="558000"/>
          </a:xfrm>
          <a:prstGeom prst="rect">
            <a:avLst/>
          </a:prstGeom>
        </p:spPr>
      </p:pic>
      <p:sp>
        <p:nvSpPr>
          <p:cNvPr id="23" name="Black Rectangle"/>
          <p:cNvSpPr/>
          <p:nvPr userDrawn="1"/>
        </p:nvSpPr>
        <p:spPr>
          <a:xfrm>
            <a:off x="989440" y="1663088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19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Arbejdsrettens dag 2024</a:t>
            </a:r>
          </a:p>
        </p:txBody>
      </p:sp>
      <p:sp>
        <p:nvSpPr>
          <p:cNvPr id="21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Natalie Videbæk Munkholm</a:t>
            </a:r>
          </a:p>
        </p:txBody>
      </p:sp>
      <p:sp>
        <p:nvSpPr>
          <p:cNvPr id="27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22. maj 2024</a:t>
            </a:r>
          </a:p>
        </p:txBody>
      </p:sp>
      <p:sp>
        <p:nvSpPr>
          <p:cNvPr id="28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Lektor, ph.d.</a:t>
            </a:r>
          </a:p>
        </p:txBody>
      </p:sp>
      <p:pic>
        <p:nvPicPr>
          <p:cNvPr id="10" name="Billede streg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8000"/>
          </a:xfrm>
          <a:prstGeom prst="rect">
            <a:avLst/>
          </a:prstGeom>
        </p:spPr>
      </p:pic>
      <p:sp>
        <p:nvSpPr>
          <p:cNvPr id="25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44503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69200" rIns="0" bIns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da-DK" sz="900" cap="all" spc="40" baseline="0" dirty="0">
                <a:solidFill>
                  <a:schemeClr val="tx1"/>
                </a:solidFill>
                <a:latin typeface="+mn-lt"/>
              </a:rPr>
              <a:t>
Aarhus Universitet</a:t>
            </a:r>
          </a:p>
          <a:p>
            <a:pPr>
              <a:lnSpc>
                <a:spcPct val="100000"/>
              </a:lnSpc>
              <a:defRPr/>
            </a:pPr>
            <a:endParaRPr lang="da-DK" sz="900" cap="all" spc="40" baseline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FF_logo1Computed"/>
          <p:cNvSpPr/>
          <p:nvPr userDrawn="1"/>
        </p:nvSpPr>
        <p:spPr bwMode="auto">
          <a:xfrm>
            <a:off x="971999" y="5997600"/>
            <a:ext cx="65" cy="313350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900" b="1" i="0" u="none" strike="noStrike" cap="all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AU Passata" pitchFamily="34" charset="0"/>
              </a:rPr>
              <a:t>
Juridisk Institut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900" b="1" i="0" u="none" strike="noStrike" cap="all" normalizeH="0" baseline="0" noProof="1">
              <a:ln>
                <a:noFill/>
              </a:ln>
              <a:solidFill>
                <a:schemeClr val="tx1"/>
              </a:solidFill>
              <a:effectLst/>
              <a:latin typeface="AU Passata" pitchFamily="34" charset="0"/>
            </a:endParaRPr>
          </a:p>
        </p:txBody>
      </p:sp>
      <p:pic>
        <p:nvPicPr>
          <p:cNvPr id="15" name="Logo BSS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" y="5997600"/>
            <a:ext cx="600736" cy="601200"/>
          </a:xfrm>
          <a:prstGeom prst="rect">
            <a:avLst/>
          </a:prstGeom>
        </p:spPr>
      </p:pic>
      <p:sp>
        <p:nvSpPr>
          <p:cNvPr id="1030" name="Sidetal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808000" y="6580800"/>
            <a:ext cx="252000" cy="13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700" spc="4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2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E7B83056-E73A-4EB1-8793-61FB59C07FBC}" type="datetimeFigureOut">
              <a:rPr lang="da-DK" smtClean="0"/>
              <a:pPr/>
              <a:t>22.05.2024</a:t>
            </a:fld>
            <a:r>
              <a:rPr lang="da-DK"/>
              <a:t>22-05-2024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3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">
                <a:noFill/>
              </a:defRPr>
            </a:lvl1pPr>
          </a:lstStyle>
          <a:p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6" r:id="rId2"/>
    <p:sldLayoutId id="2147483673" r:id="rId3"/>
    <p:sldLayoutId id="2147483666" r:id="rId4"/>
    <p:sldLayoutId id="2147483662" r:id="rId5"/>
    <p:sldLayoutId id="2147483649" r:id="rId6"/>
    <p:sldLayoutId id="2147483669" r:id="rId7"/>
    <p:sldLayoutId id="2147483661" r:id="rId8"/>
    <p:sldLayoutId id="2147483668" r:id="rId9"/>
    <p:sldLayoutId id="2147483663" r:id="rId10"/>
    <p:sldLayoutId id="2147483670" r:id="rId11"/>
    <p:sldLayoutId id="2147483654" r:id="rId12"/>
    <p:sldLayoutId id="2147483664" r:id="rId13"/>
    <p:sldLayoutId id="2147483671" r:id="rId14"/>
    <p:sldLayoutId id="2147483650" r:id="rId15"/>
    <p:sldLayoutId id="2147483655" r:id="rId16"/>
    <p:sldLayoutId id="2147483651" r:id="rId17"/>
    <p:sldLayoutId id="2147483679" r:id="rId18"/>
    <p:sldLayoutId id="2147483658" r:id="rId19"/>
  </p:sldLayoutIdLst>
  <p:hf sldNum="0" hdr="0" ftr="0"/>
  <p:txStyles>
    <p:titleStyle>
      <a:lvl1pPr algn="l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4500" b="1" cap="all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2pPr>
      <a:lvl3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3pPr>
      <a:lvl4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4pPr>
      <a:lvl5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9pPr>
    </p:titleStyle>
    <p:bodyStyle>
      <a:lvl1pPr marL="0" indent="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Calibri" panose="020F0502020204030204" pitchFamily="34" charset="0"/>
        <a:buChar char="​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2pPr>
      <a:lvl3pPr marL="75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15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151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5pPr>
      <a:lvl6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6pPr>
      <a:lvl7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7pPr>
      <a:lvl8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8pPr>
      <a:lvl9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3715" userDrawn="1">
          <p15:clr>
            <a:srgbClr val="000000"/>
          </p15:clr>
        </p15:guide>
        <p15:guide id="5" orient="horz" pos="4131" userDrawn="1">
          <p15:clr>
            <a:srgbClr val="A4A3A4"/>
          </p15:clr>
        </p15:guide>
        <p15:guide id="6" pos="7479" userDrawn="1">
          <p15:clr>
            <a:srgbClr val="A4A3A4"/>
          </p15:clr>
        </p15:guide>
        <p15:guide id="7" orient="horz" pos="1234" userDrawn="1">
          <p15:clr>
            <a:srgbClr val="000000"/>
          </p15:clr>
        </p15:guide>
        <p15:guide id="8" pos="7059" userDrawn="1">
          <p15:clr>
            <a:srgbClr val="000000"/>
          </p15:clr>
        </p15:guide>
        <p15:guide id="9" pos="199" userDrawn="1">
          <p15:clr>
            <a:srgbClr val="A4A3A4"/>
          </p15:clr>
        </p15:guide>
        <p15:guide id="10" pos="621" userDrawn="1">
          <p15:clr>
            <a:srgbClr val="000000"/>
          </p15:clr>
        </p15:guide>
        <p15:guide id="11" orient="horz" pos="19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3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85838" y="2482343"/>
            <a:ext cx="10437166" cy="1661993"/>
          </a:xfrm>
        </p:spPr>
        <p:txBody>
          <a:bodyPr/>
          <a:lstStyle/>
          <a:p>
            <a:r>
              <a:rPr lang="da-DK" dirty="0"/>
              <a:t>Ansatte på Deltid</a:t>
            </a:r>
            <a:br>
              <a:rPr lang="da-DK" dirty="0"/>
            </a:br>
            <a:r>
              <a:rPr lang="da-DK" dirty="0"/>
              <a:t>tidsbegrænset ansatte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8320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Deltid og tidsbegrænset ansættelse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93812" y="1772816"/>
            <a:ext cx="5540621" cy="4205225"/>
          </a:xfrm>
        </p:spPr>
        <p:txBody>
          <a:bodyPr/>
          <a:lstStyle/>
          <a:p>
            <a:pPr>
              <a:buNone/>
            </a:pPr>
            <a:r>
              <a:rPr lang="en-GB" b="1" dirty="0" err="1"/>
              <a:t>Nogle</a:t>
            </a:r>
            <a:r>
              <a:rPr lang="en-GB" b="1" dirty="0"/>
              <a:t> </a:t>
            </a:r>
            <a:r>
              <a:rPr lang="en-GB" b="1" dirty="0" err="1"/>
              <a:t>væsentlige</a:t>
            </a:r>
            <a:r>
              <a:rPr lang="en-GB" b="1" dirty="0"/>
              <a:t> </a:t>
            </a:r>
            <a:r>
              <a:rPr lang="en-GB" b="1" dirty="0" err="1"/>
              <a:t>forskelle</a:t>
            </a:r>
            <a:r>
              <a:rPr lang="en-GB" b="1" dirty="0"/>
              <a:t>:</a:t>
            </a:r>
          </a:p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 err="1"/>
              <a:t>Deltidsarbejde</a:t>
            </a:r>
            <a:r>
              <a:rPr lang="en-GB" b="1" dirty="0"/>
              <a:t>:</a:t>
            </a:r>
          </a:p>
          <a:p>
            <a:pPr marL="342900" indent="-342900">
              <a:buFontTx/>
              <a:buChar char="-"/>
            </a:pPr>
            <a:r>
              <a:rPr lang="en-GB" dirty="0" err="1"/>
              <a:t>Deltidsarbejde</a:t>
            </a:r>
            <a:r>
              <a:rPr lang="en-GB" dirty="0"/>
              <a:t> er </a:t>
            </a:r>
            <a:r>
              <a:rPr lang="en-GB" dirty="0" err="1"/>
              <a:t>godt</a:t>
            </a:r>
            <a:r>
              <a:rPr lang="en-GB" dirty="0"/>
              <a:t> for </a:t>
            </a:r>
            <a:r>
              <a:rPr lang="en-GB" dirty="0" err="1"/>
              <a:t>både</a:t>
            </a:r>
            <a:r>
              <a:rPr lang="en-GB" dirty="0"/>
              <a:t> </a:t>
            </a:r>
            <a:r>
              <a:rPr lang="en-GB" dirty="0" err="1"/>
              <a:t>ansatte</a:t>
            </a:r>
            <a:r>
              <a:rPr lang="en-GB" dirty="0"/>
              <a:t>, </a:t>
            </a:r>
            <a:r>
              <a:rPr lang="en-GB" dirty="0" err="1"/>
              <a:t>arbejdsgivere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samfundet</a:t>
            </a:r>
            <a:r>
              <a:rPr lang="en-GB" dirty="0"/>
              <a:t>. </a:t>
            </a:r>
          </a:p>
          <a:p>
            <a:pPr marL="774900" lvl="1" indent="-342900">
              <a:buFontTx/>
              <a:buChar char="-"/>
            </a:pPr>
            <a:r>
              <a:rPr lang="en-GB" dirty="0"/>
              <a:t>Giver </a:t>
            </a:r>
            <a:r>
              <a:rPr lang="en-GB" dirty="0" err="1"/>
              <a:t>mulighed</a:t>
            </a:r>
            <a:r>
              <a:rPr lang="en-GB" dirty="0"/>
              <a:t> for </a:t>
            </a:r>
            <a:r>
              <a:rPr lang="en-GB" dirty="0" err="1"/>
              <a:t>kombination</a:t>
            </a:r>
            <a:r>
              <a:rPr lang="en-GB" dirty="0"/>
              <a:t> med </a:t>
            </a:r>
            <a:r>
              <a:rPr lang="en-GB" dirty="0" err="1"/>
              <a:t>uddannelse</a:t>
            </a:r>
            <a:r>
              <a:rPr lang="en-GB" dirty="0"/>
              <a:t>, </a:t>
            </a:r>
            <a:r>
              <a:rPr lang="en-GB" dirty="0" err="1"/>
              <a:t>opkvalificering</a:t>
            </a:r>
            <a:r>
              <a:rPr lang="en-GB" dirty="0"/>
              <a:t>, </a:t>
            </a:r>
            <a:r>
              <a:rPr lang="en-GB" dirty="0" err="1"/>
              <a:t>seniorliv</a:t>
            </a:r>
            <a:r>
              <a:rPr lang="en-GB" dirty="0"/>
              <a:t>, </a:t>
            </a:r>
            <a:r>
              <a:rPr lang="en-GB" dirty="0" err="1"/>
              <a:t>familieliv</a:t>
            </a:r>
            <a:r>
              <a:rPr lang="en-GB" dirty="0"/>
              <a:t> (</a:t>
            </a:r>
            <a:r>
              <a:rPr lang="en-GB" dirty="0" err="1"/>
              <a:t>betragtning</a:t>
            </a:r>
            <a:r>
              <a:rPr lang="en-GB" dirty="0"/>
              <a:t> 5)</a:t>
            </a:r>
          </a:p>
          <a:p>
            <a:pPr marL="342900" indent="-342900">
              <a:buFontTx/>
              <a:buChar char="-"/>
            </a:pPr>
            <a:r>
              <a:rPr lang="en-GB" dirty="0" err="1"/>
              <a:t>Fokus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god </a:t>
            </a:r>
            <a:r>
              <a:rPr lang="en-GB" dirty="0" err="1"/>
              <a:t>kvalitet</a:t>
            </a:r>
            <a:r>
              <a:rPr lang="en-GB" dirty="0"/>
              <a:t> (</a:t>
            </a:r>
            <a:r>
              <a:rPr lang="en-GB" dirty="0" err="1"/>
              <a:t>ligebehandling</a:t>
            </a:r>
            <a:r>
              <a:rPr lang="en-GB" dirty="0"/>
              <a:t>). </a:t>
            </a:r>
          </a:p>
          <a:p>
            <a:pPr marL="342900" indent="-342900">
              <a:buFontTx/>
              <a:buChar char="-"/>
            </a:pPr>
            <a:r>
              <a:rPr lang="en-GB" dirty="0" err="1"/>
              <a:t>Suppleres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ligebehandlingsreglerne</a:t>
            </a:r>
            <a:r>
              <a:rPr lang="en-GB" dirty="0"/>
              <a:t> </a:t>
            </a:r>
            <a:r>
              <a:rPr lang="en-GB" dirty="0" err="1"/>
              <a:t>vedrørende</a:t>
            </a:r>
            <a:r>
              <a:rPr lang="en-GB" dirty="0"/>
              <a:t> </a:t>
            </a:r>
            <a:r>
              <a:rPr lang="en-GB" dirty="0" err="1"/>
              <a:t>køn</a:t>
            </a:r>
            <a:r>
              <a:rPr lang="en-GB" dirty="0"/>
              <a:t>:</a:t>
            </a:r>
          </a:p>
          <a:p>
            <a:pPr marL="342900" indent="-342900">
              <a:buFontTx/>
              <a:buChar char="-"/>
            </a:pPr>
            <a:r>
              <a:rPr lang="en-GB" dirty="0" err="1"/>
              <a:t>Ringere</a:t>
            </a:r>
            <a:r>
              <a:rPr lang="en-GB" dirty="0"/>
              <a:t> </a:t>
            </a:r>
            <a:r>
              <a:rPr lang="en-GB" dirty="0" err="1"/>
              <a:t>vilkår</a:t>
            </a:r>
            <a:r>
              <a:rPr lang="en-GB" dirty="0"/>
              <a:t> for </a:t>
            </a:r>
            <a:r>
              <a:rPr lang="en-GB" dirty="0" err="1"/>
              <a:t>deltidsansatte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være</a:t>
            </a:r>
            <a:r>
              <a:rPr lang="en-GB" dirty="0"/>
              <a:t> </a:t>
            </a:r>
            <a:r>
              <a:rPr lang="en-GB" dirty="0" err="1"/>
              <a:t>indirekte</a:t>
            </a:r>
            <a:r>
              <a:rPr lang="en-GB" dirty="0"/>
              <a:t> </a:t>
            </a:r>
            <a:r>
              <a:rPr lang="en-GB" dirty="0" err="1"/>
              <a:t>forskelsbehandling</a:t>
            </a:r>
            <a:r>
              <a:rPr lang="en-GB" dirty="0"/>
              <a:t> </a:t>
            </a:r>
            <a:r>
              <a:rPr lang="en-GB" dirty="0" err="1"/>
              <a:t>pga</a:t>
            </a:r>
            <a:r>
              <a:rPr lang="en-GB" dirty="0"/>
              <a:t> </a:t>
            </a:r>
            <a:r>
              <a:rPr lang="en-GB" dirty="0" err="1"/>
              <a:t>køn</a:t>
            </a:r>
            <a:r>
              <a:rPr lang="en-GB" dirty="0"/>
              <a:t>.</a:t>
            </a: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096ED643-4F4A-6417-C179-9BCB0C794E41}"/>
              </a:ext>
            </a:extLst>
          </p:cNvPr>
          <p:cNvSpPr txBox="1">
            <a:spLocks/>
          </p:cNvSpPr>
          <p:nvPr/>
        </p:nvSpPr>
        <p:spPr bwMode="auto">
          <a:xfrm>
            <a:off x="6166420" y="2132856"/>
            <a:ext cx="5688632" cy="42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Calibri" panose="020F0502020204030204" pitchFamily="34" charset="0"/>
              <a:buChar char="​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75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15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151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Calibri" panose="020F0502020204030204" pitchFamily="34" charset="0"/>
              <a:buNone/>
            </a:pPr>
            <a:endParaRPr lang="en-GB" b="1" kern="0" dirty="0"/>
          </a:p>
          <a:p>
            <a:pPr>
              <a:buFont typeface="Calibri" panose="020F0502020204030204" pitchFamily="34" charset="0"/>
              <a:buNone/>
            </a:pPr>
            <a:r>
              <a:rPr lang="en-GB" b="1" kern="0" dirty="0" err="1"/>
              <a:t>Tidsbegrænset</a:t>
            </a:r>
            <a:r>
              <a:rPr lang="en-GB" b="1" kern="0" dirty="0"/>
              <a:t> </a:t>
            </a:r>
            <a:r>
              <a:rPr lang="en-GB" b="1" kern="0" dirty="0" err="1"/>
              <a:t>ansættelse</a:t>
            </a:r>
            <a:r>
              <a:rPr lang="en-GB" b="1" kern="0" dirty="0"/>
              <a:t>:</a:t>
            </a:r>
          </a:p>
          <a:p>
            <a:pPr marL="342900" indent="-342900">
              <a:buFontTx/>
              <a:buChar char="-"/>
            </a:pPr>
            <a:r>
              <a:rPr lang="en-GB" kern="0" dirty="0" err="1"/>
              <a:t>Tidsubegrænset</a:t>
            </a:r>
            <a:r>
              <a:rPr lang="en-GB" kern="0" dirty="0"/>
              <a:t> </a:t>
            </a:r>
            <a:r>
              <a:rPr lang="en-GB" kern="0" dirty="0" err="1"/>
              <a:t>ansættelse</a:t>
            </a:r>
            <a:r>
              <a:rPr lang="en-GB" kern="0" dirty="0"/>
              <a:t> er den </a:t>
            </a:r>
            <a:r>
              <a:rPr lang="en-GB" kern="0" dirty="0" err="1"/>
              <a:t>sædvanlige</a:t>
            </a:r>
            <a:r>
              <a:rPr lang="en-GB" kern="0" dirty="0"/>
              <a:t> </a:t>
            </a:r>
            <a:r>
              <a:rPr lang="en-GB" kern="0" dirty="0" err="1"/>
              <a:t>ansættelsesform</a:t>
            </a:r>
            <a:r>
              <a:rPr lang="en-GB" kern="0" dirty="0"/>
              <a:t> </a:t>
            </a:r>
            <a:r>
              <a:rPr lang="en-GB" kern="0" dirty="0" err="1"/>
              <a:t>og</a:t>
            </a:r>
            <a:r>
              <a:rPr lang="en-GB" kern="0" dirty="0"/>
              <a:t> </a:t>
            </a:r>
            <a:r>
              <a:rPr lang="en-GB" kern="0" dirty="0" err="1"/>
              <a:t>bidrager</a:t>
            </a:r>
            <a:r>
              <a:rPr lang="en-GB" kern="0" dirty="0"/>
              <a:t> </a:t>
            </a:r>
            <a:r>
              <a:rPr lang="en-GB" kern="0" dirty="0" err="1"/>
              <a:t>til</a:t>
            </a:r>
            <a:r>
              <a:rPr lang="en-GB" kern="0" dirty="0"/>
              <a:t> at </a:t>
            </a:r>
            <a:r>
              <a:rPr lang="en-GB" kern="0" dirty="0" err="1"/>
              <a:t>sikre</a:t>
            </a:r>
            <a:r>
              <a:rPr lang="en-GB" kern="0" dirty="0"/>
              <a:t> </a:t>
            </a:r>
            <a:r>
              <a:rPr lang="en-GB" kern="0" dirty="0" err="1"/>
              <a:t>livskvalitet</a:t>
            </a:r>
            <a:r>
              <a:rPr lang="en-GB" kern="0" dirty="0"/>
              <a:t> </a:t>
            </a:r>
            <a:r>
              <a:rPr lang="en-GB" kern="0" dirty="0" err="1"/>
              <a:t>og</a:t>
            </a:r>
            <a:r>
              <a:rPr lang="en-GB" kern="0" dirty="0"/>
              <a:t> </a:t>
            </a:r>
            <a:r>
              <a:rPr lang="en-GB" kern="0" dirty="0" err="1"/>
              <a:t>fremme</a:t>
            </a:r>
            <a:r>
              <a:rPr lang="en-GB" kern="0" dirty="0"/>
              <a:t> </a:t>
            </a:r>
            <a:r>
              <a:rPr lang="en-GB" kern="0" dirty="0" err="1"/>
              <a:t>produktivitet</a:t>
            </a:r>
            <a:r>
              <a:rPr lang="en-GB" kern="0" dirty="0"/>
              <a:t> (</a:t>
            </a:r>
            <a:r>
              <a:rPr lang="en-GB" kern="0" dirty="0" err="1"/>
              <a:t>betragtning</a:t>
            </a:r>
            <a:r>
              <a:rPr lang="en-GB" kern="0" dirty="0"/>
              <a:t> nr 6) - </a:t>
            </a:r>
            <a:r>
              <a:rPr lang="en-GB" kern="0" dirty="0" err="1"/>
              <a:t>tidsbegrænsede</a:t>
            </a:r>
            <a:r>
              <a:rPr lang="en-GB" kern="0" dirty="0"/>
              <a:t> </a:t>
            </a:r>
            <a:r>
              <a:rPr lang="en-GB" kern="0" dirty="0" err="1"/>
              <a:t>kontrakter</a:t>
            </a:r>
            <a:r>
              <a:rPr lang="en-GB" kern="0" dirty="0"/>
              <a:t> er </a:t>
            </a:r>
            <a:r>
              <a:rPr lang="en-GB" kern="0" dirty="0" err="1"/>
              <a:t>en</a:t>
            </a:r>
            <a:r>
              <a:rPr lang="en-GB" kern="0" dirty="0"/>
              <a:t> </a:t>
            </a:r>
            <a:r>
              <a:rPr lang="en-GB" kern="0" dirty="0" err="1"/>
              <a:t>undtagelse</a:t>
            </a:r>
            <a:endParaRPr lang="en-GB" kern="0" dirty="0"/>
          </a:p>
          <a:p>
            <a:pPr marL="342900" indent="-342900">
              <a:buFontTx/>
              <a:buChar char="-"/>
            </a:pPr>
            <a:r>
              <a:rPr lang="en-GB" kern="0" dirty="0" err="1"/>
              <a:t>Misbrug</a:t>
            </a:r>
            <a:r>
              <a:rPr lang="en-GB" kern="0" dirty="0"/>
              <a:t> </a:t>
            </a:r>
            <a:r>
              <a:rPr lang="en-GB" kern="0" dirty="0" err="1"/>
              <a:t>skal</a:t>
            </a:r>
            <a:r>
              <a:rPr lang="en-GB" kern="0" dirty="0"/>
              <a:t> </a:t>
            </a:r>
            <a:r>
              <a:rPr lang="en-GB" kern="0" dirty="0" err="1"/>
              <a:t>forhindres</a:t>
            </a:r>
            <a:r>
              <a:rPr lang="en-GB" kern="0" dirty="0"/>
              <a:t> (</a:t>
            </a:r>
            <a:r>
              <a:rPr lang="en-GB" kern="0" dirty="0" err="1"/>
              <a:t>betragtning</a:t>
            </a:r>
            <a:r>
              <a:rPr lang="en-GB" kern="0" dirty="0"/>
              <a:t> nr 7)</a:t>
            </a:r>
          </a:p>
          <a:p>
            <a:pPr marL="342900" indent="-342900">
              <a:buFontTx/>
              <a:buChar char="-"/>
            </a:pPr>
            <a:r>
              <a:rPr lang="en-GB" kern="0" dirty="0"/>
              <a:t>I </a:t>
            </a:r>
            <a:r>
              <a:rPr lang="en-GB" kern="0" dirty="0" err="1"/>
              <a:t>visse</a:t>
            </a:r>
            <a:r>
              <a:rPr lang="en-GB" kern="0" dirty="0"/>
              <a:t> </a:t>
            </a:r>
            <a:r>
              <a:rPr lang="en-GB" kern="0" dirty="0" err="1"/>
              <a:t>sektorer</a:t>
            </a:r>
            <a:r>
              <a:rPr lang="en-GB" kern="0" dirty="0"/>
              <a:t>, </a:t>
            </a:r>
            <a:r>
              <a:rPr lang="en-GB" kern="0" dirty="0" err="1"/>
              <a:t>indenfor</a:t>
            </a:r>
            <a:r>
              <a:rPr lang="en-GB" kern="0" dirty="0"/>
              <a:t> </a:t>
            </a:r>
            <a:r>
              <a:rPr lang="en-GB" kern="0" dirty="0" err="1"/>
              <a:t>visse</a:t>
            </a:r>
            <a:r>
              <a:rPr lang="en-GB" kern="0" dirty="0"/>
              <a:t> </a:t>
            </a:r>
            <a:r>
              <a:rPr lang="en-GB" kern="0" dirty="0" err="1"/>
              <a:t>erhverv</a:t>
            </a:r>
            <a:r>
              <a:rPr lang="en-GB" kern="0" dirty="0"/>
              <a:t> </a:t>
            </a:r>
            <a:r>
              <a:rPr lang="en-GB" kern="0" dirty="0" err="1"/>
              <a:t>og</a:t>
            </a:r>
            <a:r>
              <a:rPr lang="en-GB" kern="0" dirty="0"/>
              <a:t> </a:t>
            </a:r>
            <a:r>
              <a:rPr lang="en-GB" kern="0" dirty="0" err="1"/>
              <a:t>ved</a:t>
            </a:r>
            <a:r>
              <a:rPr lang="en-GB" kern="0" dirty="0"/>
              <a:t> </a:t>
            </a:r>
            <a:r>
              <a:rPr lang="en-GB" kern="0" dirty="0" err="1"/>
              <a:t>visse</a:t>
            </a:r>
            <a:r>
              <a:rPr lang="en-GB" kern="0" dirty="0"/>
              <a:t> former for </a:t>
            </a:r>
            <a:r>
              <a:rPr lang="en-GB" kern="0" dirty="0" err="1"/>
              <a:t>aktiviteter</a:t>
            </a:r>
            <a:r>
              <a:rPr lang="en-GB" kern="0" dirty="0"/>
              <a:t> passer </a:t>
            </a:r>
            <a:r>
              <a:rPr lang="en-GB" kern="0" dirty="0" err="1"/>
              <a:t>tidsbegrænset</a:t>
            </a:r>
            <a:r>
              <a:rPr lang="en-GB" kern="0" dirty="0"/>
              <a:t> </a:t>
            </a:r>
            <a:r>
              <a:rPr lang="en-GB" kern="0" dirty="0" err="1"/>
              <a:t>ansættelse</a:t>
            </a:r>
            <a:r>
              <a:rPr lang="en-GB" kern="0" dirty="0"/>
              <a:t> </a:t>
            </a:r>
            <a:r>
              <a:rPr lang="en-GB" kern="0" dirty="0" err="1"/>
              <a:t>både</a:t>
            </a:r>
            <a:r>
              <a:rPr lang="en-GB" kern="0" dirty="0"/>
              <a:t> </a:t>
            </a:r>
            <a:r>
              <a:rPr lang="en-GB" kern="0" dirty="0" err="1"/>
              <a:t>til</a:t>
            </a:r>
            <a:r>
              <a:rPr lang="en-GB" kern="0" dirty="0"/>
              <a:t> </a:t>
            </a:r>
            <a:r>
              <a:rPr lang="en-GB" kern="0" dirty="0" err="1"/>
              <a:t>arbejdsgivere</a:t>
            </a:r>
            <a:r>
              <a:rPr lang="en-GB" kern="0" dirty="0"/>
              <a:t> </a:t>
            </a:r>
            <a:r>
              <a:rPr lang="en-GB" kern="0" dirty="0" err="1"/>
              <a:t>og</a:t>
            </a:r>
            <a:r>
              <a:rPr lang="en-GB" kern="0" dirty="0"/>
              <a:t> </a:t>
            </a:r>
            <a:r>
              <a:rPr lang="en-GB" kern="0" dirty="0" err="1"/>
              <a:t>arbejdstagere</a:t>
            </a:r>
            <a:r>
              <a:rPr lang="en-GB" kern="0" dirty="0"/>
              <a:t> (</a:t>
            </a:r>
            <a:r>
              <a:rPr lang="en-GB" kern="0" dirty="0" err="1"/>
              <a:t>betragtning</a:t>
            </a:r>
            <a:r>
              <a:rPr lang="en-GB" kern="0" dirty="0"/>
              <a:t> nr 8)</a:t>
            </a:r>
          </a:p>
          <a:p>
            <a:pPr marL="342900" indent="-342900">
              <a:buFontTx/>
              <a:buChar char="-"/>
            </a:pPr>
            <a:endParaRPr lang="en-GB" kern="0" dirty="0"/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840AA05D-F33C-A6A7-ECA0-C211E5918842}"/>
              </a:ext>
            </a:extLst>
          </p:cNvPr>
          <p:cNvSpPr/>
          <p:nvPr/>
        </p:nvSpPr>
        <p:spPr bwMode="auto">
          <a:xfrm>
            <a:off x="9622804" y="1818483"/>
            <a:ext cx="1656184" cy="962445"/>
          </a:xfrm>
          <a:prstGeom prst="wedgeRoundRectCallout">
            <a:avLst>
              <a:gd name="adj1" fmla="val -66686"/>
              <a:gd name="adj2" fmla="val 39956"/>
              <a:gd name="adj3" fmla="val 16667"/>
            </a:avLst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S</a:t>
            </a: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om regel uønsket af arbejdstageren</a:t>
            </a: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CE61BF90-36BD-860B-FD6E-9E7FA6648244}"/>
              </a:ext>
            </a:extLst>
          </p:cNvPr>
          <p:cNvSpPr/>
          <p:nvPr/>
        </p:nvSpPr>
        <p:spPr bwMode="auto">
          <a:xfrm>
            <a:off x="3934172" y="1818483"/>
            <a:ext cx="1656184" cy="962445"/>
          </a:xfrm>
          <a:prstGeom prst="wedgeRoundRectCallout">
            <a:avLst>
              <a:gd name="adj1" fmla="val -66686"/>
              <a:gd name="adj2" fmla="val 39956"/>
              <a:gd name="adj3" fmla="val 16667"/>
            </a:avLst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Kan være ønsket af begge parter</a:t>
            </a:r>
            <a:endParaRPr kumimoji="0" lang="en-DK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1419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Deltid og tidsbegrænset ansættelse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9836" y="1772816"/>
            <a:ext cx="5540621" cy="4205225"/>
          </a:xfrm>
        </p:spPr>
        <p:txBody>
          <a:bodyPr/>
          <a:lstStyle/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 err="1"/>
              <a:t>Rammeaftalen</a:t>
            </a:r>
            <a:r>
              <a:rPr lang="en-GB" b="1" dirty="0"/>
              <a:t> om </a:t>
            </a:r>
            <a:r>
              <a:rPr lang="en-GB" b="1" dirty="0" err="1"/>
              <a:t>deltidsarbejde</a:t>
            </a:r>
            <a:r>
              <a:rPr lang="en-GB" b="1" dirty="0"/>
              <a:t>:</a:t>
            </a:r>
          </a:p>
          <a:p>
            <a:pPr marL="342900" indent="-342900">
              <a:buFontTx/>
              <a:buChar char="-"/>
            </a:pPr>
            <a:r>
              <a:rPr lang="en-GB" dirty="0"/>
              <a:t>Ret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ligebehandling</a:t>
            </a:r>
            <a:r>
              <a:rPr lang="en-GB" dirty="0"/>
              <a:t> (§ 4)</a:t>
            </a:r>
          </a:p>
          <a:p>
            <a:pPr marL="774900" lvl="1" indent="-342900">
              <a:buFontTx/>
              <a:buChar char="-"/>
            </a:pPr>
            <a:r>
              <a:rPr lang="en-GB" dirty="0" err="1"/>
              <a:t>Sammenlignelig</a:t>
            </a:r>
            <a:r>
              <a:rPr lang="en-GB" dirty="0"/>
              <a:t> </a:t>
            </a:r>
            <a:r>
              <a:rPr lang="en-GB" dirty="0" err="1"/>
              <a:t>fuldtidsansat</a:t>
            </a:r>
            <a:endParaRPr lang="en-GB" dirty="0"/>
          </a:p>
          <a:p>
            <a:pPr marL="774900" lvl="1" indent="-342900">
              <a:buFontTx/>
              <a:buChar char="-"/>
            </a:pPr>
            <a:r>
              <a:rPr lang="en-GB" dirty="0" err="1"/>
              <a:t>Ikke</a:t>
            </a:r>
            <a:r>
              <a:rPr lang="en-GB" dirty="0"/>
              <a:t> </a:t>
            </a:r>
            <a:r>
              <a:rPr lang="en-GB" dirty="0" err="1"/>
              <a:t>mindre</a:t>
            </a:r>
            <a:r>
              <a:rPr lang="en-GB" dirty="0"/>
              <a:t> </a:t>
            </a:r>
            <a:r>
              <a:rPr lang="en-GB" dirty="0" err="1"/>
              <a:t>gunstig</a:t>
            </a:r>
            <a:r>
              <a:rPr lang="en-GB" dirty="0"/>
              <a:t> </a:t>
            </a:r>
            <a:r>
              <a:rPr lang="en-GB" dirty="0" err="1"/>
              <a:t>behandling</a:t>
            </a:r>
            <a:r>
              <a:rPr lang="en-GB" dirty="0"/>
              <a:t> </a:t>
            </a:r>
            <a:r>
              <a:rPr lang="en-GB" dirty="0" err="1"/>
              <a:t>vedrørende</a:t>
            </a:r>
            <a:r>
              <a:rPr lang="en-GB" dirty="0"/>
              <a:t> </a:t>
            </a:r>
            <a:r>
              <a:rPr lang="en-GB" dirty="0" err="1"/>
              <a:t>ansættelsesvilkår</a:t>
            </a:r>
            <a:endParaRPr lang="en-GB" dirty="0"/>
          </a:p>
          <a:p>
            <a:pPr marL="774900" lvl="1" indent="-342900">
              <a:buFontTx/>
              <a:buChar char="-"/>
            </a:pPr>
            <a:r>
              <a:rPr lang="en-GB" dirty="0" err="1"/>
              <a:t>Medmindre</a:t>
            </a:r>
            <a:r>
              <a:rPr lang="en-GB" dirty="0"/>
              <a:t> </a:t>
            </a:r>
            <a:r>
              <a:rPr lang="en-GB" dirty="0" err="1"/>
              <a:t>objektive</a:t>
            </a:r>
            <a:r>
              <a:rPr lang="en-GB" dirty="0"/>
              <a:t> </a:t>
            </a:r>
            <a:r>
              <a:rPr lang="en-GB" dirty="0" err="1"/>
              <a:t>grunde</a:t>
            </a:r>
            <a:endParaRPr lang="en-GB" dirty="0"/>
          </a:p>
          <a:p>
            <a:pPr marL="774900" lvl="1" indent="-342900">
              <a:buFontTx/>
              <a:buChar char="-"/>
            </a:pPr>
            <a:r>
              <a:rPr lang="en-GB" dirty="0"/>
              <a:t>Pro rata </a:t>
            </a:r>
            <a:r>
              <a:rPr lang="en-GB" dirty="0" err="1"/>
              <a:t>rettigheder</a:t>
            </a:r>
            <a:r>
              <a:rPr lang="en-GB" dirty="0"/>
              <a:t> er </a:t>
            </a:r>
            <a:r>
              <a:rPr lang="en-GB" dirty="0" err="1"/>
              <a:t>legitimt</a:t>
            </a:r>
            <a:endParaRPr lang="en-GB" dirty="0"/>
          </a:p>
          <a:p>
            <a:pPr marL="342900" indent="-342900">
              <a:buFontTx/>
              <a:buChar char="-"/>
            </a:pPr>
            <a:endParaRPr lang="en-GB" dirty="0"/>
          </a:p>
          <a:p>
            <a:pPr marL="342900" indent="-342900">
              <a:buFontTx/>
              <a:buChar char="-"/>
            </a:pPr>
            <a:endParaRPr lang="en-GB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096ED643-4F4A-6417-C179-9BCB0C794E41}"/>
              </a:ext>
            </a:extLst>
          </p:cNvPr>
          <p:cNvSpPr txBox="1">
            <a:spLocks/>
          </p:cNvSpPr>
          <p:nvPr/>
        </p:nvSpPr>
        <p:spPr bwMode="auto">
          <a:xfrm>
            <a:off x="6332292" y="2132856"/>
            <a:ext cx="5540621" cy="42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Calibri" panose="020F0502020204030204" pitchFamily="34" charset="0"/>
              <a:buChar char="​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75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15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151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Calibri" panose="020F0502020204030204" pitchFamily="34" charset="0"/>
              <a:buNone/>
            </a:pPr>
            <a:r>
              <a:rPr lang="en-GB" b="1" kern="0" dirty="0" err="1"/>
              <a:t>Rammeaftalen</a:t>
            </a:r>
            <a:r>
              <a:rPr lang="en-GB" b="1" kern="0" dirty="0"/>
              <a:t> om </a:t>
            </a:r>
            <a:r>
              <a:rPr lang="en-GB" b="1" kern="0" dirty="0" err="1"/>
              <a:t>tidsbegrænset</a:t>
            </a:r>
            <a:r>
              <a:rPr lang="en-GB" b="1" kern="0" dirty="0"/>
              <a:t> </a:t>
            </a:r>
            <a:r>
              <a:rPr lang="en-GB" b="1" kern="0" dirty="0" err="1"/>
              <a:t>ansættelse</a:t>
            </a:r>
            <a:r>
              <a:rPr lang="en-GB" b="1" kern="0" dirty="0"/>
              <a:t>:</a:t>
            </a:r>
          </a:p>
          <a:p>
            <a:pPr marL="342900" indent="-342900">
              <a:buFontTx/>
              <a:buChar char="-"/>
            </a:pPr>
            <a:r>
              <a:rPr lang="en-GB" kern="0" dirty="0"/>
              <a:t>Ret </a:t>
            </a:r>
            <a:r>
              <a:rPr lang="en-GB" kern="0" dirty="0" err="1"/>
              <a:t>til</a:t>
            </a:r>
            <a:r>
              <a:rPr lang="en-GB" kern="0" dirty="0"/>
              <a:t> </a:t>
            </a:r>
            <a:r>
              <a:rPr lang="en-GB" kern="0" dirty="0" err="1"/>
              <a:t>ligebehandling</a:t>
            </a:r>
            <a:r>
              <a:rPr lang="en-GB" kern="0" dirty="0"/>
              <a:t> (§ 4)</a:t>
            </a:r>
          </a:p>
          <a:p>
            <a:pPr marL="774900" lvl="1" indent="-342900">
              <a:buFontTx/>
              <a:buChar char="-"/>
            </a:pPr>
            <a:r>
              <a:rPr lang="en-GB" dirty="0" err="1"/>
              <a:t>Sammenlignelig</a:t>
            </a:r>
            <a:r>
              <a:rPr lang="en-GB" dirty="0"/>
              <a:t> </a:t>
            </a:r>
            <a:r>
              <a:rPr lang="en-GB" dirty="0" err="1"/>
              <a:t>fastansat</a:t>
            </a:r>
            <a:endParaRPr lang="en-GB" dirty="0"/>
          </a:p>
          <a:p>
            <a:pPr marL="774900" lvl="1" indent="-342900">
              <a:buFontTx/>
              <a:buChar char="-"/>
            </a:pPr>
            <a:r>
              <a:rPr lang="en-GB" dirty="0" err="1"/>
              <a:t>Ikke</a:t>
            </a:r>
            <a:r>
              <a:rPr lang="en-GB" dirty="0"/>
              <a:t> </a:t>
            </a:r>
            <a:r>
              <a:rPr lang="en-GB" dirty="0" err="1"/>
              <a:t>mindre</a:t>
            </a:r>
            <a:r>
              <a:rPr lang="en-GB" dirty="0"/>
              <a:t> </a:t>
            </a:r>
            <a:r>
              <a:rPr lang="en-GB" dirty="0" err="1"/>
              <a:t>gunstig</a:t>
            </a:r>
            <a:r>
              <a:rPr lang="en-GB" dirty="0"/>
              <a:t> </a:t>
            </a:r>
            <a:r>
              <a:rPr lang="en-GB" dirty="0" err="1"/>
              <a:t>behandling</a:t>
            </a:r>
            <a:r>
              <a:rPr lang="en-GB" dirty="0"/>
              <a:t> </a:t>
            </a:r>
            <a:r>
              <a:rPr lang="en-GB" dirty="0" err="1"/>
              <a:t>vedrørende</a:t>
            </a:r>
            <a:r>
              <a:rPr lang="en-GB" dirty="0"/>
              <a:t> </a:t>
            </a:r>
            <a:r>
              <a:rPr lang="en-GB" dirty="0" err="1"/>
              <a:t>ansættelsesvilkår</a:t>
            </a:r>
            <a:endParaRPr lang="en-GB" dirty="0"/>
          </a:p>
          <a:p>
            <a:pPr marL="774900" lvl="1" indent="-342900">
              <a:buFontTx/>
              <a:buChar char="-"/>
            </a:pPr>
            <a:r>
              <a:rPr lang="en-GB" dirty="0" err="1"/>
              <a:t>Medmindre</a:t>
            </a:r>
            <a:r>
              <a:rPr lang="en-GB" dirty="0"/>
              <a:t> </a:t>
            </a:r>
            <a:r>
              <a:rPr lang="en-GB" dirty="0" err="1"/>
              <a:t>objektive</a:t>
            </a:r>
            <a:r>
              <a:rPr lang="en-GB" dirty="0"/>
              <a:t> </a:t>
            </a:r>
            <a:r>
              <a:rPr lang="en-GB" dirty="0" err="1"/>
              <a:t>grunde</a:t>
            </a:r>
            <a:endParaRPr lang="en-GB" dirty="0"/>
          </a:p>
          <a:p>
            <a:pPr>
              <a:buNone/>
            </a:pPr>
            <a:endParaRPr lang="en-GB" kern="0" dirty="0"/>
          </a:p>
          <a:p>
            <a:pPr marL="342900" indent="-342900">
              <a:buFontTx/>
              <a:buChar char="-"/>
            </a:pPr>
            <a:r>
              <a:rPr lang="en-GB" kern="0" dirty="0" err="1"/>
              <a:t>Forbud</a:t>
            </a:r>
            <a:r>
              <a:rPr lang="en-GB" kern="0" dirty="0"/>
              <a:t> mod </a:t>
            </a:r>
            <a:r>
              <a:rPr lang="en-GB" kern="0" dirty="0" err="1"/>
              <a:t>misbrug</a:t>
            </a:r>
            <a:r>
              <a:rPr lang="en-GB" kern="0" dirty="0"/>
              <a:t> (§ 5)</a:t>
            </a:r>
          </a:p>
          <a:p>
            <a:pPr marL="774900" lvl="1" indent="-342900">
              <a:buFontTx/>
              <a:buChar char="-"/>
            </a:pPr>
            <a:r>
              <a:rPr lang="en-GB" kern="0" dirty="0" err="1"/>
              <a:t>Flere</a:t>
            </a:r>
            <a:r>
              <a:rPr lang="en-GB" kern="0" dirty="0"/>
              <a:t> </a:t>
            </a:r>
            <a:r>
              <a:rPr lang="en-GB" kern="0" dirty="0" err="1"/>
              <a:t>på</a:t>
            </a:r>
            <a:r>
              <a:rPr lang="en-GB" kern="0" dirty="0"/>
              <a:t> </a:t>
            </a:r>
            <a:r>
              <a:rPr lang="en-GB" kern="0" dirty="0" err="1"/>
              <a:t>hinanden</a:t>
            </a:r>
            <a:r>
              <a:rPr lang="en-GB" kern="0" dirty="0"/>
              <a:t> </a:t>
            </a:r>
            <a:r>
              <a:rPr lang="en-GB" kern="0" dirty="0" err="1"/>
              <a:t>følgende</a:t>
            </a:r>
            <a:r>
              <a:rPr lang="en-GB" kern="0" dirty="0"/>
              <a:t> </a:t>
            </a:r>
            <a:r>
              <a:rPr lang="en-GB" kern="0" dirty="0" err="1"/>
              <a:t>tidsbegrænsede</a:t>
            </a:r>
            <a:r>
              <a:rPr lang="en-GB" kern="0" dirty="0"/>
              <a:t> </a:t>
            </a:r>
            <a:r>
              <a:rPr lang="en-GB" kern="0" dirty="0" err="1"/>
              <a:t>kontrakter</a:t>
            </a:r>
            <a:endParaRPr lang="en-GB" kern="0" dirty="0"/>
          </a:p>
          <a:p>
            <a:pPr marL="774900" lvl="1" indent="-342900">
              <a:buFontTx/>
              <a:buChar char="-"/>
            </a:pPr>
            <a:r>
              <a:rPr lang="en-GB" kern="0" dirty="0" err="1"/>
              <a:t>Medmindre</a:t>
            </a:r>
            <a:r>
              <a:rPr lang="en-GB" kern="0" dirty="0"/>
              <a:t> </a:t>
            </a:r>
            <a:r>
              <a:rPr lang="en-GB" kern="0" dirty="0" err="1"/>
              <a:t>objektive</a:t>
            </a:r>
            <a:r>
              <a:rPr lang="en-GB" kern="0" dirty="0"/>
              <a:t> </a:t>
            </a:r>
            <a:r>
              <a:rPr lang="en-GB" kern="0" dirty="0" err="1"/>
              <a:t>grunde</a:t>
            </a:r>
            <a:endParaRPr lang="en-GB" kern="0" dirty="0"/>
          </a:p>
          <a:p>
            <a:pPr marL="342900" indent="-342900">
              <a:buFontTx/>
              <a:buChar char="-"/>
            </a:pPr>
            <a:endParaRPr lang="en-GB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656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Deltid og tidsbegrænset ansættelse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9836" y="1916832"/>
            <a:ext cx="9937104" cy="384518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GB" dirty="0"/>
              <a:t>Er der tale om </a:t>
            </a:r>
            <a:r>
              <a:rPr lang="en-GB" dirty="0" err="1"/>
              <a:t>deltidsarbejde</a:t>
            </a:r>
            <a:r>
              <a:rPr lang="en-GB" dirty="0"/>
              <a:t>/</a:t>
            </a:r>
            <a:r>
              <a:rPr lang="en-GB" dirty="0" err="1"/>
              <a:t>tidsbegrænset</a:t>
            </a:r>
            <a:r>
              <a:rPr lang="en-GB" dirty="0"/>
              <a:t> </a:t>
            </a:r>
            <a:r>
              <a:rPr lang="en-GB" dirty="0" err="1"/>
              <a:t>ansættelse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rammeaftalens</a:t>
            </a:r>
            <a:r>
              <a:rPr lang="en-GB" dirty="0"/>
              <a:t> </a:t>
            </a:r>
            <a:r>
              <a:rPr lang="en-GB" dirty="0" err="1"/>
              <a:t>forstand</a:t>
            </a:r>
            <a:endParaRPr lang="en-GB" dirty="0"/>
          </a:p>
          <a:p>
            <a:pPr marL="457200" indent="-457200">
              <a:buAutoNum type="arabicPeriod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Ved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begge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: Ret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til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ligebehandling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889200" lvl="1" indent="-457200">
              <a:buFont typeface="+mj-lt"/>
              <a:buAutoNum type="alphaLcParenR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Er der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en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sammenlignelig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fuldtidsansat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fastansat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889200" lvl="1" indent="-457200">
              <a:buFont typeface="+mj-lt"/>
              <a:buAutoNum type="alphaLcParenR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Er der tale om ‘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ansættelsesvilkår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’ </a:t>
            </a:r>
          </a:p>
          <a:p>
            <a:pPr marL="889200" lvl="1" indent="-457200">
              <a:buFont typeface="+mj-lt"/>
              <a:buAutoNum type="alphaLcParenR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Er der tale om ‘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mindre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gunstig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behandling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’ </a:t>
            </a:r>
          </a:p>
          <a:p>
            <a:pPr marL="889200" lvl="1" indent="-457200">
              <a:buFont typeface="+mj-lt"/>
              <a:buAutoNum type="alphaLcParenR"/>
            </a:pP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Hvis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ja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ved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begge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kontrakter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: Er der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objektive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grunde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til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den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mindre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gunstige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behandling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staten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/AG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har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bevisbyrden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889200" lvl="1" indent="-457200">
              <a:buFont typeface="+mj-lt"/>
              <a:buAutoNum type="alphaLcParenR"/>
            </a:pP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Hvis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ja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ved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deltid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: Er den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mindre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gunstige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behandling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overensstemmelse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med pro rata temporis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princippet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staten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/AG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har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bevisbyrden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Ved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tidsbegrænset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ansættelse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forbud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mod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misbrug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Ved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begge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sanktioner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9248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Deltid og tidsbegrænset ansættelse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9836" y="1916832"/>
            <a:ext cx="9937104" cy="384518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Er der tale om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deltidsarbejde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tidsbegrænset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ansættelse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rammeaftalens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forstand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n-GB" dirty="0"/>
              <a:t>Ved </a:t>
            </a:r>
            <a:r>
              <a:rPr lang="en-GB" dirty="0" err="1"/>
              <a:t>begge</a:t>
            </a:r>
            <a:r>
              <a:rPr lang="en-GB" dirty="0"/>
              <a:t>: Ret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ligebehandling</a:t>
            </a:r>
            <a:endParaRPr lang="en-GB" dirty="0"/>
          </a:p>
          <a:p>
            <a:pPr marL="889200" lvl="1" indent="-457200">
              <a:buFont typeface="+mj-lt"/>
              <a:buAutoNum type="alphaLcParenR"/>
            </a:pPr>
            <a:r>
              <a:rPr lang="en-GB" dirty="0"/>
              <a:t>Er der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sammenlignelig</a:t>
            </a:r>
            <a:r>
              <a:rPr lang="en-GB" dirty="0"/>
              <a:t> </a:t>
            </a:r>
            <a:r>
              <a:rPr lang="en-GB" dirty="0" err="1"/>
              <a:t>fuldtidsansat</a:t>
            </a:r>
            <a:r>
              <a:rPr lang="en-GB" dirty="0"/>
              <a:t>/</a:t>
            </a:r>
            <a:r>
              <a:rPr lang="en-GB" dirty="0" err="1"/>
              <a:t>fastansat</a:t>
            </a:r>
            <a:endParaRPr lang="en-GB" dirty="0"/>
          </a:p>
          <a:p>
            <a:pPr marL="889200" lvl="1" indent="-457200">
              <a:buFont typeface="+mj-lt"/>
              <a:buAutoNum type="alphaLcParenR"/>
            </a:pPr>
            <a:r>
              <a:rPr lang="en-GB" dirty="0"/>
              <a:t>Er der tale om ‘</a:t>
            </a:r>
            <a:r>
              <a:rPr lang="en-GB" dirty="0" err="1"/>
              <a:t>ansættelsesvilkår</a:t>
            </a:r>
            <a:r>
              <a:rPr lang="en-GB" dirty="0"/>
              <a:t>’ </a:t>
            </a:r>
          </a:p>
          <a:p>
            <a:pPr marL="889200" lvl="1" indent="-457200">
              <a:buFont typeface="+mj-lt"/>
              <a:buAutoNum type="alphaLcParenR"/>
            </a:pPr>
            <a:r>
              <a:rPr lang="en-GB" dirty="0"/>
              <a:t>Er der tale om ‘</a:t>
            </a:r>
            <a:r>
              <a:rPr lang="en-GB" dirty="0" err="1"/>
              <a:t>mindre</a:t>
            </a:r>
            <a:r>
              <a:rPr lang="en-GB" dirty="0"/>
              <a:t> </a:t>
            </a:r>
            <a:r>
              <a:rPr lang="en-GB" dirty="0" err="1"/>
              <a:t>gunstig</a:t>
            </a:r>
            <a:r>
              <a:rPr lang="en-GB" dirty="0"/>
              <a:t> </a:t>
            </a:r>
            <a:r>
              <a:rPr lang="en-GB" dirty="0" err="1"/>
              <a:t>behandling</a:t>
            </a:r>
            <a:r>
              <a:rPr lang="en-GB" dirty="0"/>
              <a:t>’ </a:t>
            </a:r>
          </a:p>
          <a:p>
            <a:pPr marL="889200" lvl="1" indent="-457200">
              <a:buFont typeface="+mj-lt"/>
              <a:buAutoNum type="alphaLcParenR"/>
            </a:pPr>
            <a:r>
              <a:rPr lang="en-GB" dirty="0" err="1"/>
              <a:t>Hvis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: Er der </a:t>
            </a:r>
            <a:r>
              <a:rPr lang="en-GB" dirty="0" err="1"/>
              <a:t>objektive</a:t>
            </a:r>
            <a:r>
              <a:rPr lang="en-GB" dirty="0"/>
              <a:t> </a:t>
            </a:r>
            <a:r>
              <a:rPr lang="en-GB" dirty="0" err="1"/>
              <a:t>grunde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den </a:t>
            </a:r>
            <a:r>
              <a:rPr lang="en-GB" dirty="0" err="1"/>
              <a:t>mindre</a:t>
            </a:r>
            <a:r>
              <a:rPr lang="en-GB" dirty="0"/>
              <a:t> </a:t>
            </a:r>
            <a:r>
              <a:rPr lang="en-GB" dirty="0" err="1"/>
              <a:t>gunstige</a:t>
            </a:r>
            <a:r>
              <a:rPr lang="en-GB" dirty="0"/>
              <a:t> </a:t>
            </a:r>
            <a:r>
              <a:rPr lang="en-GB" dirty="0" err="1"/>
              <a:t>behandling</a:t>
            </a:r>
            <a:endParaRPr lang="en-GB" dirty="0"/>
          </a:p>
          <a:p>
            <a:pPr marL="1494900" lvl="3" indent="-342900"/>
            <a:r>
              <a:rPr lang="en-GB" dirty="0" err="1"/>
              <a:t>Objektivt</a:t>
            </a:r>
            <a:r>
              <a:rPr lang="en-GB" dirty="0"/>
              <a:t>/</a:t>
            </a:r>
            <a:r>
              <a:rPr lang="en-GB" dirty="0" err="1"/>
              <a:t>reelt</a:t>
            </a:r>
            <a:r>
              <a:rPr lang="en-GB" dirty="0"/>
              <a:t> </a:t>
            </a:r>
            <a:r>
              <a:rPr lang="en-GB" dirty="0" err="1"/>
              <a:t>behov</a:t>
            </a:r>
            <a:r>
              <a:rPr lang="en-GB" dirty="0"/>
              <a:t>, </a:t>
            </a:r>
            <a:r>
              <a:rPr lang="en-GB" dirty="0" err="1"/>
              <a:t>egnet</a:t>
            </a:r>
            <a:r>
              <a:rPr lang="en-GB" dirty="0"/>
              <a:t>, </a:t>
            </a:r>
            <a:r>
              <a:rPr lang="en-GB" dirty="0" err="1"/>
              <a:t>nødvendigt</a:t>
            </a:r>
            <a:r>
              <a:rPr lang="en-GB" dirty="0"/>
              <a:t> </a:t>
            </a:r>
          </a:p>
          <a:p>
            <a:pPr marL="889200" lvl="1" indent="-457200">
              <a:buFont typeface="+mj-lt"/>
              <a:buAutoNum type="alphaLcParenR"/>
            </a:pPr>
            <a:r>
              <a:rPr lang="en-GB" dirty="0"/>
              <a:t>Ved </a:t>
            </a:r>
            <a:r>
              <a:rPr lang="en-GB" dirty="0" err="1"/>
              <a:t>deltid</a:t>
            </a:r>
            <a:r>
              <a:rPr lang="en-GB" dirty="0"/>
              <a:t>, </a:t>
            </a:r>
            <a:r>
              <a:rPr lang="en-GB" dirty="0" err="1"/>
              <a:t>hvis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: Er den </a:t>
            </a:r>
            <a:r>
              <a:rPr lang="en-GB" dirty="0" err="1"/>
              <a:t>mindre</a:t>
            </a:r>
            <a:r>
              <a:rPr lang="en-GB" dirty="0"/>
              <a:t> </a:t>
            </a:r>
            <a:r>
              <a:rPr lang="en-GB" dirty="0" err="1"/>
              <a:t>gunstige</a:t>
            </a:r>
            <a:r>
              <a:rPr lang="en-GB" dirty="0"/>
              <a:t> </a:t>
            </a:r>
            <a:r>
              <a:rPr lang="en-GB" dirty="0" err="1"/>
              <a:t>behandling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overensstemmelse</a:t>
            </a:r>
            <a:r>
              <a:rPr lang="en-GB" dirty="0"/>
              <a:t> med pro rata temporis </a:t>
            </a:r>
            <a:r>
              <a:rPr lang="en-GB" dirty="0" err="1"/>
              <a:t>princippet</a:t>
            </a:r>
            <a:r>
              <a:rPr lang="en-GB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Ved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tidsbegrænset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ansættelse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forbud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mod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misbrug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Ved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begge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sanktioner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7046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Deltid og tidsbegrænset ansættelse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9836" y="1888071"/>
            <a:ext cx="9937104" cy="384518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Er der tale om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deltidsarbejde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tidsbegrænset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ansættelse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rammeaftalens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forstand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Ved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begge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: Ret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til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ligebehandling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Ved </a:t>
            </a:r>
            <a:r>
              <a:rPr lang="en-GB" dirty="0" err="1"/>
              <a:t>tidsbegrænset</a:t>
            </a:r>
            <a:r>
              <a:rPr lang="en-GB" dirty="0"/>
              <a:t> </a:t>
            </a:r>
            <a:r>
              <a:rPr lang="en-GB" dirty="0" err="1"/>
              <a:t>ansættelse</a:t>
            </a:r>
            <a:r>
              <a:rPr lang="en-GB" dirty="0"/>
              <a:t>: </a:t>
            </a:r>
            <a:r>
              <a:rPr lang="en-GB" dirty="0" err="1"/>
              <a:t>forbud</a:t>
            </a:r>
            <a:r>
              <a:rPr lang="en-GB" dirty="0"/>
              <a:t> mod </a:t>
            </a:r>
            <a:r>
              <a:rPr lang="en-GB" dirty="0" err="1"/>
              <a:t>misbrug</a:t>
            </a:r>
            <a:endParaRPr lang="en-GB" dirty="0"/>
          </a:p>
          <a:p>
            <a:pPr marL="889200" lvl="1" indent="-457200">
              <a:buFont typeface="+mj-lt"/>
              <a:buAutoNum type="alphaLcParenR"/>
            </a:pPr>
            <a:r>
              <a:rPr lang="en-GB" dirty="0"/>
              <a:t>Er der tale om ‘</a:t>
            </a:r>
            <a:r>
              <a:rPr lang="en-GB" dirty="0" err="1"/>
              <a:t>flere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hinanden</a:t>
            </a:r>
            <a:r>
              <a:rPr lang="en-GB" dirty="0"/>
              <a:t> </a:t>
            </a:r>
            <a:r>
              <a:rPr lang="en-GB" dirty="0" err="1"/>
              <a:t>følgende</a:t>
            </a:r>
            <a:r>
              <a:rPr lang="en-GB" dirty="0"/>
              <a:t>’ </a:t>
            </a:r>
            <a:r>
              <a:rPr lang="en-GB" dirty="0" err="1"/>
              <a:t>tidsbegrænsede</a:t>
            </a:r>
            <a:r>
              <a:rPr lang="en-GB" dirty="0"/>
              <a:t> </a:t>
            </a:r>
            <a:r>
              <a:rPr lang="en-GB" dirty="0" err="1"/>
              <a:t>kontrakter</a:t>
            </a:r>
            <a:r>
              <a:rPr lang="en-GB" dirty="0"/>
              <a:t>?</a:t>
            </a:r>
          </a:p>
          <a:p>
            <a:pPr marL="889200" lvl="1" indent="-457200">
              <a:buFont typeface="+mj-lt"/>
              <a:buAutoNum type="alphaLcParenR"/>
            </a:pPr>
            <a:r>
              <a:rPr lang="en-GB" dirty="0" err="1"/>
              <a:t>Hvilke</a:t>
            </a:r>
            <a:r>
              <a:rPr lang="en-GB" dirty="0"/>
              <a:t> </a:t>
            </a:r>
            <a:r>
              <a:rPr lang="en-GB" dirty="0" err="1"/>
              <a:t>nationale</a:t>
            </a:r>
            <a:r>
              <a:rPr lang="en-GB" dirty="0"/>
              <a:t> </a:t>
            </a:r>
            <a:r>
              <a:rPr lang="en-GB" dirty="0" err="1"/>
              <a:t>bestemmelser</a:t>
            </a:r>
            <a:r>
              <a:rPr lang="en-GB" dirty="0"/>
              <a:t> </a:t>
            </a:r>
            <a:r>
              <a:rPr lang="en-GB" dirty="0" err="1"/>
              <a:t>skal</a:t>
            </a:r>
            <a:r>
              <a:rPr lang="en-GB" dirty="0"/>
              <a:t> </a:t>
            </a:r>
            <a:r>
              <a:rPr lang="en-GB" dirty="0" err="1"/>
              <a:t>effektivt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afskrækkende</a:t>
            </a:r>
            <a:r>
              <a:rPr lang="en-GB" dirty="0"/>
              <a:t> </a:t>
            </a:r>
            <a:r>
              <a:rPr lang="en-GB" dirty="0" err="1"/>
              <a:t>hindre</a:t>
            </a:r>
            <a:r>
              <a:rPr lang="en-GB" dirty="0"/>
              <a:t> </a:t>
            </a:r>
            <a:r>
              <a:rPr lang="en-GB" dirty="0" err="1"/>
              <a:t>misbrug</a:t>
            </a:r>
            <a:r>
              <a:rPr lang="en-GB" dirty="0"/>
              <a:t>?</a:t>
            </a:r>
          </a:p>
          <a:p>
            <a:pPr marL="1609200" lvl="3" indent="-457200">
              <a:buFont typeface="+mj-lt"/>
              <a:buAutoNum type="romanLcPeriod"/>
            </a:pPr>
            <a:r>
              <a:rPr lang="en-GB" dirty="0" err="1"/>
              <a:t>Objektive</a:t>
            </a:r>
            <a:r>
              <a:rPr lang="en-GB" dirty="0"/>
              <a:t> </a:t>
            </a:r>
            <a:r>
              <a:rPr lang="en-GB" dirty="0" err="1"/>
              <a:t>grunde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fornyelser</a:t>
            </a:r>
            <a:endParaRPr lang="en-GB" dirty="0"/>
          </a:p>
          <a:p>
            <a:pPr marL="1666350" lvl="3" indent="-514350">
              <a:buFont typeface="+mj-lt"/>
              <a:buAutoNum type="romanLcPeriod"/>
            </a:pPr>
            <a:r>
              <a:rPr lang="en-GB" dirty="0" err="1"/>
              <a:t>Maksimal</a:t>
            </a:r>
            <a:r>
              <a:rPr lang="en-GB" dirty="0"/>
              <a:t> samlet </a:t>
            </a:r>
            <a:r>
              <a:rPr lang="en-GB" dirty="0" err="1"/>
              <a:t>varighed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kontrakterne</a:t>
            </a:r>
            <a:endParaRPr lang="en-GB" dirty="0"/>
          </a:p>
          <a:p>
            <a:pPr marL="1666350" lvl="3" indent="-514350">
              <a:buFont typeface="+mj-lt"/>
              <a:buAutoNum type="romanLcPeriod"/>
            </a:pPr>
            <a:r>
              <a:rPr lang="en-GB" dirty="0" err="1"/>
              <a:t>Maksimalt</a:t>
            </a:r>
            <a:r>
              <a:rPr lang="en-GB" dirty="0"/>
              <a:t> </a:t>
            </a:r>
            <a:r>
              <a:rPr lang="en-GB" dirty="0" err="1"/>
              <a:t>antal</a:t>
            </a:r>
            <a:r>
              <a:rPr lang="en-GB" dirty="0"/>
              <a:t> </a:t>
            </a:r>
            <a:r>
              <a:rPr lang="en-GB" dirty="0" err="1"/>
              <a:t>fornyelser</a:t>
            </a:r>
            <a:r>
              <a:rPr lang="en-GB" dirty="0"/>
              <a:t>, </a:t>
            </a:r>
            <a:r>
              <a:rPr lang="en-GB" dirty="0" err="1"/>
              <a:t>eller</a:t>
            </a:r>
            <a:r>
              <a:rPr lang="en-GB" dirty="0"/>
              <a:t> </a:t>
            </a:r>
          </a:p>
          <a:p>
            <a:pPr marL="1666350" lvl="3" indent="-514350">
              <a:buFont typeface="+mj-lt"/>
              <a:buAutoNum type="romanLcPeriod"/>
            </a:pPr>
            <a:r>
              <a:rPr lang="en-GB" dirty="0" err="1"/>
              <a:t>Tilsvarende</a:t>
            </a:r>
            <a:r>
              <a:rPr lang="en-GB" dirty="0"/>
              <a:t> </a:t>
            </a:r>
            <a:r>
              <a:rPr lang="en-GB" dirty="0" err="1"/>
              <a:t>eksisterende</a:t>
            </a:r>
            <a:r>
              <a:rPr lang="en-GB" dirty="0"/>
              <a:t> </a:t>
            </a:r>
            <a:r>
              <a:rPr lang="en-GB" dirty="0" err="1"/>
              <a:t>retsregler</a:t>
            </a:r>
            <a:endParaRPr lang="en-GB" dirty="0"/>
          </a:p>
          <a:p>
            <a:pPr marL="946350" lvl="1" indent="-514350">
              <a:buFont typeface="+mj-lt"/>
              <a:buAutoNum type="alphaLcParenR"/>
            </a:pPr>
            <a:r>
              <a:rPr lang="en-GB" dirty="0" err="1"/>
              <a:t>Opfylder</a:t>
            </a:r>
            <a:r>
              <a:rPr lang="en-GB" dirty="0"/>
              <a:t> </a:t>
            </a:r>
            <a:r>
              <a:rPr lang="en-GB" dirty="0" err="1"/>
              <a:t>fornyelserne</a:t>
            </a:r>
            <a:r>
              <a:rPr lang="en-GB" dirty="0"/>
              <a:t> det </a:t>
            </a:r>
            <a:r>
              <a:rPr lang="en-GB" dirty="0" err="1"/>
              <a:t>nationale</a:t>
            </a:r>
            <a:r>
              <a:rPr lang="en-GB" dirty="0"/>
              <a:t> </a:t>
            </a:r>
            <a:r>
              <a:rPr lang="en-GB" dirty="0" err="1"/>
              <a:t>krav</a:t>
            </a:r>
            <a:r>
              <a:rPr lang="en-GB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Ved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begge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sanktioner</a:t>
            </a:r>
            <a:endParaRPr lang="en-GB" dirty="0"/>
          </a:p>
          <a:p>
            <a:pPr marL="889200" lvl="1" indent="-457200">
              <a:buFont typeface="+mj-lt"/>
              <a:buAutoNum type="alphaLcParenR"/>
            </a:pPr>
            <a:endParaRPr lang="en-GB" dirty="0"/>
          </a:p>
          <a:p>
            <a:pPr marL="342900" indent="-342900">
              <a:buFontTx/>
              <a:buChar char="-"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9386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Deltid og tidsbegrænset ansættelse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9836" y="1888071"/>
            <a:ext cx="9937104" cy="384518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Er der tale om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deltidsarbejde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tidsbegrænset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ansættelse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rammeaftalens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forstand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Ved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begge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: Ret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til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ligebehandling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Ved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tidsbegrænset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ansættelse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forbud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mod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misbrug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2546"/>
                </a:solidFill>
              </a:rPr>
              <a:t>Ved </a:t>
            </a:r>
            <a:r>
              <a:rPr lang="en-GB" dirty="0" err="1">
                <a:solidFill>
                  <a:srgbClr val="002546"/>
                </a:solidFill>
              </a:rPr>
              <a:t>begge</a:t>
            </a:r>
            <a:r>
              <a:rPr lang="en-GB" dirty="0">
                <a:solidFill>
                  <a:srgbClr val="002546"/>
                </a:solidFill>
              </a:rPr>
              <a:t>: </a:t>
            </a:r>
            <a:r>
              <a:rPr lang="en-GB" dirty="0" err="1">
                <a:solidFill>
                  <a:srgbClr val="002546"/>
                </a:solidFill>
              </a:rPr>
              <a:t>Overtrædelse</a:t>
            </a:r>
            <a:r>
              <a:rPr lang="en-GB" dirty="0">
                <a:solidFill>
                  <a:srgbClr val="002546"/>
                </a:solidFill>
              </a:rPr>
              <a:t> </a:t>
            </a:r>
            <a:r>
              <a:rPr lang="en-GB" dirty="0" err="1">
                <a:solidFill>
                  <a:srgbClr val="002546"/>
                </a:solidFill>
              </a:rPr>
              <a:t>af</a:t>
            </a:r>
            <a:r>
              <a:rPr lang="en-GB" dirty="0">
                <a:solidFill>
                  <a:srgbClr val="002546"/>
                </a:solidFill>
              </a:rPr>
              <a:t> </a:t>
            </a:r>
            <a:r>
              <a:rPr lang="en-GB" dirty="0" err="1">
                <a:solidFill>
                  <a:srgbClr val="002546"/>
                </a:solidFill>
              </a:rPr>
              <a:t>direktivet</a:t>
            </a:r>
            <a:r>
              <a:rPr lang="en-GB" dirty="0">
                <a:solidFill>
                  <a:srgbClr val="002546"/>
                </a:solidFill>
              </a:rPr>
              <a:t> </a:t>
            </a:r>
            <a:r>
              <a:rPr lang="en-GB" dirty="0" err="1">
                <a:solidFill>
                  <a:srgbClr val="002546"/>
                </a:solidFill>
              </a:rPr>
              <a:t>skal</a:t>
            </a:r>
            <a:r>
              <a:rPr lang="en-GB" dirty="0">
                <a:solidFill>
                  <a:srgbClr val="002546"/>
                </a:solidFill>
              </a:rPr>
              <a:t> </a:t>
            </a:r>
            <a:r>
              <a:rPr lang="en-GB" dirty="0" err="1">
                <a:solidFill>
                  <a:srgbClr val="002546"/>
                </a:solidFill>
              </a:rPr>
              <a:t>sanktioneres</a:t>
            </a:r>
            <a:endParaRPr lang="en-GB" dirty="0">
              <a:solidFill>
                <a:srgbClr val="002546"/>
              </a:solidFill>
            </a:endParaRPr>
          </a:p>
          <a:p>
            <a:pPr marL="946350" lvl="1" indent="-514350">
              <a:buFont typeface="+mj-lt"/>
              <a:buAutoNum type="alphaLcParenR"/>
            </a:pPr>
            <a:r>
              <a:rPr lang="en-GB" dirty="0">
                <a:solidFill>
                  <a:srgbClr val="002546"/>
                </a:solidFill>
              </a:rPr>
              <a:t>Er </a:t>
            </a:r>
            <a:r>
              <a:rPr lang="en-GB" dirty="0" err="1">
                <a:solidFill>
                  <a:srgbClr val="002546"/>
                </a:solidFill>
              </a:rPr>
              <a:t>sanktionerne</a:t>
            </a:r>
            <a:r>
              <a:rPr lang="en-GB" dirty="0">
                <a:solidFill>
                  <a:srgbClr val="002546"/>
                </a:solidFill>
              </a:rPr>
              <a:t> </a:t>
            </a:r>
            <a:r>
              <a:rPr lang="en-GB" dirty="0" err="1">
                <a:solidFill>
                  <a:srgbClr val="002546"/>
                </a:solidFill>
              </a:rPr>
              <a:t>effektive</a:t>
            </a:r>
            <a:endParaRPr lang="en-GB" dirty="0">
              <a:solidFill>
                <a:srgbClr val="002546"/>
              </a:solidFill>
            </a:endParaRPr>
          </a:p>
          <a:p>
            <a:pPr marL="946350" lvl="1" indent="-514350">
              <a:buFont typeface="+mj-lt"/>
              <a:buAutoNum type="alphaLcParenR"/>
            </a:pPr>
            <a:r>
              <a:rPr lang="en-GB" dirty="0">
                <a:solidFill>
                  <a:srgbClr val="002546"/>
                </a:solidFill>
              </a:rPr>
              <a:t>Er </a:t>
            </a:r>
            <a:r>
              <a:rPr lang="en-GB" dirty="0" err="1">
                <a:solidFill>
                  <a:srgbClr val="002546"/>
                </a:solidFill>
              </a:rPr>
              <a:t>sanktionerne</a:t>
            </a:r>
            <a:r>
              <a:rPr lang="en-GB" dirty="0">
                <a:solidFill>
                  <a:srgbClr val="002546"/>
                </a:solidFill>
              </a:rPr>
              <a:t> </a:t>
            </a:r>
            <a:r>
              <a:rPr lang="en-GB" dirty="0" err="1">
                <a:solidFill>
                  <a:srgbClr val="002546"/>
                </a:solidFill>
              </a:rPr>
              <a:t>afskrækkende</a:t>
            </a:r>
            <a:endParaRPr lang="en-GB" dirty="0">
              <a:solidFill>
                <a:srgbClr val="002546"/>
              </a:solidFill>
            </a:endParaRPr>
          </a:p>
          <a:p>
            <a:pPr marL="946350" lvl="1" indent="-514350">
              <a:buFont typeface="+mj-lt"/>
              <a:buAutoNum type="alphaLcParenR"/>
            </a:pPr>
            <a:r>
              <a:rPr lang="en-GB" dirty="0">
                <a:solidFill>
                  <a:srgbClr val="002546"/>
                </a:solidFill>
              </a:rPr>
              <a:t>Er </a:t>
            </a:r>
            <a:r>
              <a:rPr lang="en-GB" dirty="0" err="1">
                <a:solidFill>
                  <a:srgbClr val="002546"/>
                </a:solidFill>
              </a:rPr>
              <a:t>sanktionerne</a:t>
            </a:r>
            <a:r>
              <a:rPr lang="en-GB" dirty="0">
                <a:solidFill>
                  <a:srgbClr val="002546"/>
                </a:solidFill>
              </a:rPr>
              <a:t> </a:t>
            </a:r>
            <a:r>
              <a:rPr lang="en-GB" dirty="0" err="1">
                <a:solidFill>
                  <a:srgbClr val="002546"/>
                </a:solidFill>
              </a:rPr>
              <a:t>proportionelle</a:t>
            </a:r>
            <a:endParaRPr lang="en-GB" dirty="0">
              <a:solidFill>
                <a:srgbClr val="002546"/>
              </a:solidFill>
            </a:endParaRPr>
          </a:p>
          <a:p>
            <a:pPr marL="889200" lvl="1" indent="-457200">
              <a:buFont typeface="+mj-lt"/>
              <a:buAutoNum type="alphaLcParenR"/>
            </a:pPr>
            <a:endParaRPr lang="en-GB" dirty="0"/>
          </a:p>
          <a:p>
            <a:pPr marL="342900" indent="-342900">
              <a:buFontTx/>
              <a:buChar char="-"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9495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tidsbegrænset ansættelse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F8037A21-020B-B505-0323-0EAC5653C5FE}"/>
              </a:ext>
            </a:extLst>
          </p:cNvPr>
          <p:cNvSpPr txBox="1">
            <a:spLocks/>
          </p:cNvSpPr>
          <p:nvPr/>
        </p:nvSpPr>
        <p:spPr bwMode="auto">
          <a:xfrm>
            <a:off x="1125860" y="1916832"/>
            <a:ext cx="10297144" cy="42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Calibri" panose="020F0502020204030204" pitchFamily="34" charset="0"/>
              <a:buChar char="​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75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15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151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Calibri" panose="020F0502020204030204" pitchFamily="34" charset="0"/>
              <a:buNone/>
            </a:pPr>
            <a:r>
              <a:rPr lang="en-GB" b="1" kern="0" dirty="0" err="1"/>
              <a:t>Tidsbegrænset</a:t>
            </a:r>
            <a:r>
              <a:rPr lang="en-GB" b="1" kern="0" dirty="0"/>
              <a:t> </a:t>
            </a:r>
            <a:r>
              <a:rPr lang="en-GB" b="1" kern="0" dirty="0" err="1"/>
              <a:t>ansættelse</a:t>
            </a:r>
            <a:r>
              <a:rPr lang="en-GB" b="1" kern="0" dirty="0"/>
              <a:t> </a:t>
            </a:r>
            <a:r>
              <a:rPr lang="en-GB" b="1" kern="0" dirty="0" err="1"/>
              <a:t>kontrakter</a:t>
            </a:r>
            <a:r>
              <a:rPr lang="en-GB" b="1" kern="0" dirty="0"/>
              <a:t> </a:t>
            </a:r>
            <a:r>
              <a:rPr lang="en-GB" b="1" kern="0" dirty="0" err="1"/>
              <a:t>omfattede</a:t>
            </a:r>
            <a:r>
              <a:rPr lang="en-GB" b="1" kern="0" dirty="0"/>
              <a:t> </a:t>
            </a:r>
            <a:r>
              <a:rPr lang="en-GB" b="1" kern="0" dirty="0" err="1"/>
              <a:t>af</a:t>
            </a:r>
            <a:r>
              <a:rPr lang="en-GB" b="1" kern="0" dirty="0"/>
              <a:t> </a:t>
            </a:r>
            <a:r>
              <a:rPr lang="en-GB" b="1" kern="0" dirty="0" err="1"/>
              <a:t>direktivet</a:t>
            </a:r>
            <a:r>
              <a:rPr lang="en-GB" b="1" kern="0" dirty="0"/>
              <a:t>:</a:t>
            </a:r>
          </a:p>
          <a:p>
            <a:pPr marL="342900" indent="-342900">
              <a:buFontTx/>
              <a:buChar char="-"/>
            </a:pPr>
            <a:r>
              <a:rPr lang="en-GB" b="1" dirty="0" err="1">
                <a:solidFill>
                  <a:srgbClr val="000000"/>
                </a:solidFill>
              </a:rPr>
              <a:t>Bredt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anvendelsesområde</a:t>
            </a:r>
            <a:r>
              <a:rPr lang="en-GB" dirty="0">
                <a:solidFill>
                  <a:srgbClr val="000000"/>
                </a:solidFill>
              </a:rPr>
              <a:t>, </a:t>
            </a:r>
            <a:r>
              <a:rPr lang="en-GB" dirty="0" err="1">
                <a:solidFill>
                  <a:srgbClr val="000000"/>
                </a:solidFill>
              </a:rPr>
              <a:t>dækker</a:t>
            </a:r>
            <a:r>
              <a:rPr lang="en-GB" dirty="0">
                <a:solidFill>
                  <a:srgbClr val="000000"/>
                </a:solidFill>
              </a:rPr>
              <a:t> alle </a:t>
            </a:r>
            <a:r>
              <a:rPr lang="en-GB" dirty="0" err="1">
                <a:solidFill>
                  <a:srgbClr val="000000"/>
                </a:solidFill>
              </a:rPr>
              <a:t>sektorer</a:t>
            </a:r>
            <a:r>
              <a:rPr lang="en-GB" dirty="0">
                <a:solidFill>
                  <a:srgbClr val="000000"/>
                </a:solidFill>
              </a:rPr>
              <a:t> (</a:t>
            </a:r>
            <a:r>
              <a:rPr lang="en-GB" dirty="0" err="1">
                <a:solidFill>
                  <a:srgbClr val="000000"/>
                </a:solidFill>
              </a:rPr>
              <a:t>medmindre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specifikt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undtaget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i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direktivet</a:t>
            </a:r>
            <a:r>
              <a:rPr lang="en-GB" dirty="0">
                <a:solidFill>
                  <a:srgbClr val="000000"/>
                </a:solidFill>
              </a:rPr>
              <a:t>)</a:t>
            </a:r>
          </a:p>
          <a:p>
            <a:pPr marL="342900" indent="-342900">
              <a:buFontTx/>
              <a:buChar char="-"/>
            </a:pPr>
            <a:endParaRPr lang="en-GB" dirty="0">
              <a:solidFill>
                <a:srgbClr val="000000"/>
              </a:solidFill>
            </a:endParaRPr>
          </a:p>
          <a:p>
            <a:pPr marL="342900" indent="-342900">
              <a:buFontTx/>
              <a:buChar char="-"/>
            </a:pP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hensyn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b="1" dirty="0" err="1"/>
              <a:t>vigtigheden</a:t>
            </a:r>
            <a:r>
              <a:rPr lang="en-GB" b="1" dirty="0"/>
              <a:t> </a:t>
            </a:r>
            <a:r>
              <a:rPr lang="en-GB" b="1" dirty="0" err="1"/>
              <a:t>af</a:t>
            </a:r>
            <a:r>
              <a:rPr lang="en-GB" b="1" dirty="0"/>
              <a:t> </a:t>
            </a:r>
            <a:r>
              <a:rPr lang="en-GB" b="1" dirty="0" err="1"/>
              <a:t>ligebehandlingsprincippet</a:t>
            </a:r>
            <a:r>
              <a:rPr lang="en-GB" b="1" dirty="0"/>
              <a:t> </a:t>
            </a:r>
            <a:r>
              <a:rPr lang="en-GB" b="1" dirty="0" err="1"/>
              <a:t>og</a:t>
            </a:r>
            <a:r>
              <a:rPr lang="en-GB" b="1" dirty="0"/>
              <a:t> </a:t>
            </a:r>
            <a:r>
              <a:rPr lang="en-GB" b="1" dirty="0" err="1"/>
              <a:t>princippet</a:t>
            </a:r>
            <a:r>
              <a:rPr lang="en-GB" b="1" dirty="0"/>
              <a:t> om </a:t>
            </a:r>
            <a:r>
              <a:rPr lang="en-GB" b="1" dirty="0" err="1"/>
              <a:t>ikke-diskrimination</a:t>
            </a:r>
            <a:r>
              <a:rPr lang="en-GB" dirty="0"/>
              <a:t>, der </a:t>
            </a:r>
            <a:r>
              <a:rPr lang="en-GB" dirty="0" err="1"/>
              <a:t>hører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de </a:t>
            </a:r>
            <a:r>
              <a:rPr lang="en-GB" b="1" dirty="0" err="1"/>
              <a:t>grundlæggende</a:t>
            </a:r>
            <a:r>
              <a:rPr lang="en-GB" b="1" dirty="0"/>
              <a:t> EU-</a:t>
            </a:r>
            <a:r>
              <a:rPr lang="en-GB" b="1" dirty="0" err="1"/>
              <a:t>retlige</a:t>
            </a:r>
            <a:r>
              <a:rPr lang="en-GB" b="1" dirty="0"/>
              <a:t> </a:t>
            </a:r>
            <a:r>
              <a:rPr lang="en-GB" b="1" dirty="0" err="1"/>
              <a:t>principper</a:t>
            </a:r>
            <a:r>
              <a:rPr lang="en-GB" b="1" dirty="0"/>
              <a:t>,</a:t>
            </a:r>
            <a:r>
              <a:rPr lang="en-GB" dirty="0"/>
              <a:t> </a:t>
            </a:r>
            <a:r>
              <a:rPr lang="en-GB" dirty="0" err="1"/>
              <a:t>må</a:t>
            </a:r>
            <a:r>
              <a:rPr lang="en-GB" dirty="0"/>
              <a:t> de </a:t>
            </a:r>
            <a:r>
              <a:rPr lang="en-GB" dirty="0" err="1"/>
              <a:t>bestemmelser</a:t>
            </a:r>
            <a:r>
              <a:rPr lang="en-GB" dirty="0"/>
              <a:t>, der er </a:t>
            </a:r>
            <a:r>
              <a:rPr lang="en-GB" dirty="0" err="1"/>
              <a:t>fastsat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direktiv</a:t>
            </a:r>
            <a:r>
              <a:rPr lang="en-GB" dirty="0"/>
              <a:t> 1999/70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rammeaftalen</a:t>
            </a:r>
            <a:r>
              <a:rPr lang="en-GB" dirty="0"/>
              <a:t> med </a:t>
            </a:r>
            <a:r>
              <a:rPr lang="en-GB" dirty="0" err="1"/>
              <a:t>henblik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at </a:t>
            </a:r>
            <a:r>
              <a:rPr lang="en-GB" dirty="0" err="1"/>
              <a:t>sikre</a:t>
            </a:r>
            <a:r>
              <a:rPr lang="en-GB" dirty="0"/>
              <a:t> </a:t>
            </a:r>
            <a:r>
              <a:rPr lang="en-GB" dirty="0" err="1"/>
              <a:t>arbejdstagere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tidsbegrænsede</a:t>
            </a:r>
            <a:r>
              <a:rPr lang="en-GB" dirty="0"/>
              <a:t> </a:t>
            </a:r>
            <a:r>
              <a:rPr lang="en-GB" dirty="0" err="1"/>
              <a:t>ansættelsesforhold</a:t>
            </a:r>
            <a:r>
              <a:rPr lang="en-GB" dirty="0"/>
              <a:t> de </a:t>
            </a:r>
            <a:r>
              <a:rPr lang="en-GB" dirty="0" err="1"/>
              <a:t>samme</a:t>
            </a:r>
            <a:r>
              <a:rPr lang="en-GB" dirty="0"/>
              <a:t> </a:t>
            </a:r>
            <a:r>
              <a:rPr lang="en-GB" dirty="0" err="1"/>
              <a:t>fordele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dem</a:t>
            </a:r>
            <a:r>
              <a:rPr lang="en-GB" dirty="0"/>
              <a:t>, der </a:t>
            </a:r>
            <a:r>
              <a:rPr lang="en-GB" dirty="0" err="1"/>
              <a:t>tilkommer</a:t>
            </a:r>
            <a:r>
              <a:rPr lang="en-GB" dirty="0"/>
              <a:t> </a:t>
            </a:r>
            <a:r>
              <a:rPr lang="en-GB" dirty="0" err="1"/>
              <a:t>arbejdstagere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sammenlignelige</a:t>
            </a:r>
            <a:r>
              <a:rPr lang="en-GB" dirty="0"/>
              <a:t> </a:t>
            </a:r>
            <a:r>
              <a:rPr lang="en-GB" dirty="0" err="1"/>
              <a:t>tidsubegrænsede</a:t>
            </a:r>
            <a:r>
              <a:rPr lang="en-GB" dirty="0"/>
              <a:t> </a:t>
            </a:r>
            <a:r>
              <a:rPr lang="en-GB" dirty="0" err="1"/>
              <a:t>ansættelsesforhold</a:t>
            </a:r>
            <a:r>
              <a:rPr lang="en-GB" dirty="0"/>
              <a:t>, </a:t>
            </a:r>
            <a:r>
              <a:rPr lang="en-GB" dirty="0" err="1"/>
              <a:t>medmindre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forskellig</a:t>
            </a:r>
            <a:r>
              <a:rPr lang="en-GB" dirty="0"/>
              <a:t> </a:t>
            </a:r>
            <a:r>
              <a:rPr lang="en-GB" dirty="0" err="1"/>
              <a:t>behandling</a:t>
            </a:r>
            <a:r>
              <a:rPr lang="en-GB" dirty="0"/>
              <a:t> er </a:t>
            </a:r>
            <a:r>
              <a:rPr lang="en-GB" dirty="0" err="1"/>
              <a:t>objektivt</a:t>
            </a:r>
            <a:r>
              <a:rPr lang="en-GB" dirty="0"/>
              <a:t> </a:t>
            </a:r>
            <a:r>
              <a:rPr lang="en-GB" dirty="0" err="1"/>
              <a:t>begrundet</a:t>
            </a:r>
            <a:r>
              <a:rPr lang="en-GB" dirty="0"/>
              <a:t>, </a:t>
            </a:r>
            <a:r>
              <a:rPr lang="en-GB" dirty="0" err="1"/>
              <a:t>desuden</a:t>
            </a:r>
            <a:r>
              <a:rPr lang="en-GB" dirty="0"/>
              <a:t> </a:t>
            </a:r>
            <a:r>
              <a:rPr lang="en-GB" dirty="0" err="1"/>
              <a:t>tillægges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generel</a:t>
            </a:r>
            <a:r>
              <a:rPr lang="en-GB" dirty="0"/>
              <a:t> </a:t>
            </a:r>
            <a:r>
              <a:rPr lang="en-GB" dirty="0" err="1"/>
              <a:t>rækkevidde</a:t>
            </a:r>
            <a:r>
              <a:rPr lang="en-GB" dirty="0"/>
              <a:t>, </a:t>
            </a:r>
            <a:r>
              <a:rPr lang="en-GB" dirty="0" err="1"/>
              <a:t>eftersom</a:t>
            </a:r>
            <a:r>
              <a:rPr lang="en-GB" dirty="0"/>
              <a:t> </a:t>
            </a:r>
            <a:r>
              <a:rPr lang="en-GB" b="1" dirty="0"/>
              <a:t>de </a:t>
            </a:r>
            <a:r>
              <a:rPr lang="en-GB" b="1" dirty="0" err="1"/>
              <a:t>har</a:t>
            </a:r>
            <a:r>
              <a:rPr lang="en-GB" b="1" dirty="0"/>
              <a:t> </a:t>
            </a:r>
            <a:r>
              <a:rPr lang="en-GB" b="1" dirty="0" err="1"/>
              <a:t>karakter</a:t>
            </a:r>
            <a:r>
              <a:rPr lang="en-GB" b="1" dirty="0"/>
              <a:t> </a:t>
            </a:r>
            <a:r>
              <a:rPr lang="en-GB" b="1" dirty="0" err="1"/>
              <a:t>af</a:t>
            </a:r>
            <a:r>
              <a:rPr lang="en-GB" b="1" dirty="0"/>
              <a:t> </a:t>
            </a:r>
            <a:r>
              <a:rPr lang="en-GB" b="1" dirty="0" err="1"/>
              <a:t>socialretlige</a:t>
            </a:r>
            <a:r>
              <a:rPr lang="en-GB" b="1" dirty="0"/>
              <a:t> </a:t>
            </a:r>
            <a:r>
              <a:rPr lang="en-GB" b="1" dirty="0" err="1"/>
              <a:t>bestemmelser</a:t>
            </a:r>
            <a:r>
              <a:rPr lang="en-GB" b="1" dirty="0"/>
              <a:t> </a:t>
            </a:r>
            <a:r>
              <a:rPr lang="en-GB" b="1" dirty="0" err="1"/>
              <a:t>på</a:t>
            </a:r>
            <a:r>
              <a:rPr lang="en-GB" b="1" dirty="0"/>
              <a:t> </a:t>
            </a:r>
            <a:r>
              <a:rPr lang="en-GB" b="1" dirty="0" err="1"/>
              <a:t>fællesskabsniveau</a:t>
            </a:r>
            <a:r>
              <a:rPr lang="en-GB" dirty="0"/>
              <a:t>, der er </a:t>
            </a:r>
            <a:r>
              <a:rPr lang="en-GB" b="1" dirty="0" err="1"/>
              <a:t>af</a:t>
            </a:r>
            <a:r>
              <a:rPr lang="en-GB" b="1" dirty="0"/>
              <a:t> </a:t>
            </a:r>
            <a:r>
              <a:rPr lang="en-GB" b="1" dirty="0" err="1"/>
              <a:t>særlig</a:t>
            </a:r>
            <a:r>
              <a:rPr lang="en-GB" b="1" dirty="0"/>
              <a:t> </a:t>
            </a:r>
            <a:r>
              <a:rPr lang="en-GB" b="1" dirty="0" err="1"/>
              <a:t>vigtighed</a:t>
            </a:r>
            <a:r>
              <a:rPr lang="en-GB" dirty="0"/>
              <a:t>,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b="1" dirty="0" err="1"/>
              <a:t>enhver</a:t>
            </a:r>
            <a:r>
              <a:rPr lang="en-GB" b="1" dirty="0"/>
              <a:t> </a:t>
            </a:r>
            <a:r>
              <a:rPr lang="en-GB" b="1" dirty="0" err="1"/>
              <a:t>arbejdstager</a:t>
            </a:r>
            <a:r>
              <a:rPr lang="en-GB" b="1" dirty="0"/>
              <a:t> </a:t>
            </a:r>
            <a:r>
              <a:rPr lang="en-GB" b="1" dirty="0" err="1"/>
              <a:t>skal</a:t>
            </a:r>
            <a:r>
              <a:rPr lang="en-GB" b="1" dirty="0"/>
              <a:t> </a:t>
            </a:r>
            <a:r>
              <a:rPr lang="en-GB" b="1" dirty="0" err="1"/>
              <a:t>kunne</a:t>
            </a:r>
            <a:r>
              <a:rPr lang="en-GB" b="1" dirty="0"/>
              <a:t> </a:t>
            </a:r>
            <a:r>
              <a:rPr lang="en-GB" b="1" dirty="0" err="1"/>
              <a:t>profitere</a:t>
            </a:r>
            <a:r>
              <a:rPr lang="en-GB" b="1" dirty="0"/>
              <a:t> </a:t>
            </a:r>
            <a:r>
              <a:rPr lang="en-GB" b="1" dirty="0" err="1"/>
              <a:t>a</a:t>
            </a:r>
            <a:r>
              <a:rPr lang="en-GB" dirty="0" err="1"/>
              <a:t>f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form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minimumsbeskyttelsesforskrifter</a:t>
            </a:r>
            <a:r>
              <a:rPr lang="en-GB" dirty="0"/>
              <a:t>, </a:t>
            </a:r>
            <a:r>
              <a:rPr lang="en-GB" dirty="0" err="1"/>
              <a:t>jf</a:t>
            </a:r>
            <a:r>
              <a:rPr lang="en-GB" dirty="0"/>
              <a:t>. C-307/05 Del Cerro Alonso</a:t>
            </a:r>
            <a:endParaRPr lang="en-GB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663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‘tidsbegrænset ansættelse’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F8037A21-020B-B505-0323-0EAC5653C5FE}"/>
              </a:ext>
            </a:extLst>
          </p:cNvPr>
          <p:cNvSpPr txBox="1">
            <a:spLocks/>
          </p:cNvSpPr>
          <p:nvPr/>
        </p:nvSpPr>
        <p:spPr bwMode="auto">
          <a:xfrm>
            <a:off x="1125860" y="1916832"/>
            <a:ext cx="10297144" cy="42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Calibri" panose="020F0502020204030204" pitchFamily="34" charset="0"/>
              <a:buChar char="​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75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15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151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Calibri" panose="020F0502020204030204" pitchFamily="34" charset="0"/>
              <a:buNone/>
            </a:pPr>
            <a:r>
              <a:rPr lang="en-GB" b="1" kern="0" dirty="0" err="1"/>
              <a:t>Tidsbegrænset</a:t>
            </a:r>
            <a:r>
              <a:rPr lang="en-GB" b="1" kern="0" dirty="0"/>
              <a:t> </a:t>
            </a:r>
            <a:r>
              <a:rPr lang="en-GB" b="1" kern="0" dirty="0" err="1"/>
              <a:t>ansættelse</a:t>
            </a:r>
            <a:r>
              <a:rPr lang="en-GB" b="1" kern="0" dirty="0"/>
              <a:t> </a:t>
            </a:r>
            <a:r>
              <a:rPr lang="en-GB" b="1" kern="0" dirty="0" err="1"/>
              <a:t>kontrakter</a:t>
            </a:r>
            <a:r>
              <a:rPr lang="en-GB" b="1" kern="0" dirty="0"/>
              <a:t> </a:t>
            </a:r>
            <a:r>
              <a:rPr lang="en-GB" b="1" kern="0" dirty="0" err="1"/>
              <a:t>omfattede</a:t>
            </a:r>
            <a:r>
              <a:rPr lang="en-GB" b="1" kern="0" dirty="0"/>
              <a:t> </a:t>
            </a:r>
            <a:r>
              <a:rPr lang="en-GB" b="1" kern="0" dirty="0" err="1"/>
              <a:t>af</a:t>
            </a:r>
            <a:r>
              <a:rPr lang="en-GB" b="1" kern="0" dirty="0"/>
              <a:t> </a:t>
            </a:r>
            <a:r>
              <a:rPr lang="en-GB" b="1" kern="0" dirty="0" err="1"/>
              <a:t>direktivet</a:t>
            </a:r>
            <a:r>
              <a:rPr lang="en-GB" b="1" kern="0" dirty="0"/>
              <a:t>:</a:t>
            </a:r>
          </a:p>
          <a:p>
            <a:pPr marL="342900" indent="-342900">
              <a:buFontTx/>
              <a:buChar char="-"/>
            </a:pPr>
            <a:r>
              <a:rPr lang="en-GB" b="1" dirty="0" err="1">
                <a:solidFill>
                  <a:srgbClr val="000000"/>
                </a:solidFill>
              </a:rPr>
              <a:t>Bredt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anvendelsesområde</a:t>
            </a:r>
            <a:r>
              <a:rPr lang="en-GB" dirty="0">
                <a:solidFill>
                  <a:srgbClr val="000000"/>
                </a:solidFill>
              </a:rPr>
              <a:t>, </a:t>
            </a:r>
            <a:r>
              <a:rPr lang="en-GB" dirty="0" err="1">
                <a:solidFill>
                  <a:srgbClr val="000000"/>
                </a:solidFill>
              </a:rPr>
              <a:t>dækker</a:t>
            </a:r>
            <a:r>
              <a:rPr lang="en-GB" dirty="0">
                <a:solidFill>
                  <a:srgbClr val="000000"/>
                </a:solidFill>
              </a:rPr>
              <a:t> alle </a:t>
            </a:r>
            <a:r>
              <a:rPr lang="en-GB" dirty="0" err="1">
                <a:solidFill>
                  <a:srgbClr val="000000"/>
                </a:solidFill>
              </a:rPr>
              <a:t>sektorer</a:t>
            </a:r>
            <a:r>
              <a:rPr lang="en-GB" dirty="0">
                <a:solidFill>
                  <a:srgbClr val="000000"/>
                </a:solidFill>
              </a:rPr>
              <a:t> (</a:t>
            </a:r>
            <a:r>
              <a:rPr lang="en-GB" dirty="0" err="1">
                <a:solidFill>
                  <a:srgbClr val="000000"/>
                </a:solidFill>
              </a:rPr>
              <a:t>medmindre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specifikt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undtaget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i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direktivet</a:t>
            </a:r>
            <a:r>
              <a:rPr lang="en-GB" dirty="0">
                <a:solidFill>
                  <a:srgbClr val="000000"/>
                </a:solidFill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en-GB" dirty="0" err="1">
                <a:solidFill>
                  <a:srgbClr val="000000"/>
                </a:solidFill>
              </a:rPr>
              <a:t>Uanset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kategorisering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i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kontrakten</a:t>
            </a:r>
            <a:r>
              <a:rPr lang="en-GB" dirty="0">
                <a:solidFill>
                  <a:srgbClr val="000000"/>
                </a:solidFill>
              </a:rPr>
              <a:t>, </a:t>
            </a:r>
            <a:r>
              <a:rPr lang="en-GB" dirty="0" err="1">
                <a:solidFill>
                  <a:srgbClr val="000000"/>
                </a:solidFill>
              </a:rPr>
              <a:t>jf</a:t>
            </a:r>
            <a:r>
              <a:rPr lang="en-GB" dirty="0">
                <a:solidFill>
                  <a:srgbClr val="000000"/>
                </a:solidFill>
              </a:rPr>
              <a:t>. C-103/18 </a:t>
            </a:r>
            <a:r>
              <a:rPr lang="en-GB" dirty="0" err="1">
                <a:solidFill>
                  <a:srgbClr val="000000"/>
                </a:solidFill>
              </a:rPr>
              <a:t>og</a:t>
            </a:r>
            <a:r>
              <a:rPr lang="en-GB" dirty="0">
                <a:solidFill>
                  <a:srgbClr val="000000"/>
                </a:solidFill>
              </a:rPr>
              <a:t> C-429/19 Sanchez Ruiz m. fl.</a:t>
            </a:r>
          </a:p>
          <a:p>
            <a:pPr marL="342900" indent="-342900">
              <a:buFontTx/>
              <a:buChar char="-"/>
            </a:pPr>
            <a:r>
              <a:rPr lang="en-GB" dirty="0" err="1">
                <a:solidFill>
                  <a:srgbClr val="000000"/>
                </a:solidFill>
              </a:rPr>
              <a:t>Ikke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vilkårlige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udelukkelser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efter</a:t>
            </a:r>
            <a:r>
              <a:rPr lang="en-GB" dirty="0">
                <a:solidFill>
                  <a:srgbClr val="000000"/>
                </a:solidFill>
              </a:rPr>
              <a:t> national ret: ‘</a:t>
            </a:r>
            <a:r>
              <a:rPr lang="en-GB" dirty="0" err="1">
                <a:solidFill>
                  <a:srgbClr val="000000"/>
                </a:solidFill>
              </a:rPr>
              <a:t>ansættelsesforhold</a:t>
            </a:r>
            <a:r>
              <a:rPr lang="en-GB" dirty="0">
                <a:solidFill>
                  <a:srgbClr val="000000"/>
                </a:solidFill>
              </a:rPr>
              <a:t>’ </a:t>
            </a:r>
            <a:r>
              <a:rPr lang="en-GB" dirty="0" err="1">
                <a:solidFill>
                  <a:srgbClr val="000000"/>
                </a:solidFill>
              </a:rPr>
              <a:t>defineres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nationalt</a:t>
            </a:r>
            <a:r>
              <a:rPr lang="en-GB" dirty="0">
                <a:solidFill>
                  <a:srgbClr val="000000"/>
                </a:solidFill>
              </a:rPr>
              <a:t>, men EU-</a:t>
            </a:r>
            <a:r>
              <a:rPr lang="en-GB" dirty="0" err="1">
                <a:solidFill>
                  <a:srgbClr val="000000"/>
                </a:solidFill>
              </a:rPr>
              <a:t>rettens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effektivitet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og</a:t>
            </a:r>
            <a:r>
              <a:rPr lang="en-GB" dirty="0">
                <a:solidFill>
                  <a:srgbClr val="000000"/>
                </a:solidFill>
              </a:rPr>
              <a:t> de EU-</a:t>
            </a:r>
            <a:r>
              <a:rPr lang="en-GB" dirty="0" err="1">
                <a:solidFill>
                  <a:srgbClr val="000000"/>
                </a:solidFill>
              </a:rPr>
              <a:t>retlige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grundsætninger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skal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respekteres</a:t>
            </a:r>
            <a:r>
              <a:rPr lang="en-GB" dirty="0">
                <a:solidFill>
                  <a:srgbClr val="000000"/>
                </a:solidFill>
              </a:rPr>
              <a:t>, </a:t>
            </a:r>
            <a:r>
              <a:rPr lang="en-GB" dirty="0" err="1">
                <a:solidFill>
                  <a:srgbClr val="000000"/>
                </a:solidFill>
              </a:rPr>
              <a:t>jf</a:t>
            </a:r>
            <a:r>
              <a:rPr lang="en-GB" dirty="0">
                <a:solidFill>
                  <a:srgbClr val="000000"/>
                </a:solidFill>
              </a:rPr>
              <a:t>. C-393/10 O’Brien (</a:t>
            </a:r>
            <a:r>
              <a:rPr lang="en-GB" dirty="0" err="1">
                <a:solidFill>
                  <a:srgbClr val="000000"/>
                </a:solidFill>
              </a:rPr>
              <a:t>fredsdommer</a:t>
            </a:r>
            <a:r>
              <a:rPr lang="en-GB" dirty="0">
                <a:solidFill>
                  <a:srgbClr val="000000"/>
                </a:solidFill>
              </a:rPr>
              <a:t>). </a:t>
            </a:r>
          </a:p>
          <a:p>
            <a:pPr marL="342900" indent="-342900">
              <a:buFontTx/>
              <a:buChar char="-"/>
            </a:pPr>
            <a:endParaRPr lang="en-GB" dirty="0">
              <a:solidFill>
                <a:srgbClr val="000000"/>
              </a:solidFill>
            </a:endParaRPr>
          </a:p>
          <a:p>
            <a:pPr marL="342900" indent="-342900">
              <a:buFontTx/>
              <a:buChar char="-"/>
            </a:pPr>
            <a:r>
              <a:rPr lang="en-GB" dirty="0">
                <a:solidFill>
                  <a:srgbClr val="000000"/>
                </a:solidFill>
              </a:rPr>
              <a:t>Det </a:t>
            </a:r>
            <a:r>
              <a:rPr lang="en-GB" dirty="0" err="1">
                <a:solidFill>
                  <a:srgbClr val="000000"/>
                </a:solidFill>
              </a:rPr>
              <a:t>karakteristiske</a:t>
            </a:r>
            <a:r>
              <a:rPr lang="en-GB" dirty="0">
                <a:solidFill>
                  <a:srgbClr val="000000"/>
                </a:solidFill>
              </a:rPr>
              <a:t> element er, at </a:t>
            </a:r>
            <a:r>
              <a:rPr lang="en-GB" dirty="0" err="1">
                <a:solidFill>
                  <a:srgbClr val="000000"/>
                </a:solidFill>
              </a:rPr>
              <a:t>u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dløbet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af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kontrakten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er </a:t>
            </a:r>
            <a:r>
              <a:rPr lang="en-GB" b="1" i="0" dirty="0" err="1">
                <a:solidFill>
                  <a:srgbClr val="000000"/>
                </a:solidFill>
                <a:effectLst/>
              </a:rPr>
              <a:t>fastlagt</a:t>
            </a:r>
            <a:r>
              <a:rPr lang="en-GB" b="1" i="0" dirty="0">
                <a:solidFill>
                  <a:srgbClr val="000000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</a:rPr>
              <a:t>ud</a:t>
            </a:r>
            <a:r>
              <a:rPr lang="en-GB" b="1" i="0" dirty="0">
                <a:solidFill>
                  <a:srgbClr val="000000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</a:rPr>
              <a:t>fra</a:t>
            </a:r>
            <a:r>
              <a:rPr lang="en-GB" b="1" i="0" dirty="0">
                <a:solidFill>
                  <a:srgbClr val="000000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</a:rPr>
              <a:t>objektive</a:t>
            </a:r>
            <a:r>
              <a:rPr lang="en-GB" b="1" i="0" dirty="0">
                <a:solidFill>
                  <a:srgbClr val="000000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</a:rPr>
              <a:t>kriter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ier</a:t>
            </a:r>
            <a:r>
              <a:rPr lang="en-GB" b="0" i="0" dirty="0">
                <a:solidFill>
                  <a:srgbClr val="000000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såsom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en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bestemt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</a:rPr>
              <a:t>dato</a:t>
            </a:r>
            <a:r>
              <a:rPr lang="en-GB" b="0" i="0" dirty="0">
                <a:solidFill>
                  <a:srgbClr val="000000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fuldførelsen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af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en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bestemt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</a:rPr>
              <a:t>opgave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eller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indtrædelsen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af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en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bestemt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</a:rPr>
              <a:t>begivenhed</a:t>
            </a:r>
            <a:r>
              <a:rPr lang="en-GB" b="0" i="0" dirty="0">
                <a:solidFill>
                  <a:srgbClr val="000000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jf</a:t>
            </a:r>
            <a:r>
              <a:rPr lang="en-GB" b="0" i="0" dirty="0">
                <a:solidFill>
                  <a:srgbClr val="000000"/>
                </a:solidFill>
                <a:effectLst/>
              </a:rPr>
              <a:t>. C-362/13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Fiamingo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m. fl. (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sømænd</a:t>
            </a:r>
            <a:r>
              <a:rPr lang="en-GB" b="0" i="0" dirty="0">
                <a:solidFill>
                  <a:srgbClr val="000000"/>
                </a:solidFill>
                <a:effectLst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507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‘tidsbegrænset ansættelse’ 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F8037A21-020B-B505-0323-0EAC5653C5FE}"/>
              </a:ext>
            </a:extLst>
          </p:cNvPr>
          <p:cNvSpPr txBox="1">
            <a:spLocks/>
          </p:cNvSpPr>
          <p:nvPr/>
        </p:nvSpPr>
        <p:spPr bwMode="auto">
          <a:xfrm>
            <a:off x="5667214" y="1960078"/>
            <a:ext cx="5827798" cy="42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Calibri" panose="020F0502020204030204" pitchFamily="34" charset="0"/>
              <a:buChar char="​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75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15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151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Tx/>
              <a:buChar char="-"/>
            </a:pPr>
            <a:endParaRPr lang="en-GB" kern="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B92661-D487-C7C0-3C57-CBFA86EB1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49" y="1968484"/>
            <a:ext cx="10220325" cy="3937484"/>
          </a:xfrm>
        </p:spPr>
        <p:txBody>
          <a:bodyPr/>
          <a:lstStyle/>
          <a:p>
            <a:pPr>
              <a:buNone/>
            </a:pPr>
            <a:r>
              <a:rPr lang="en-GB" b="1" kern="0" dirty="0"/>
              <a:t>CJEU </a:t>
            </a:r>
            <a:r>
              <a:rPr lang="en-GB" b="1" kern="0" dirty="0" err="1"/>
              <a:t>forenede</a:t>
            </a:r>
            <a:r>
              <a:rPr lang="en-GB" b="1" kern="0" dirty="0"/>
              <a:t> sager C-59/22, C-110/22, C-159/22 M.P., I.P </a:t>
            </a:r>
            <a:r>
              <a:rPr lang="en-GB" b="1" kern="0" dirty="0" err="1"/>
              <a:t>og</a:t>
            </a:r>
            <a:r>
              <a:rPr lang="en-GB" b="1" kern="0" dirty="0"/>
              <a:t> I.K. </a:t>
            </a:r>
            <a:r>
              <a:rPr lang="en-GB" b="1" kern="0" dirty="0" err="1"/>
              <a:t>af</a:t>
            </a:r>
            <a:r>
              <a:rPr lang="en-GB" b="1" kern="0" dirty="0"/>
              <a:t> 22. </a:t>
            </a:r>
            <a:r>
              <a:rPr lang="en-GB" b="1" kern="0" dirty="0" err="1"/>
              <a:t>februar</a:t>
            </a:r>
            <a:r>
              <a:rPr lang="en-GB" b="1" kern="0" dirty="0"/>
              <a:t> 2024</a:t>
            </a:r>
          </a:p>
          <a:p>
            <a:pPr>
              <a:buNone/>
            </a:pPr>
            <a:r>
              <a:rPr lang="en-GB" kern="0" dirty="0"/>
              <a:t>3 sager om “</a:t>
            </a:r>
            <a:r>
              <a:rPr lang="en-GB" kern="0" dirty="0" err="1"/>
              <a:t>ikke-fastansatte</a:t>
            </a:r>
            <a:r>
              <a:rPr lang="en-GB" kern="0" dirty="0"/>
              <a:t> </a:t>
            </a:r>
            <a:r>
              <a:rPr lang="en-GB" kern="0" dirty="0" err="1"/>
              <a:t>kontraktansatte</a:t>
            </a:r>
            <a:r>
              <a:rPr lang="en-GB" kern="0" dirty="0"/>
              <a:t> med </a:t>
            </a:r>
            <a:r>
              <a:rPr lang="en-GB" kern="0" dirty="0" err="1"/>
              <a:t>tidsubegrænset</a:t>
            </a:r>
            <a:r>
              <a:rPr lang="en-GB" kern="0" dirty="0"/>
              <a:t> </a:t>
            </a:r>
            <a:r>
              <a:rPr lang="en-GB" kern="0" dirty="0" err="1"/>
              <a:t>ansættelse</a:t>
            </a:r>
            <a:r>
              <a:rPr lang="en-GB" kern="0" dirty="0"/>
              <a:t>” </a:t>
            </a:r>
            <a:r>
              <a:rPr lang="en-GB" kern="0" dirty="0" err="1"/>
              <a:t>i</a:t>
            </a:r>
            <a:r>
              <a:rPr lang="en-GB" kern="0" dirty="0"/>
              <a:t> den </a:t>
            </a:r>
            <a:r>
              <a:rPr lang="en-GB" kern="0" dirty="0" err="1"/>
              <a:t>offentlige</a:t>
            </a:r>
            <a:r>
              <a:rPr lang="en-GB" kern="0" dirty="0"/>
              <a:t> </a:t>
            </a:r>
            <a:r>
              <a:rPr lang="en-GB" kern="0" dirty="0" err="1"/>
              <a:t>sektor</a:t>
            </a:r>
            <a:r>
              <a:rPr lang="en-GB" kern="0" dirty="0"/>
              <a:t> (non-permanent contracts of indefinite duration)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Begrebet</a:t>
            </a:r>
            <a:r>
              <a:rPr lang="en-GB" dirty="0"/>
              <a:t> </a:t>
            </a:r>
            <a:r>
              <a:rPr lang="en-GB" dirty="0" err="1"/>
              <a:t>skal</a:t>
            </a:r>
            <a:r>
              <a:rPr lang="en-GB" dirty="0"/>
              <a:t> </a:t>
            </a:r>
            <a:r>
              <a:rPr lang="en-GB" dirty="0" err="1"/>
              <a:t>fortolkes</a:t>
            </a:r>
            <a:r>
              <a:rPr lang="en-GB" dirty="0"/>
              <a:t> </a:t>
            </a:r>
            <a:r>
              <a:rPr lang="en-GB" dirty="0" err="1"/>
              <a:t>bredt</a:t>
            </a:r>
            <a:r>
              <a:rPr lang="en-GB" dirty="0"/>
              <a:t> (</a:t>
            </a:r>
            <a:r>
              <a:rPr lang="en-GB" dirty="0" err="1"/>
              <a:t>præmis</a:t>
            </a:r>
            <a:r>
              <a:rPr lang="en-GB" dirty="0"/>
              <a:t> 59) Det </a:t>
            </a:r>
            <a:r>
              <a:rPr lang="en-GB" dirty="0" err="1"/>
              <a:t>karakteristiske</a:t>
            </a:r>
            <a:r>
              <a:rPr lang="en-GB" dirty="0"/>
              <a:t> element er, at </a:t>
            </a:r>
            <a:r>
              <a:rPr lang="en-GB" dirty="0" err="1"/>
              <a:t>udløbet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kontrakten</a:t>
            </a:r>
            <a:r>
              <a:rPr lang="en-GB" dirty="0"/>
              <a:t> er </a:t>
            </a:r>
            <a:r>
              <a:rPr lang="en-GB" dirty="0" err="1"/>
              <a:t>fastsat</a:t>
            </a:r>
            <a:r>
              <a:rPr lang="en-GB" dirty="0"/>
              <a:t> </a:t>
            </a:r>
            <a:r>
              <a:rPr lang="en-GB" dirty="0" err="1"/>
              <a:t>ud</a:t>
            </a:r>
            <a:r>
              <a:rPr lang="en-GB" dirty="0"/>
              <a:t>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>
                <a:effectLst/>
              </a:rPr>
              <a:t>»</a:t>
            </a:r>
            <a:r>
              <a:rPr lang="en-GB" dirty="0" err="1">
                <a:effectLst/>
              </a:rPr>
              <a:t>objektive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kriterier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såsom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bestemt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dato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fuldførelsen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af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bestemt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opgave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eller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indtrædelsen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af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bestemt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begivenhed</a:t>
            </a:r>
            <a:r>
              <a:rPr lang="en-GB" dirty="0">
                <a:effectLst/>
              </a:rPr>
              <a:t>«  (</a:t>
            </a:r>
            <a:r>
              <a:rPr lang="en-GB" dirty="0" err="1">
                <a:effectLst/>
              </a:rPr>
              <a:t>præmis</a:t>
            </a:r>
            <a:r>
              <a:rPr lang="en-GB" dirty="0">
                <a:effectLst/>
              </a:rPr>
              <a:t> 60)</a:t>
            </a:r>
          </a:p>
          <a:p>
            <a:pPr marL="342900" indent="-342900">
              <a:buFontTx/>
              <a:buChar char="-"/>
            </a:pPr>
            <a:r>
              <a:rPr lang="en-GB" dirty="0">
                <a:effectLst/>
              </a:rPr>
              <a:t>I det </a:t>
            </a:r>
            <a:r>
              <a:rPr lang="en-GB" dirty="0" err="1">
                <a:effectLst/>
              </a:rPr>
              <a:t>foreliggende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tilfælde</a:t>
            </a:r>
            <a:r>
              <a:rPr lang="en-GB" dirty="0">
                <a:effectLst/>
              </a:rPr>
              <a:t> … (</a:t>
            </a:r>
            <a:r>
              <a:rPr lang="en-GB" dirty="0" err="1">
                <a:effectLst/>
              </a:rPr>
              <a:t>præmis</a:t>
            </a:r>
            <a:r>
              <a:rPr lang="en-GB" dirty="0">
                <a:effectLst/>
              </a:rPr>
              <a:t> 62)</a:t>
            </a:r>
          </a:p>
          <a:p>
            <a:pPr marL="342900" indent="-342900">
              <a:buFontTx/>
              <a:buChar char="-"/>
            </a:pPr>
            <a:r>
              <a:rPr lang="en-GB" dirty="0">
                <a:effectLst/>
              </a:rPr>
              <a:t>Denne type </a:t>
            </a:r>
            <a:r>
              <a:rPr lang="en-GB" dirty="0" err="1">
                <a:effectLst/>
              </a:rPr>
              <a:t>kontrakter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kan</a:t>
            </a:r>
            <a:r>
              <a:rPr lang="en-GB" dirty="0">
                <a:effectLst/>
              </a:rPr>
              <a:t> …..</a:t>
            </a:r>
            <a:r>
              <a:rPr lang="en-GB" dirty="0" err="1">
                <a:effectLst/>
              </a:rPr>
              <a:t>kun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opsiges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af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bestemt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grund</a:t>
            </a:r>
            <a:r>
              <a:rPr lang="en-GB" dirty="0">
                <a:effectLst/>
              </a:rPr>
              <a:t>: </a:t>
            </a:r>
            <a:r>
              <a:rPr lang="en-GB" dirty="0" err="1">
                <a:effectLst/>
              </a:rPr>
              <a:t>Hvis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forvaltningen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omkvalificerer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stillingen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til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tidsubegrænset</a:t>
            </a:r>
            <a:r>
              <a:rPr lang="en-GB" dirty="0">
                <a:effectLst/>
              </a:rPr>
              <a:t> stilling </a:t>
            </a:r>
            <a:r>
              <a:rPr lang="en-GB" dirty="0" err="1">
                <a:effectLst/>
              </a:rPr>
              <a:t>og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en</a:t>
            </a:r>
            <a:r>
              <a:rPr lang="en-GB" dirty="0">
                <a:effectLst/>
              </a:rPr>
              <a:t> (</a:t>
            </a:r>
            <a:r>
              <a:rPr lang="en-GB" dirty="0" err="1">
                <a:effectLst/>
              </a:rPr>
              <a:t>evt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ny</a:t>
            </a:r>
            <a:r>
              <a:rPr lang="en-GB" dirty="0">
                <a:effectLst/>
              </a:rPr>
              <a:t>) person </a:t>
            </a:r>
            <a:r>
              <a:rPr lang="en-GB" dirty="0" err="1">
                <a:effectLst/>
              </a:rPr>
              <a:t>ansættes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stillingen</a:t>
            </a:r>
            <a:r>
              <a:rPr lang="en-GB" dirty="0">
                <a:effectLst/>
              </a:rPr>
              <a:t> (</a:t>
            </a:r>
            <a:r>
              <a:rPr lang="en-GB" dirty="0" err="1">
                <a:effectLst/>
              </a:rPr>
              <a:t>præmis</a:t>
            </a:r>
            <a:r>
              <a:rPr lang="en-GB" dirty="0">
                <a:effectLst/>
              </a:rPr>
              <a:t> 63-64)</a:t>
            </a:r>
            <a:endParaRPr lang="en-GB" b="1" dirty="0"/>
          </a:p>
          <a:p>
            <a:pPr>
              <a:buNone/>
            </a:pPr>
            <a:endParaRPr lang="en-GB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20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‘Deltid’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9717086" cy="4205225"/>
          </a:xfrm>
        </p:spPr>
        <p:txBody>
          <a:bodyPr/>
          <a:lstStyle/>
          <a:p>
            <a:pPr>
              <a:buNone/>
            </a:pPr>
            <a:r>
              <a:rPr lang="en-GB" b="1" dirty="0" err="1"/>
              <a:t>Deltidskontrakter</a:t>
            </a:r>
            <a:r>
              <a:rPr lang="en-GB" b="1" dirty="0"/>
              <a:t> </a:t>
            </a:r>
            <a:r>
              <a:rPr lang="en-GB" b="1" dirty="0" err="1"/>
              <a:t>omfattet</a:t>
            </a:r>
            <a:r>
              <a:rPr lang="en-GB" b="1" dirty="0"/>
              <a:t> </a:t>
            </a:r>
            <a:r>
              <a:rPr lang="en-GB" b="1" dirty="0" err="1"/>
              <a:t>af</a:t>
            </a:r>
            <a:r>
              <a:rPr lang="en-GB" b="1" dirty="0"/>
              <a:t> </a:t>
            </a:r>
            <a:r>
              <a:rPr lang="en-GB" b="1" dirty="0" err="1"/>
              <a:t>direktivet</a:t>
            </a:r>
            <a:r>
              <a:rPr lang="en-GB" b="1" dirty="0"/>
              <a:t>:</a:t>
            </a:r>
          </a:p>
          <a:p>
            <a:pPr marL="342900" indent="-342900">
              <a:buFontTx/>
              <a:buChar char="-"/>
            </a:pPr>
            <a:r>
              <a:rPr lang="en-GB" b="1" dirty="0" err="1"/>
              <a:t>Rammeaftalens</a:t>
            </a:r>
            <a:r>
              <a:rPr lang="en-GB" b="1" dirty="0"/>
              <a:t> § 2, stk. 1: </a:t>
            </a:r>
            <a:r>
              <a:rPr lang="en-GB" dirty="0" err="1"/>
              <a:t>Lønmodtagere</a:t>
            </a:r>
            <a:r>
              <a:rPr lang="en-GB" dirty="0"/>
              <a:t>, der </a:t>
            </a:r>
            <a:r>
              <a:rPr lang="en-GB" dirty="0" err="1"/>
              <a:t>arbejder</a:t>
            </a:r>
            <a:r>
              <a:rPr lang="en-GB" dirty="0"/>
              <a:t> </a:t>
            </a:r>
            <a:r>
              <a:rPr lang="en-GB" dirty="0" err="1"/>
              <a:t>mindre</a:t>
            </a:r>
            <a:r>
              <a:rPr lang="en-GB" dirty="0"/>
              <a:t> end </a:t>
            </a:r>
            <a:r>
              <a:rPr lang="en-GB" dirty="0" err="1"/>
              <a:t>fuld</a:t>
            </a:r>
            <a:r>
              <a:rPr lang="en-GB" dirty="0"/>
              <a:t> </a:t>
            </a:r>
            <a:r>
              <a:rPr lang="en-GB" dirty="0" err="1"/>
              <a:t>tid</a:t>
            </a:r>
            <a:endParaRPr lang="en-GB" dirty="0"/>
          </a:p>
          <a:p>
            <a:pPr marL="774900" lvl="1" indent="-342900">
              <a:buFontTx/>
              <a:buChar char="-"/>
            </a:pPr>
            <a:r>
              <a:rPr lang="en-GB" dirty="0" err="1"/>
              <a:t>Vertikal</a:t>
            </a:r>
            <a:r>
              <a:rPr lang="en-GB" dirty="0"/>
              <a:t> </a:t>
            </a:r>
            <a:r>
              <a:rPr lang="en-GB" dirty="0" err="1"/>
              <a:t>deltid</a:t>
            </a:r>
            <a:r>
              <a:rPr lang="en-GB" dirty="0"/>
              <a:t>: </a:t>
            </a:r>
            <a:r>
              <a:rPr lang="en-GB" dirty="0" err="1"/>
              <a:t>arbejder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nogle</a:t>
            </a:r>
            <a:r>
              <a:rPr lang="en-GB" dirty="0"/>
              <a:t> </a:t>
            </a:r>
            <a:r>
              <a:rPr lang="en-GB" dirty="0" err="1"/>
              <a:t>arbejdsdage</a:t>
            </a:r>
            <a:r>
              <a:rPr lang="en-GB" dirty="0"/>
              <a:t> (</a:t>
            </a:r>
            <a:r>
              <a:rPr lang="en-GB" dirty="0" err="1"/>
              <a:t>ikke</a:t>
            </a:r>
            <a:r>
              <a:rPr lang="en-GB" dirty="0"/>
              <a:t> alle </a:t>
            </a:r>
            <a:r>
              <a:rPr lang="en-GB" dirty="0" err="1"/>
              <a:t>medlemslande</a:t>
            </a:r>
            <a:r>
              <a:rPr lang="en-GB" dirty="0"/>
              <a:t> </a:t>
            </a:r>
            <a:r>
              <a:rPr lang="en-GB" dirty="0" err="1"/>
              <a:t>anser</a:t>
            </a:r>
            <a:r>
              <a:rPr lang="en-GB" dirty="0"/>
              <a:t> det for ‘</a:t>
            </a:r>
            <a:r>
              <a:rPr lang="en-GB" dirty="0" err="1"/>
              <a:t>deltid</a:t>
            </a:r>
            <a:r>
              <a:rPr lang="en-GB" dirty="0"/>
              <a:t>’)</a:t>
            </a:r>
          </a:p>
          <a:p>
            <a:pPr marL="774900" lvl="1" indent="-342900">
              <a:buFontTx/>
              <a:buChar char="-"/>
            </a:pPr>
            <a:r>
              <a:rPr lang="en-GB" dirty="0" err="1"/>
              <a:t>Horisontal</a:t>
            </a:r>
            <a:r>
              <a:rPr lang="en-GB" dirty="0"/>
              <a:t> </a:t>
            </a:r>
            <a:r>
              <a:rPr lang="en-GB" dirty="0" err="1"/>
              <a:t>deltid</a:t>
            </a:r>
            <a:r>
              <a:rPr lang="en-GB" dirty="0"/>
              <a:t>: </a:t>
            </a:r>
            <a:r>
              <a:rPr lang="en-GB" dirty="0" err="1"/>
              <a:t>arbejder</a:t>
            </a:r>
            <a:r>
              <a:rPr lang="en-GB" dirty="0"/>
              <a:t> alle </a:t>
            </a:r>
            <a:r>
              <a:rPr lang="en-GB" dirty="0" err="1"/>
              <a:t>arbejdsdage</a:t>
            </a:r>
            <a:r>
              <a:rPr lang="en-GB" dirty="0"/>
              <a:t>, men </a:t>
            </a:r>
            <a:r>
              <a:rPr lang="en-GB" dirty="0" err="1"/>
              <a:t>kun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del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dagen</a:t>
            </a:r>
            <a:endParaRPr lang="en-GB" dirty="0"/>
          </a:p>
          <a:p>
            <a:pPr marL="342900" indent="-342900">
              <a:buFontTx/>
              <a:buChar char="-"/>
            </a:pPr>
            <a:endParaRPr lang="en-GB" b="1" dirty="0"/>
          </a:p>
          <a:p>
            <a:pPr marL="342900" indent="-342900">
              <a:buFontTx/>
              <a:buChar char="-"/>
            </a:pPr>
            <a:r>
              <a:rPr lang="en-GB" b="1" dirty="0" err="1"/>
              <a:t>Rammeaftalens</a:t>
            </a:r>
            <a:r>
              <a:rPr lang="en-GB" b="1" dirty="0"/>
              <a:t> § 2, stk. 2</a:t>
            </a:r>
            <a:r>
              <a:rPr lang="en-GB" dirty="0"/>
              <a:t>: </a:t>
            </a:r>
            <a:r>
              <a:rPr lang="en-GB" dirty="0" err="1"/>
              <a:t>Løst</a:t>
            </a:r>
            <a:r>
              <a:rPr lang="en-GB" dirty="0"/>
              <a:t> </a:t>
            </a:r>
            <a:r>
              <a:rPr lang="en-GB" dirty="0" err="1"/>
              <a:t>ansatte</a:t>
            </a:r>
            <a:r>
              <a:rPr lang="en-GB" dirty="0"/>
              <a:t> </a:t>
            </a:r>
            <a:r>
              <a:rPr lang="en-GB" dirty="0" err="1"/>
              <a:t>deltidsansatte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undtages</a:t>
            </a:r>
            <a:endParaRPr lang="en-GB" dirty="0"/>
          </a:p>
          <a:p>
            <a:pPr marL="774900" lvl="1" indent="-342900">
              <a:buFontTx/>
              <a:buChar char="-"/>
            </a:pPr>
            <a:r>
              <a:rPr lang="en-GB" dirty="0" err="1"/>
              <a:t>Kræver</a:t>
            </a:r>
            <a:r>
              <a:rPr lang="en-GB" dirty="0"/>
              <a:t> </a:t>
            </a:r>
            <a:r>
              <a:rPr lang="en-GB" dirty="0" err="1"/>
              <a:t>objektive</a:t>
            </a:r>
            <a:r>
              <a:rPr lang="en-GB" dirty="0"/>
              <a:t> </a:t>
            </a:r>
            <a:r>
              <a:rPr lang="en-GB" dirty="0" err="1"/>
              <a:t>grunde</a:t>
            </a:r>
            <a:r>
              <a:rPr lang="en-GB" dirty="0"/>
              <a:t> - </a:t>
            </a:r>
            <a:r>
              <a:rPr lang="en-GB" dirty="0" err="1"/>
              <a:t>bør</a:t>
            </a:r>
            <a:r>
              <a:rPr lang="en-GB" dirty="0"/>
              <a:t> </a:t>
            </a:r>
            <a:r>
              <a:rPr lang="en-GB" dirty="0" err="1"/>
              <a:t>jævnligt</a:t>
            </a:r>
            <a:r>
              <a:rPr lang="en-GB" dirty="0"/>
              <a:t> </a:t>
            </a:r>
            <a:r>
              <a:rPr lang="en-GB" dirty="0" err="1"/>
              <a:t>revurderes</a:t>
            </a:r>
            <a:r>
              <a:rPr lang="en-GB" dirty="0"/>
              <a:t> for at </a:t>
            </a:r>
            <a:r>
              <a:rPr lang="en-GB" dirty="0" err="1"/>
              <a:t>fastlægge</a:t>
            </a:r>
            <a:r>
              <a:rPr lang="en-GB" dirty="0"/>
              <a:t>, om de </a:t>
            </a:r>
            <a:r>
              <a:rPr lang="en-GB" dirty="0" err="1"/>
              <a:t>objektive</a:t>
            </a:r>
            <a:r>
              <a:rPr lang="en-GB" dirty="0"/>
              <a:t> </a:t>
            </a:r>
            <a:r>
              <a:rPr lang="en-GB" dirty="0" err="1"/>
              <a:t>grunde</a:t>
            </a:r>
            <a:r>
              <a:rPr lang="en-GB" dirty="0"/>
              <a:t> </a:t>
            </a:r>
            <a:r>
              <a:rPr lang="en-GB" dirty="0" err="1"/>
              <a:t>stadig</a:t>
            </a:r>
            <a:r>
              <a:rPr lang="en-GB" dirty="0"/>
              <a:t> er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stede</a:t>
            </a:r>
            <a:r>
              <a:rPr lang="en-GB" dirty="0"/>
              <a:t> for </a:t>
            </a:r>
            <a:r>
              <a:rPr lang="en-GB" dirty="0" err="1"/>
              <a:t>undtagelsen</a:t>
            </a:r>
            <a:endParaRPr lang="en-GB" dirty="0"/>
          </a:p>
          <a:p>
            <a:pPr marL="774900" lvl="1" indent="-342900">
              <a:buFontTx/>
              <a:buChar char="-"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2075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Eftermiddagens program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dirty="0"/>
              <a:t>1. Introduktion</a:t>
            </a:r>
          </a:p>
          <a:p>
            <a:pPr>
              <a:buNone/>
            </a:pPr>
            <a:r>
              <a:rPr lang="da-DK" dirty="0"/>
              <a:t>	v. Natalie Munkholm</a:t>
            </a:r>
          </a:p>
          <a:p>
            <a:pPr>
              <a:buNone/>
            </a:pPr>
            <a:r>
              <a:rPr lang="da-DK" dirty="0"/>
              <a:t>2. Deltidsansatte – sammenlignelighed, mindre gunstige vilkår, remedier</a:t>
            </a:r>
          </a:p>
          <a:p>
            <a:pPr>
              <a:buNone/>
            </a:pPr>
            <a:r>
              <a:rPr lang="da-DK" dirty="0"/>
              <a:t>	v. Byrial Bjørst</a:t>
            </a:r>
          </a:p>
          <a:p>
            <a:pPr>
              <a:buNone/>
            </a:pPr>
            <a:endParaRPr lang="da-DK" sz="1000" dirty="0"/>
          </a:p>
          <a:p>
            <a:pPr>
              <a:buNone/>
            </a:pPr>
            <a:r>
              <a:rPr lang="da-DK" dirty="0"/>
              <a:t>Pause</a:t>
            </a:r>
          </a:p>
          <a:p>
            <a:pPr>
              <a:buNone/>
            </a:pPr>
            <a:endParaRPr lang="da-DK" sz="1000" dirty="0"/>
          </a:p>
          <a:p>
            <a:pPr>
              <a:buNone/>
            </a:pPr>
            <a:r>
              <a:rPr lang="da-DK" dirty="0"/>
              <a:t>3. Tidsbegrænset ansatte - sammenlignelighed, mindre gunstige vilkår, forbud mod misbrug – hvad er objektive grunde, remedier</a:t>
            </a:r>
          </a:p>
          <a:p>
            <a:pPr>
              <a:buNone/>
            </a:pPr>
            <a:r>
              <a:rPr lang="da-DK" dirty="0"/>
              <a:t>	v. Christian Clasen</a:t>
            </a:r>
          </a:p>
          <a:p>
            <a:pPr>
              <a:buNone/>
            </a:pPr>
            <a:r>
              <a:rPr lang="da-DK" dirty="0"/>
              <a:t>4. Sammenlignelighed, objektive grunde og </a:t>
            </a:r>
            <a:r>
              <a:rPr lang="da-DK" dirty="0" err="1"/>
              <a:t>uligebehandling</a:t>
            </a:r>
            <a:r>
              <a:rPr lang="da-DK" dirty="0"/>
              <a:t>, objektive grunde og misbrug</a:t>
            </a:r>
          </a:p>
          <a:p>
            <a:pPr>
              <a:buNone/>
            </a:pPr>
            <a:r>
              <a:rPr lang="da-DK" dirty="0"/>
              <a:t>	v. Byrial Bjørst, Christian Clasen, Natalie Munkholm</a:t>
            </a:r>
          </a:p>
          <a:p>
            <a:endParaRPr lang="da-DK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9540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0AEE0-8956-3112-A631-4F66A60D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K" dirty="0"/>
              <a:t>gode vilkår = Lige vilkår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69C7F-3165-8D2D-5A0D-D6BE6078E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DK" dirty="0"/>
              <a:t>eltidsloven</a:t>
            </a:r>
          </a:p>
          <a:p>
            <a:r>
              <a:rPr lang="en-DK" dirty="0"/>
              <a:t>Lov om tidsbegrænset ansættelse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4FB4B-F711-EE10-A00F-02DF95EBF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4E48C-7EB1-0E42-AAEA-5D11A5803F1C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</p:spTree>
    <p:extLst>
      <p:ext uri="{BB962C8B-B14F-4D97-AF65-F5344CB8AC3E}">
        <p14:creationId xmlns:p14="http://schemas.microsoft.com/office/powerpoint/2010/main" val="582535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Ligebehandlingsprincippet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>
              <a:buNone/>
            </a:pPr>
            <a:r>
              <a:rPr lang="en-GB" b="1" dirty="0" err="1"/>
              <a:t>Deltidsloven</a:t>
            </a:r>
            <a:r>
              <a:rPr lang="en-GB" b="1" dirty="0"/>
              <a:t> (</a:t>
            </a:r>
            <a:r>
              <a:rPr lang="en-GB" b="1" dirty="0" err="1"/>
              <a:t>rammeaftalen</a:t>
            </a:r>
            <a:r>
              <a:rPr lang="en-GB" b="1" dirty="0"/>
              <a:t> om </a:t>
            </a:r>
            <a:r>
              <a:rPr lang="en-GB" b="1" dirty="0" err="1"/>
              <a:t>deltid</a:t>
            </a:r>
            <a:r>
              <a:rPr lang="en-GB" b="1" dirty="0"/>
              <a:t>):</a:t>
            </a:r>
          </a:p>
          <a:p>
            <a:pPr algn="l">
              <a:buNone/>
            </a:pPr>
            <a:r>
              <a:rPr lang="en-GB" b="0" i="0" dirty="0">
                <a:solidFill>
                  <a:srgbClr val="333333"/>
                </a:solidFill>
                <a:effectLst/>
              </a:rPr>
              <a:t>§ 4: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Princippet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om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ikke-forskelsbehandling</a:t>
            </a:r>
            <a:endParaRPr lang="en-GB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n-GB" b="0" i="0" dirty="0">
                <a:solidFill>
                  <a:srgbClr val="333333"/>
                </a:solidFill>
                <a:effectLst/>
              </a:rPr>
              <a:t>1.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Hvad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angår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ansættelsesvilkår</a:t>
            </a:r>
            <a:r>
              <a:rPr lang="en-GB" b="0" i="0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må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deltidsansatte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ikke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behandles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på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en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mindre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gunstig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måde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end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sammenlignelige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fuldtidsansatte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udelukkende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fordi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de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arbejder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på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deltid</a:t>
            </a:r>
            <a:r>
              <a:rPr lang="en-GB" b="0" i="0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medmindre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forskelsbehandlingen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er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begrundet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i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objektive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forhold.</a:t>
            </a:r>
          </a:p>
          <a:p>
            <a:pPr algn="l"/>
            <a:r>
              <a:rPr lang="en-GB" b="0" i="0" dirty="0">
                <a:solidFill>
                  <a:srgbClr val="333333"/>
                </a:solidFill>
                <a:effectLst/>
              </a:rPr>
              <a:t>2.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Hvor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det er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hensigtsmæssigt</a:t>
            </a:r>
            <a:r>
              <a:rPr lang="en-GB" b="0" i="0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gælder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princippet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om </a:t>
            </a:r>
            <a:r>
              <a:rPr lang="en-GB" b="1" i="0" dirty="0">
                <a:solidFill>
                  <a:srgbClr val="333333"/>
                </a:solidFill>
                <a:effectLst/>
              </a:rPr>
              <a:t>pro rata temporis</a:t>
            </a:r>
            <a:r>
              <a:rPr lang="en-GB" b="0" i="0" dirty="0">
                <a:solidFill>
                  <a:srgbClr val="333333"/>
                </a:solidFill>
                <a:effectLst/>
              </a:rPr>
              <a:t>.</a:t>
            </a:r>
          </a:p>
          <a:p>
            <a:pPr algn="l">
              <a:buNone/>
            </a:pPr>
            <a:endParaRPr lang="en-GB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n-GB" b="1" dirty="0">
                <a:solidFill>
                  <a:srgbClr val="333333"/>
                </a:solidFill>
              </a:rPr>
              <a:t>Lov om </a:t>
            </a:r>
            <a:r>
              <a:rPr lang="en-GB" b="1" dirty="0" err="1">
                <a:solidFill>
                  <a:srgbClr val="333333"/>
                </a:solidFill>
              </a:rPr>
              <a:t>tidsbegrænset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ansættelse</a:t>
            </a:r>
            <a:r>
              <a:rPr lang="en-GB" b="1" dirty="0">
                <a:solidFill>
                  <a:srgbClr val="333333"/>
                </a:solidFill>
              </a:rPr>
              <a:t> (</a:t>
            </a:r>
            <a:r>
              <a:rPr lang="en-GB" b="1" dirty="0" err="1">
                <a:solidFill>
                  <a:srgbClr val="333333"/>
                </a:solidFill>
              </a:rPr>
              <a:t>rammeaftalen</a:t>
            </a:r>
            <a:r>
              <a:rPr lang="en-GB" b="1" dirty="0">
                <a:solidFill>
                  <a:srgbClr val="333333"/>
                </a:solidFill>
              </a:rPr>
              <a:t> om </a:t>
            </a:r>
            <a:r>
              <a:rPr lang="en-GB" b="1" dirty="0" err="1">
                <a:solidFill>
                  <a:srgbClr val="333333"/>
                </a:solidFill>
              </a:rPr>
              <a:t>tidsbegrænset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ansættelse</a:t>
            </a:r>
            <a:r>
              <a:rPr lang="en-GB" b="1" dirty="0">
                <a:solidFill>
                  <a:srgbClr val="333333"/>
                </a:solidFill>
              </a:rPr>
              <a:t>):</a:t>
            </a:r>
          </a:p>
          <a:p>
            <a:pPr algn="l"/>
            <a:r>
              <a:rPr lang="en-GB" b="0" i="0" dirty="0">
                <a:solidFill>
                  <a:srgbClr val="333333"/>
                </a:solidFill>
                <a:effectLst/>
              </a:rPr>
              <a:t>§ 4, stk. 1: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Ansættelsesvilkårene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for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en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tidsbegrænset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ansat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må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ikke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være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mindre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gunstige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end de, der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gælder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for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en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sammenlignelig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fastansat</a:t>
            </a:r>
            <a:r>
              <a:rPr lang="en-GB" b="0" i="0" dirty="0">
                <a:solidFill>
                  <a:srgbClr val="212529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hvis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forskelsbehandlingen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udelukkende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er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begrundet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i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ansættelsesforholdets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tidsbegrænsede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varighed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og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den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ikke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er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begrundet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i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</a:rPr>
              <a:t>objektive</a:t>
            </a:r>
            <a:r>
              <a:rPr lang="en-GB" b="0" i="0" dirty="0">
                <a:solidFill>
                  <a:srgbClr val="212529"/>
                </a:solidFill>
                <a:effectLst/>
              </a:rPr>
              <a:t> forhold.</a:t>
            </a:r>
            <a:endParaRPr lang="en-GB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2" name="Left Arrow 1">
            <a:extLst>
              <a:ext uri="{FF2B5EF4-FFF2-40B4-BE49-F238E27FC236}">
                <a16:creationId xmlns:a16="http://schemas.microsoft.com/office/drawing/2014/main" id="{942C7C30-5123-94C9-6E9E-C4ACADCE4B7B}"/>
              </a:ext>
            </a:extLst>
          </p:cNvPr>
          <p:cNvSpPr/>
          <p:nvPr/>
        </p:nvSpPr>
        <p:spPr bwMode="auto">
          <a:xfrm>
            <a:off x="9082335" y="3678607"/>
            <a:ext cx="792088" cy="504056"/>
          </a:xfrm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en-DK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4" name="Left Arrow 3">
            <a:extLst>
              <a:ext uri="{FF2B5EF4-FFF2-40B4-BE49-F238E27FC236}">
                <a16:creationId xmlns:a16="http://schemas.microsoft.com/office/drawing/2014/main" id="{E63F608E-EA78-E526-E230-B479663012D4}"/>
              </a:ext>
            </a:extLst>
          </p:cNvPr>
          <p:cNvSpPr/>
          <p:nvPr/>
        </p:nvSpPr>
        <p:spPr bwMode="auto">
          <a:xfrm>
            <a:off x="4638546" y="2587737"/>
            <a:ext cx="792088" cy="504056"/>
          </a:xfrm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lang="en-DK" sz="1600" dirty="0">
                <a:solidFill>
                  <a:schemeClr val="bg1"/>
                </a:solidFill>
              </a:rPr>
              <a:t>2</a:t>
            </a:r>
            <a:endParaRPr kumimoji="0" lang="en-DK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6" name="Left Arrow 5">
            <a:extLst>
              <a:ext uri="{FF2B5EF4-FFF2-40B4-BE49-F238E27FC236}">
                <a16:creationId xmlns:a16="http://schemas.microsoft.com/office/drawing/2014/main" id="{78FC4B72-C0D0-5566-E20B-8219BE4BC27B}"/>
              </a:ext>
            </a:extLst>
          </p:cNvPr>
          <p:cNvSpPr/>
          <p:nvPr/>
        </p:nvSpPr>
        <p:spPr bwMode="auto">
          <a:xfrm>
            <a:off x="5879205" y="2924944"/>
            <a:ext cx="792088" cy="504056"/>
          </a:xfrm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1</a:t>
            </a:r>
          </a:p>
        </p:txBody>
      </p:sp>
      <p:sp>
        <p:nvSpPr>
          <p:cNvPr id="7" name="Left Arrow 6">
            <a:extLst>
              <a:ext uri="{FF2B5EF4-FFF2-40B4-BE49-F238E27FC236}">
                <a16:creationId xmlns:a16="http://schemas.microsoft.com/office/drawing/2014/main" id="{1E4C14A4-1F42-1711-20FD-B1C5A41A8BD9}"/>
              </a:ext>
            </a:extLst>
          </p:cNvPr>
          <p:cNvSpPr/>
          <p:nvPr/>
        </p:nvSpPr>
        <p:spPr bwMode="auto">
          <a:xfrm>
            <a:off x="11034405" y="2587737"/>
            <a:ext cx="792088" cy="504056"/>
          </a:xfrm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lang="en-DK" sz="1600" dirty="0">
                <a:solidFill>
                  <a:schemeClr val="bg1"/>
                </a:solidFill>
              </a:rPr>
              <a:t>3</a:t>
            </a:r>
            <a:endParaRPr kumimoji="0" lang="en-DK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6" name="Left Arrow 15">
            <a:extLst>
              <a:ext uri="{FF2B5EF4-FFF2-40B4-BE49-F238E27FC236}">
                <a16:creationId xmlns:a16="http://schemas.microsoft.com/office/drawing/2014/main" id="{7659557B-EF0F-59BB-507A-B80CB865DDAF}"/>
              </a:ext>
            </a:extLst>
          </p:cNvPr>
          <p:cNvSpPr/>
          <p:nvPr/>
        </p:nvSpPr>
        <p:spPr bwMode="auto">
          <a:xfrm>
            <a:off x="8461685" y="3187023"/>
            <a:ext cx="792088" cy="504056"/>
          </a:xfrm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lang="en-DK" sz="1600" dirty="0">
                <a:solidFill>
                  <a:schemeClr val="bg1"/>
                </a:solidFill>
              </a:rPr>
              <a:t>4</a:t>
            </a:r>
            <a:endParaRPr kumimoji="0" lang="en-DK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84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Ligebehandlingsprincippet har Direkte vertikal virkning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>
              <a:buNone/>
            </a:pPr>
            <a:r>
              <a:rPr lang="en-GB" b="1" dirty="0" err="1"/>
              <a:t>Rammeaftalen</a:t>
            </a:r>
            <a:r>
              <a:rPr lang="en-GB" b="1" dirty="0"/>
              <a:t> om </a:t>
            </a:r>
            <a:r>
              <a:rPr lang="en-GB" b="1" dirty="0" err="1"/>
              <a:t>deltid</a:t>
            </a:r>
            <a:r>
              <a:rPr lang="en-GB" b="1" dirty="0"/>
              <a:t>, </a:t>
            </a:r>
            <a:r>
              <a:rPr lang="en-GB" b="1" dirty="0" err="1"/>
              <a:t>rammeaftalen</a:t>
            </a:r>
            <a:r>
              <a:rPr lang="en-GB" b="1" dirty="0"/>
              <a:t> om </a:t>
            </a:r>
            <a:r>
              <a:rPr lang="en-GB" b="1" dirty="0" err="1"/>
              <a:t>tidsbegrænset</a:t>
            </a:r>
            <a:r>
              <a:rPr lang="en-GB" b="1" dirty="0"/>
              <a:t> </a:t>
            </a:r>
            <a:r>
              <a:rPr lang="en-GB" b="1" dirty="0" err="1"/>
              <a:t>ansættelse</a:t>
            </a:r>
            <a:r>
              <a:rPr lang="en-GB" b="1" dirty="0"/>
              <a:t>:</a:t>
            </a:r>
          </a:p>
          <a:p>
            <a:pPr>
              <a:buNone/>
            </a:pPr>
            <a:r>
              <a:rPr lang="en-GB" b="1" dirty="0"/>
              <a:t>§ 4, stk. 1: </a:t>
            </a:r>
            <a:r>
              <a:rPr lang="en-GB" b="1" dirty="0" err="1"/>
              <a:t>Ligebehandlingsprincippet</a:t>
            </a:r>
            <a:endParaRPr lang="en-GB" b="1" dirty="0"/>
          </a:p>
          <a:p>
            <a:pPr marL="342900" indent="-342900">
              <a:buFontTx/>
              <a:buChar char="-"/>
            </a:pPr>
            <a:r>
              <a:rPr lang="en-DK" b="1" dirty="0"/>
              <a:t>T</a:t>
            </a:r>
            <a:r>
              <a:rPr lang="en-GB" b="1" dirty="0" err="1"/>
              <a:t>i</a:t>
            </a:r>
            <a:r>
              <a:rPr lang="en-DK" b="1" dirty="0"/>
              <a:t>dsbegrænset ansættelse: </a:t>
            </a:r>
            <a:r>
              <a:rPr lang="da-DK" dirty="0">
                <a:effectLst/>
                <a:ea typeface="Times New Roman" panose="02020603050405020304" pitchFamily="18" charset="0"/>
              </a:rPr>
              <a:t>C-268/06 </a:t>
            </a:r>
            <a:r>
              <a:rPr lang="da-DK" dirty="0" err="1">
                <a:effectLst/>
                <a:ea typeface="Times New Roman" panose="02020603050405020304" pitchFamily="18" charset="0"/>
              </a:rPr>
              <a:t>Impact</a:t>
            </a:r>
            <a:endParaRPr lang="en-GB" b="1" dirty="0"/>
          </a:p>
          <a:p>
            <a:pPr marL="342900" indent="-342900">
              <a:buFontTx/>
              <a:buChar char="-"/>
            </a:pPr>
            <a:r>
              <a:rPr lang="en-GB" b="1" dirty="0" err="1"/>
              <a:t>Deltid</a:t>
            </a:r>
            <a:r>
              <a:rPr lang="en-GB" dirty="0"/>
              <a:t>: </a:t>
            </a:r>
            <a:r>
              <a:rPr lang="da-DK" dirty="0">
                <a:effectLst/>
                <a:ea typeface="Times New Roman" panose="02020603050405020304" pitchFamily="18" charset="0"/>
              </a:rPr>
              <a:t>C-361/12 </a:t>
            </a:r>
            <a:r>
              <a:rPr lang="da-DK" dirty="0" err="1">
                <a:effectLst/>
                <a:ea typeface="Times New Roman" panose="02020603050405020304" pitchFamily="18" charset="0"/>
              </a:rPr>
              <a:t>Carratù</a:t>
            </a:r>
            <a:r>
              <a:rPr lang="en-DK" dirty="0">
                <a:effectLst/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da-DK" dirty="0">
                <a:effectLst/>
                <a:ea typeface="Times New Roman" panose="02020603050405020304" pitchFamily="18" charset="0"/>
              </a:rPr>
              <a:t>Ligebehandlingsprincippet er et socialretligt princip på EU-plan, der ikke kan fortolkes indskrænkende, C-265/20 </a:t>
            </a:r>
            <a:r>
              <a:rPr lang="da-DK" dirty="0" err="1">
                <a:effectLst/>
                <a:ea typeface="Times New Roman" panose="02020603050405020304" pitchFamily="18" charset="0"/>
              </a:rPr>
              <a:t>Universiteit</a:t>
            </a:r>
            <a:r>
              <a:rPr lang="da-DK" dirty="0">
                <a:effectLst/>
                <a:ea typeface="Times New Roman" panose="02020603050405020304" pitchFamily="18" charset="0"/>
              </a:rPr>
              <a:t> Antwerpen, </a:t>
            </a:r>
            <a:r>
              <a:rPr lang="en-DK" dirty="0">
                <a:effectLst/>
                <a:ea typeface="Times New Roman" panose="02020603050405020304" pitchFamily="18" charset="0"/>
              </a:rPr>
              <a:t>f</a:t>
            </a:r>
            <a:r>
              <a:rPr lang="en-DK" dirty="0"/>
              <a:t>orenede sager </a:t>
            </a:r>
            <a:r>
              <a:rPr lang="da-DK" dirty="0">
                <a:effectLst/>
                <a:ea typeface="Times New Roman" panose="02020603050405020304" pitchFamily="18" charset="0"/>
              </a:rPr>
              <a:t>C-439/18 og C-472/28 AEAT</a:t>
            </a:r>
            <a:r>
              <a:rPr lang="en-DK" dirty="0"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FontTx/>
              <a:buChar char="-"/>
            </a:pPr>
            <a:endParaRPr lang="en-DK" dirty="0">
              <a:ea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DK" dirty="0"/>
              <a:t>Dvs. </a:t>
            </a:r>
            <a:r>
              <a:rPr lang="en-DK" b="1" dirty="0"/>
              <a:t>offentlige arbejdsgivere </a:t>
            </a:r>
            <a:r>
              <a:rPr lang="en-DK" dirty="0"/>
              <a:t>skal sikre ligebehandling, uanset fravær af national hjemmel</a:t>
            </a:r>
          </a:p>
          <a:p>
            <a:pPr marL="342900" indent="-342900">
              <a:buFontTx/>
              <a:buChar char="-"/>
            </a:pPr>
            <a:r>
              <a:rPr lang="en-DK" dirty="0"/>
              <a:t>Har ikke direkte horisontal virkning</a:t>
            </a:r>
          </a:p>
          <a:p>
            <a:pPr marL="342900" indent="-342900">
              <a:buFontTx/>
              <a:buChar char="-"/>
            </a:pPr>
            <a:endParaRPr lang="en-DK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4159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0AEE0-8956-3112-A631-4F66A60D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S</a:t>
            </a:r>
            <a:r>
              <a:rPr lang="en-DK" dirty="0"/>
              <a:t>ammenlignelig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4FB4B-F711-EE10-A00F-02DF95EBF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4E48C-7EB1-0E42-AAEA-5D11A5803F1C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6B5E84-28D6-F547-61F3-5B47E5B4107F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DK" sz="7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23746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S</a:t>
            </a:r>
            <a:r>
              <a:rPr lang="en-DK" dirty="0"/>
              <a:t>ammenlignelig</a:t>
            </a:r>
            <a:endParaRPr lang="da-DK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 algn="l">
              <a:buNone/>
            </a:pPr>
            <a:r>
              <a:rPr lang="en-GB" b="1" dirty="0" err="1"/>
              <a:t>Rammeaftalen</a:t>
            </a:r>
            <a:r>
              <a:rPr lang="en-GB" b="1" dirty="0"/>
              <a:t> om </a:t>
            </a:r>
            <a:r>
              <a:rPr lang="en-GB" b="1" dirty="0" err="1"/>
              <a:t>deltid</a:t>
            </a:r>
            <a:r>
              <a:rPr lang="en-GB" b="1" dirty="0"/>
              <a:t> §3, stk. 2: Definition </a:t>
            </a:r>
            <a:r>
              <a:rPr lang="en-GB" b="1" dirty="0" err="1"/>
              <a:t>af</a:t>
            </a:r>
            <a:r>
              <a:rPr lang="en-GB" b="1" dirty="0"/>
              <a:t> </a:t>
            </a:r>
            <a:r>
              <a:rPr lang="en-GB" b="1" dirty="0" err="1"/>
              <a:t>sammenlignelig</a:t>
            </a:r>
            <a:r>
              <a:rPr lang="en-GB" b="1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‘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sammenlignelig</a:t>
            </a:r>
            <a:r>
              <a:rPr lang="en-GB" dirty="0"/>
              <a:t> </a:t>
            </a:r>
            <a:r>
              <a:rPr lang="en-GB" dirty="0" err="1"/>
              <a:t>fuldtidsansat</a:t>
            </a:r>
            <a:r>
              <a:rPr lang="en-GB" dirty="0"/>
              <a:t>’ -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en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fuldtidsansat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i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samme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virksomhed</a:t>
            </a:r>
            <a:r>
              <a:rPr lang="en-GB" b="0" i="0" dirty="0">
                <a:solidFill>
                  <a:srgbClr val="333333"/>
                </a:solidFill>
                <a:effectLst/>
              </a:rPr>
              <a:t>, der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har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samme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type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ansættelseskontrakt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eller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ansættelsesforhold</a:t>
            </a:r>
            <a:r>
              <a:rPr lang="en-GB" b="0" i="0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og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som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er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involveret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i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samme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eller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tilsvarende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arbejde</a:t>
            </a:r>
            <a:r>
              <a:rPr lang="en-GB" b="1" i="0" dirty="0">
                <a:solidFill>
                  <a:srgbClr val="333333"/>
                </a:solidFill>
                <a:effectLst/>
              </a:rPr>
              <a:t>/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beskæftigelse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idet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der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tages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hensyn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til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andre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forhold, der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kan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omfatte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anciennitet</a:t>
            </a:r>
            <a:r>
              <a:rPr lang="en-GB" b="0" i="0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kvalifikationer</a:t>
            </a:r>
            <a:r>
              <a:rPr lang="en-GB" b="0" i="0" dirty="0">
                <a:solidFill>
                  <a:srgbClr val="333333"/>
                </a:solidFill>
                <a:effectLst/>
              </a:rPr>
              <a:t>/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færdigheder</a:t>
            </a:r>
            <a:r>
              <a:rPr lang="en-GB" b="0" i="0" dirty="0">
                <a:solidFill>
                  <a:srgbClr val="333333"/>
                </a:solidFill>
                <a:effectLst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0" i="0" dirty="0" err="1">
                <a:solidFill>
                  <a:srgbClr val="333333"/>
                </a:solidFill>
                <a:effectLst/>
              </a:rPr>
              <a:t>Hvor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der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ikke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findes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nogen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sammenlignelig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fuldtidsansat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i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samme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virksomhed</a:t>
            </a:r>
            <a:r>
              <a:rPr lang="en-GB" b="0" i="0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skal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sammenligningen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ske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ved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henvisning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til</a:t>
            </a:r>
            <a:r>
              <a:rPr lang="en-GB" i="0" dirty="0">
                <a:solidFill>
                  <a:srgbClr val="333333"/>
                </a:solidFill>
                <a:effectLst/>
              </a:rPr>
              <a:t> den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kollektive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aftale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, der finder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anvendelse</a:t>
            </a:r>
            <a:r>
              <a:rPr lang="en-GB" b="0" i="0" dirty="0">
                <a:solidFill>
                  <a:srgbClr val="333333"/>
                </a:solidFill>
                <a:effectLst/>
              </a:rPr>
              <a:t>,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eller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-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hvis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en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</a:rPr>
              <a:t>sådan</a:t>
            </a:r>
            <a:r>
              <a:rPr lang="en-GB" b="0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ikke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</a:rPr>
              <a:t>foreligger</a:t>
            </a:r>
            <a:r>
              <a:rPr lang="en-GB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>
                <a:solidFill>
                  <a:srgbClr val="333333"/>
                </a:solidFill>
                <a:effectLst/>
              </a:rPr>
              <a:t>-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i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overensstemmelse</a:t>
            </a:r>
            <a:r>
              <a:rPr lang="en-GB" i="0" dirty="0">
                <a:solidFill>
                  <a:srgbClr val="333333"/>
                </a:solidFill>
                <a:effectLst/>
              </a:rPr>
              <a:t> me</a:t>
            </a:r>
            <a:r>
              <a:rPr lang="en-GB" b="1" i="0" dirty="0">
                <a:solidFill>
                  <a:srgbClr val="333333"/>
                </a:solidFill>
                <a:effectLst/>
              </a:rPr>
              <a:t>d national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lovgivning</a:t>
            </a:r>
            <a:r>
              <a:rPr lang="en-GB" i="0" dirty="0">
                <a:solidFill>
                  <a:srgbClr val="333333"/>
                </a:solidFill>
                <a:effectLst/>
              </a:rPr>
              <a:t>,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kollektive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aftaler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eller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praksis</a:t>
            </a:r>
            <a:r>
              <a:rPr lang="en-GB" i="0" dirty="0">
                <a:solidFill>
                  <a:srgbClr val="333333"/>
                </a:solidFill>
                <a:effectLst/>
              </a:rPr>
              <a:t>.</a:t>
            </a:r>
          </a:p>
          <a:p>
            <a:pPr algn="l"/>
            <a:endParaRPr lang="en-GB" i="0" dirty="0">
              <a:solidFill>
                <a:srgbClr val="333333"/>
              </a:solidFill>
              <a:effectLst/>
            </a:endParaRPr>
          </a:p>
          <a:p>
            <a:r>
              <a:rPr lang="en-GB" b="1" dirty="0" err="1">
                <a:solidFill>
                  <a:srgbClr val="333333"/>
                </a:solidFill>
              </a:rPr>
              <a:t>Rammeaftalen</a:t>
            </a:r>
            <a:r>
              <a:rPr lang="en-GB" b="1" dirty="0">
                <a:solidFill>
                  <a:srgbClr val="333333"/>
                </a:solidFill>
              </a:rPr>
              <a:t> om </a:t>
            </a:r>
            <a:r>
              <a:rPr lang="en-GB" b="1" dirty="0" err="1">
                <a:solidFill>
                  <a:srgbClr val="333333"/>
                </a:solidFill>
              </a:rPr>
              <a:t>tidsbegrænset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ansættelse</a:t>
            </a:r>
            <a:r>
              <a:rPr lang="en-GB" b="1" dirty="0">
                <a:solidFill>
                  <a:srgbClr val="333333"/>
                </a:solidFill>
              </a:rPr>
              <a:t> §3, stk. 2: </a:t>
            </a:r>
            <a:r>
              <a:rPr lang="en-GB" b="1" dirty="0" err="1">
                <a:solidFill>
                  <a:srgbClr val="333333"/>
                </a:solidFill>
              </a:rPr>
              <a:t>Lignende</a:t>
            </a:r>
            <a:r>
              <a:rPr lang="en-GB" b="1" dirty="0">
                <a:solidFill>
                  <a:srgbClr val="333333"/>
                </a:solidFill>
              </a:rPr>
              <a:t> definition</a:t>
            </a:r>
          </a:p>
          <a:p>
            <a:pPr algn="l"/>
            <a:endParaRPr lang="en-GB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2" name="Left Arrow 1">
            <a:extLst>
              <a:ext uri="{FF2B5EF4-FFF2-40B4-BE49-F238E27FC236}">
                <a16:creationId xmlns:a16="http://schemas.microsoft.com/office/drawing/2014/main" id="{94B13046-26EA-EED9-139B-78967104FB21}"/>
              </a:ext>
            </a:extLst>
          </p:cNvPr>
          <p:cNvSpPr/>
          <p:nvPr/>
        </p:nvSpPr>
        <p:spPr bwMode="auto">
          <a:xfrm>
            <a:off x="6094412" y="829838"/>
            <a:ext cx="792088" cy="504056"/>
          </a:xfrm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8524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S</a:t>
            </a:r>
            <a:r>
              <a:rPr lang="en-DK" dirty="0"/>
              <a:t>ammenlignelig</a:t>
            </a:r>
            <a:endParaRPr lang="da-DK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>
              <a:buNone/>
            </a:pPr>
            <a:endParaRPr lang="en-GB" dirty="0">
              <a:solidFill>
                <a:srgbClr val="333333"/>
              </a:solidFill>
            </a:endParaRPr>
          </a:p>
          <a:p>
            <a:pPr>
              <a:buNone/>
            </a:pPr>
            <a:r>
              <a:rPr lang="en-GB" b="1" dirty="0">
                <a:solidFill>
                  <a:srgbClr val="333333"/>
                </a:solidFill>
              </a:rPr>
              <a:t>Mere om </a:t>
            </a:r>
            <a:r>
              <a:rPr lang="en-GB" b="1" dirty="0" err="1">
                <a:solidFill>
                  <a:srgbClr val="333333"/>
                </a:solidFill>
              </a:rPr>
              <a:t>dette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i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løbet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af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eftermiddagen</a:t>
            </a:r>
            <a:endParaRPr lang="en-GB" b="1" dirty="0">
              <a:solidFill>
                <a:srgbClr val="333333"/>
              </a:solidFill>
            </a:endParaRPr>
          </a:p>
        </p:txBody>
      </p:sp>
      <p:sp>
        <p:nvSpPr>
          <p:cNvPr id="2" name="Left Arrow 1">
            <a:extLst>
              <a:ext uri="{FF2B5EF4-FFF2-40B4-BE49-F238E27FC236}">
                <a16:creationId xmlns:a16="http://schemas.microsoft.com/office/drawing/2014/main" id="{94B13046-26EA-EED9-139B-78967104FB21}"/>
              </a:ext>
            </a:extLst>
          </p:cNvPr>
          <p:cNvSpPr/>
          <p:nvPr/>
        </p:nvSpPr>
        <p:spPr bwMode="auto">
          <a:xfrm>
            <a:off x="6094412" y="829838"/>
            <a:ext cx="792088" cy="504056"/>
          </a:xfrm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73447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399F9-A9DF-ECC4-E016-801803E24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K" dirty="0"/>
              <a:t>2. </a:t>
            </a:r>
            <a:r>
              <a:rPr lang="en-GB" dirty="0" err="1"/>
              <a:t>ansættelsesvilkår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65C7D-58ED-5E42-C306-BCEA046D0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2A7B-6338-634F-A523-6A71F7C070E0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E7E79A-D110-154B-BDE4-C2BFD1BCFB3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DK" sz="7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593513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399F9-A9DF-ECC4-E016-801803E24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K" dirty="0"/>
              <a:t>2. </a:t>
            </a:r>
            <a:r>
              <a:rPr lang="en-GB" dirty="0" err="1"/>
              <a:t>ansættelsesvilkår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65C7D-58ED-5E42-C306-BCEA046D0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2A7B-6338-634F-A523-6A71F7C070E0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932307-7BFB-9655-3C5B-AF010A1B6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K" b="1" dirty="0"/>
              <a:t>Ansættelsesvilkår: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DK" dirty="0"/>
              <a:t>Vilkår, der udspringer af relationen til arbejdsgiveren, jf. C-450/21 Electronic Card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DK" dirty="0"/>
              <a:t>Årsagen til, at vilkåret findes, er ansættelsesrelationen, jf. C-715/20 K.L.</a:t>
            </a:r>
          </a:p>
          <a:p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1598259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399F9-A9DF-ECC4-E016-801803E24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K" dirty="0"/>
              <a:t>3. </a:t>
            </a:r>
            <a:r>
              <a:rPr lang="en-GB" dirty="0"/>
              <a:t>I</a:t>
            </a:r>
            <a:r>
              <a:rPr lang="en-DK" dirty="0"/>
              <a:t>kke mindre gunstig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65C7D-58ED-5E42-C306-BCEA046D0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2A7B-6338-634F-A523-6A71F7C070E0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E7E79A-D110-154B-BDE4-C2BFD1BCFB3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DK" sz="7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135369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3. Ikke mindre gunstig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 err="1"/>
              <a:t>Af</a:t>
            </a:r>
            <a:r>
              <a:rPr lang="en-GB" b="1" dirty="0"/>
              <a:t> </a:t>
            </a:r>
            <a:r>
              <a:rPr lang="en-GB" b="1" dirty="0" err="1"/>
              <a:t>tidsbegrænset</a:t>
            </a:r>
            <a:r>
              <a:rPr lang="en-GB" b="1" dirty="0"/>
              <a:t>/</a:t>
            </a:r>
            <a:r>
              <a:rPr lang="en-GB" b="1" dirty="0" err="1"/>
              <a:t>deltidsansatte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forhold </a:t>
            </a:r>
            <a:r>
              <a:rPr lang="en-GB" b="1" dirty="0" err="1"/>
              <a:t>til</a:t>
            </a:r>
            <a:r>
              <a:rPr lang="en-GB" b="1" dirty="0"/>
              <a:t> </a:t>
            </a:r>
            <a:r>
              <a:rPr lang="en-GB" b="1" dirty="0" err="1"/>
              <a:t>fastansatte</a:t>
            </a:r>
            <a:r>
              <a:rPr lang="en-GB" b="1" dirty="0"/>
              <a:t>/</a:t>
            </a:r>
            <a:r>
              <a:rPr lang="en-GB" b="1" dirty="0" err="1"/>
              <a:t>fuldtidsansatte</a:t>
            </a:r>
            <a:r>
              <a:rPr lang="en-GB" b="1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>
                <a:effectLst/>
                <a:ea typeface="Times New Roman" panose="02020603050405020304" pitchFamily="18" charset="0"/>
              </a:rPr>
              <a:t>Ikke forskelsbehandling af fastansatte, heller ikke i relation til bevilling af tjenestefrihed til en tidsbegrænset stilling hos en anden arbejdsgiver, jf. C-942/19 </a:t>
            </a:r>
            <a:r>
              <a:rPr lang="da-DK" sz="2000" dirty="0" err="1">
                <a:effectLst/>
                <a:ea typeface="Times New Roman" panose="02020603050405020304" pitchFamily="18" charset="0"/>
              </a:rPr>
              <a:t>Servicio</a:t>
            </a:r>
            <a:r>
              <a:rPr lang="da-DK" sz="2000" dirty="0">
                <a:effectLst/>
                <a:ea typeface="Times New Roman" panose="02020603050405020304" pitchFamily="18" charset="0"/>
              </a:rPr>
              <a:t> </a:t>
            </a:r>
            <a:r>
              <a:rPr lang="da-DK" sz="2000" dirty="0" err="1">
                <a:effectLst/>
                <a:ea typeface="Times New Roman" panose="02020603050405020304" pitchFamily="18" charset="0"/>
              </a:rPr>
              <a:t>Aragones</a:t>
            </a:r>
            <a:r>
              <a:rPr lang="da-DK" sz="2000" dirty="0">
                <a:effectLst/>
                <a:ea typeface="Times New Roman" panose="02020603050405020304" pitchFamily="18" charset="0"/>
              </a:rPr>
              <a:t> de </a:t>
            </a:r>
            <a:r>
              <a:rPr lang="da-DK" sz="2000" dirty="0" err="1">
                <a:effectLst/>
                <a:ea typeface="Times New Roman" panose="02020603050405020304" pitchFamily="18" charset="0"/>
              </a:rPr>
              <a:t>Salud</a:t>
            </a:r>
            <a:r>
              <a:rPr lang="da-DK" sz="2000" dirty="0">
                <a:effectLst/>
                <a:ea typeface="Times New Roman" panose="02020603050405020304" pitchFamily="18" charset="0"/>
              </a:rPr>
              <a:t>.</a:t>
            </a:r>
            <a:endParaRPr lang="en-DK" sz="2000" dirty="0">
              <a:effectLst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>
                <a:effectLst/>
                <a:ea typeface="Times New Roman" panose="02020603050405020304" pitchFamily="18" charset="0"/>
              </a:rPr>
              <a:t>Ikke forskelsbehandling mellem grupper af tidsbegrænset ansatte, jf. C-177/18 Martin og C-245/17 </a:t>
            </a:r>
            <a:r>
              <a:rPr lang="da-DK" sz="2000" dirty="0" err="1">
                <a:effectLst/>
                <a:ea typeface="Times New Roman" panose="02020603050405020304" pitchFamily="18" charset="0"/>
              </a:rPr>
              <a:t>González</a:t>
            </a:r>
            <a:endParaRPr lang="da-DK" sz="2000" dirty="0">
              <a:effectLst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>
                <a:effectLst/>
                <a:ea typeface="Times New Roman" panose="02020603050405020304" pitchFamily="18" charset="0"/>
              </a:rPr>
              <a:t>En fuldtidsansat kan påberåbe sig rammeaftalen, hvis en påstået forskelsbehandling vedrører perioder med deltidsarbejde, jf. C-377/21 Zone de </a:t>
            </a:r>
            <a:r>
              <a:rPr lang="da-DK" dirty="0" err="1">
                <a:effectLst/>
                <a:ea typeface="Times New Roman" panose="02020603050405020304" pitchFamily="18" charset="0"/>
              </a:rPr>
              <a:t>secours</a:t>
            </a:r>
            <a:r>
              <a:rPr lang="da-DK" dirty="0">
                <a:effectLst/>
                <a:ea typeface="Times New Roman" panose="02020603050405020304" pitchFamily="18" charset="0"/>
              </a:rPr>
              <a:t> </a:t>
            </a:r>
            <a:r>
              <a:rPr lang="da-DK" dirty="0" err="1">
                <a:effectLst/>
                <a:ea typeface="Times New Roman" panose="02020603050405020304" pitchFamily="18" charset="0"/>
              </a:rPr>
              <a:t>Hainaut</a:t>
            </a:r>
            <a:r>
              <a:rPr lang="da-DK" dirty="0">
                <a:effectLst/>
                <a:ea typeface="Times New Roman" panose="02020603050405020304" pitchFamily="18" charset="0"/>
              </a:rPr>
              <a:t>-Centre</a:t>
            </a:r>
            <a:endParaRPr lang="en-DK" dirty="0">
              <a:ea typeface="Times New Roman" panose="02020603050405020304" pitchFamily="18" charset="0"/>
            </a:endParaRPr>
          </a:p>
          <a:p>
            <a:pPr>
              <a:buNone/>
            </a:pPr>
            <a:endParaRPr lang="en-DK" dirty="0">
              <a:effectLst/>
            </a:endParaRPr>
          </a:p>
          <a:p>
            <a:pPr>
              <a:buNone/>
            </a:pPr>
            <a:endParaRPr lang="en-GB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4" name="Left Arrow 3">
            <a:extLst>
              <a:ext uri="{FF2B5EF4-FFF2-40B4-BE49-F238E27FC236}">
                <a16:creationId xmlns:a16="http://schemas.microsoft.com/office/drawing/2014/main" id="{E63F608E-EA78-E526-E230-B479663012D4}"/>
              </a:ext>
            </a:extLst>
          </p:cNvPr>
          <p:cNvSpPr/>
          <p:nvPr/>
        </p:nvSpPr>
        <p:spPr bwMode="auto">
          <a:xfrm>
            <a:off x="7390556" y="827479"/>
            <a:ext cx="792088" cy="504056"/>
          </a:xfrm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4136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Kort opfølgning om vikarer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/>
              <a:t>ØLD af 24. april 2024 – sagerne </a:t>
            </a:r>
            <a:r>
              <a:rPr lang="en-GB" b="1" dirty="0">
                <a:effectLst/>
              </a:rPr>
              <a:t>BS-45303/2021 </a:t>
            </a:r>
            <a:r>
              <a:rPr lang="en-GB" b="1" dirty="0" err="1">
                <a:effectLst/>
              </a:rPr>
              <a:t>og</a:t>
            </a:r>
            <a:r>
              <a:rPr lang="en-GB" b="1" dirty="0">
                <a:effectLst/>
              </a:rPr>
              <a:t> BS-8528/2023: </a:t>
            </a:r>
          </a:p>
          <a:p>
            <a:endParaRPr lang="en-GB" b="0" i="1" dirty="0">
              <a:solidFill>
                <a:srgbClr val="212529"/>
              </a:solidFill>
              <a:effectLst/>
              <a:highlight>
                <a:srgbClr val="F9F9FB"/>
              </a:highlight>
            </a:endParaRPr>
          </a:p>
          <a:p>
            <a:r>
              <a:rPr lang="en-GB" b="1" dirty="0"/>
              <a:t>Var </a:t>
            </a:r>
            <a:r>
              <a:rPr lang="en-GB" b="1" dirty="0" err="1"/>
              <a:t>dette</a:t>
            </a:r>
            <a:r>
              <a:rPr lang="en-GB" b="1" dirty="0"/>
              <a:t> ‘</a:t>
            </a:r>
            <a:r>
              <a:rPr lang="en-GB" b="1" dirty="0" err="1"/>
              <a:t>midlertidigt</a:t>
            </a:r>
            <a:r>
              <a:rPr lang="en-GB" b="1" dirty="0"/>
              <a:t>’ </a:t>
            </a:r>
            <a:r>
              <a:rPr lang="en-GB" b="1" dirty="0" err="1"/>
              <a:t>jf</a:t>
            </a:r>
            <a:r>
              <a:rPr lang="en-GB" b="1" dirty="0"/>
              <a:t>. </a:t>
            </a:r>
            <a:r>
              <a:rPr lang="en-GB" b="1" dirty="0" err="1"/>
              <a:t>Vikarlovens</a:t>
            </a:r>
            <a:r>
              <a:rPr lang="en-GB" b="1" dirty="0"/>
              <a:t> § 1 – </a:t>
            </a:r>
            <a:r>
              <a:rPr lang="en-GB" b="1" dirty="0" err="1"/>
              <a:t>anvendelsesområdet</a:t>
            </a:r>
            <a:r>
              <a:rPr lang="en-GB" b="1" dirty="0"/>
              <a:t>? </a:t>
            </a:r>
          </a:p>
          <a:p>
            <a:r>
              <a:rPr lang="en-GB" b="1" dirty="0" err="1"/>
              <a:t>Indenfor</a:t>
            </a:r>
            <a:r>
              <a:rPr lang="en-GB" b="1" dirty="0"/>
              <a:t>/</a:t>
            </a:r>
            <a:r>
              <a:rPr lang="en-GB" b="1" dirty="0" err="1"/>
              <a:t>udenfor</a:t>
            </a:r>
            <a:r>
              <a:rPr lang="en-GB" b="1" dirty="0"/>
              <a:t> </a:t>
            </a:r>
            <a:r>
              <a:rPr lang="en-GB" b="1" dirty="0" err="1"/>
              <a:t>vikarloven</a:t>
            </a:r>
            <a:r>
              <a:rPr lang="en-GB" b="1" dirty="0"/>
              <a:t>:</a:t>
            </a:r>
          </a:p>
          <a:p>
            <a:r>
              <a:rPr lang="en-GB" b="1" dirty="0">
                <a:effectLst/>
              </a:rPr>
              <a:t>H </a:t>
            </a:r>
            <a:r>
              <a:rPr lang="en-GB" b="1" dirty="0" err="1">
                <a:effectLst/>
              </a:rPr>
              <a:t>og</a:t>
            </a:r>
            <a:r>
              <a:rPr lang="en-GB" b="1" dirty="0">
                <a:effectLst/>
              </a:rPr>
              <a:t> S: </a:t>
            </a:r>
            <a:r>
              <a:rPr lang="en-GB" dirty="0">
                <a:effectLst/>
              </a:rPr>
              <a:t>IT </a:t>
            </a:r>
            <a:r>
              <a:rPr lang="en-GB" dirty="0" err="1">
                <a:effectLst/>
              </a:rPr>
              <a:t>supportere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hos</a:t>
            </a:r>
            <a:r>
              <a:rPr lang="en-GB" dirty="0">
                <a:effectLst/>
              </a:rPr>
              <a:t> Siemens Wind Power A/S. </a:t>
            </a:r>
          </a:p>
          <a:p>
            <a:pPr lvl="1"/>
            <a:r>
              <a:rPr lang="en-GB" dirty="0" err="1"/>
              <a:t>Ansat</a:t>
            </a:r>
            <a:r>
              <a:rPr lang="en-GB" dirty="0"/>
              <a:t> 11. </a:t>
            </a:r>
            <a:r>
              <a:rPr lang="en-GB" dirty="0" err="1"/>
              <a:t>september</a:t>
            </a:r>
            <a:r>
              <a:rPr lang="en-GB" dirty="0"/>
              <a:t> 2017. </a:t>
            </a:r>
            <a:r>
              <a:rPr lang="en-GB" dirty="0" err="1"/>
              <a:t>Forlænget</a:t>
            </a:r>
            <a:r>
              <a:rPr lang="en-GB" dirty="0"/>
              <a:t> 7 </a:t>
            </a:r>
            <a:r>
              <a:rPr lang="en-GB" dirty="0" err="1"/>
              <a:t>gange</a:t>
            </a:r>
            <a:r>
              <a:rPr lang="en-GB" dirty="0"/>
              <a:t>. </a:t>
            </a:r>
            <a:r>
              <a:rPr lang="en-GB" dirty="0" err="1"/>
              <a:t>Arbejdet</a:t>
            </a:r>
            <a:r>
              <a:rPr lang="en-GB" dirty="0"/>
              <a:t> </a:t>
            </a:r>
            <a:r>
              <a:rPr lang="en-GB" dirty="0" err="1"/>
              <a:t>ialt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2 </a:t>
            </a:r>
            <a:r>
              <a:rPr lang="en-GB" dirty="0" err="1"/>
              <a:t>år</a:t>
            </a:r>
            <a:r>
              <a:rPr lang="en-GB" dirty="0"/>
              <a:t> </a:t>
            </a:r>
            <a:r>
              <a:rPr lang="en-GB" dirty="0" err="1"/>
              <a:t>uden</a:t>
            </a:r>
            <a:r>
              <a:rPr lang="en-GB" dirty="0"/>
              <a:t> </a:t>
            </a:r>
            <a:r>
              <a:rPr lang="en-GB" dirty="0" err="1"/>
              <a:t>afbrydelser</a:t>
            </a:r>
            <a:r>
              <a:rPr lang="en-GB" dirty="0"/>
              <a:t>.</a:t>
            </a:r>
          </a:p>
          <a:p>
            <a:r>
              <a:rPr lang="en-GB" b="1" dirty="0"/>
              <a:t>T: </a:t>
            </a:r>
            <a:r>
              <a:rPr lang="en-GB" dirty="0"/>
              <a:t>Supply chain analyst </a:t>
            </a:r>
            <a:r>
              <a:rPr lang="en-GB" dirty="0" err="1"/>
              <a:t>hos</a:t>
            </a:r>
            <a:r>
              <a:rPr lang="en-GB" dirty="0"/>
              <a:t> Boeing Company</a:t>
            </a:r>
          </a:p>
          <a:p>
            <a:pPr lvl="1"/>
            <a:r>
              <a:rPr lang="en-GB" dirty="0" err="1"/>
              <a:t>Ansat</a:t>
            </a:r>
            <a:r>
              <a:rPr lang="en-GB" dirty="0"/>
              <a:t> 1. </a:t>
            </a:r>
            <a:r>
              <a:rPr lang="en-GB" dirty="0" err="1"/>
              <a:t>december</a:t>
            </a:r>
            <a:r>
              <a:rPr lang="en-GB" dirty="0"/>
              <a:t> 2016. </a:t>
            </a:r>
            <a:r>
              <a:rPr lang="en-GB" dirty="0" err="1"/>
              <a:t>Forlænget</a:t>
            </a:r>
            <a:r>
              <a:rPr lang="en-GB" dirty="0"/>
              <a:t> 4 </a:t>
            </a:r>
            <a:r>
              <a:rPr lang="en-GB" dirty="0" err="1"/>
              <a:t>gange</a:t>
            </a:r>
            <a:r>
              <a:rPr lang="en-GB" dirty="0"/>
              <a:t>. </a:t>
            </a:r>
            <a:r>
              <a:rPr lang="en-GB" dirty="0" err="1"/>
              <a:t>Arbejdet</a:t>
            </a:r>
            <a:r>
              <a:rPr lang="en-GB" dirty="0"/>
              <a:t> </a:t>
            </a:r>
            <a:r>
              <a:rPr lang="en-GB" dirty="0" err="1"/>
              <a:t>ialt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4,5 </a:t>
            </a:r>
            <a:r>
              <a:rPr lang="en-GB" dirty="0" err="1"/>
              <a:t>år</a:t>
            </a:r>
            <a:r>
              <a:rPr lang="en-GB" dirty="0"/>
              <a:t> </a:t>
            </a:r>
            <a:r>
              <a:rPr lang="en-GB" dirty="0" err="1"/>
              <a:t>uden</a:t>
            </a:r>
            <a:r>
              <a:rPr lang="en-GB" dirty="0"/>
              <a:t> </a:t>
            </a:r>
            <a:r>
              <a:rPr lang="en-GB" dirty="0" err="1"/>
              <a:t>afbrydelser</a:t>
            </a:r>
            <a:r>
              <a:rPr lang="en-GB" dirty="0"/>
              <a:t>.</a:t>
            </a:r>
          </a:p>
          <a:p>
            <a:pPr>
              <a:buNone/>
            </a:pPr>
            <a:endParaRPr lang="en-GB" dirty="0">
              <a:effectLst/>
            </a:endParaRPr>
          </a:p>
          <a:p>
            <a:pPr>
              <a:buNone/>
            </a:pPr>
            <a:r>
              <a:rPr lang="en-GB" b="1" dirty="0"/>
              <a:t>Eller var det </a:t>
            </a:r>
            <a:r>
              <a:rPr lang="en-GB" b="1" dirty="0" err="1"/>
              <a:t>omgåelse</a:t>
            </a:r>
            <a:r>
              <a:rPr lang="en-GB" b="1" dirty="0"/>
              <a:t> (</a:t>
            </a:r>
            <a:r>
              <a:rPr lang="en-GB" b="1" dirty="0" err="1"/>
              <a:t>af</a:t>
            </a:r>
            <a:r>
              <a:rPr lang="en-GB" b="1" dirty="0"/>
              <a:t> </a:t>
            </a:r>
            <a:r>
              <a:rPr lang="en-GB" b="1" dirty="0" err="1"/>
              <a:t>funktionærloven</a:t>
            </a:r>
            <a:r>
              <a:rPr lang="en-GB" b="1" dirty="0"/>
              <a:t> </a:t>
            </a:r>
            <a:r>
              <a:rPr lang="en-GB" b="1" dirty="0" err="1"/>
              <a:t>og</a:t>
            </a:r>
            <a:r>
              <a:rPr lang="en-GB" b="1" dirty="0"/>
              <a:t> </a:t>
            </a:r>
            <a:r>
              <a:rPr lang="en-GB" b="1" dirty="0" err="1"/>
              <a:t>lov</a:t>
            </a:r>
            <a:r>
              <a:rPr lang="en-GB" b="1" dirty="0"/>
              <a:t> om </a:t>
            </a:r>
            <a:r>
              <a:rPr lang="en-GB" b="1" dirty="0" err="1"/>
              <a:t>tidsbegrænset</a:t>
            </a:r>
            <a:r>
              <a:rPr lang="en-GB" b="1" dirty="0"/>
              <a:t> </a:t>
            </a:r>
            <a:r>
              <a:rPr lang="en-GB" b="1" dirty="0" err="1"/>
              <a:t>ansættelse</a:t>
            </a:r>
            <a:r>
              <a:rPr lang="en-GB" b="1" dirty="0"/>
              <a:t>) ?</a:t>
            </a:r>
            <a:endParaRPr lang="en-GB" i="1" dirty="0"/>
          </a:p>
          <a:p>
            <a:pPr>
              <a:buNone/>
            </a:pPr>
            <a:endParaRPr lang="en-GB" dirty="0">
              <a:effectLst/>
            </a:endParaRPr>
          </a:p>
          <a:p>
            <a:endParaRPr lang="en-GB" dirty="0">
              <a:effectLst/>
            </a:endParaRPr>
          </a:p>
          <a:p>
            <a:endParaRPr lang="da-DK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8751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3. Ikke mindre gunstig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>
              <a:buNone/>
            </a:pPr>
            <a:r>
              <a:rPr lang="en-GB" sz="1800" b="1" dirty="0">
                <a:solidFill>
                  <a:srgbClr val="333333"/>
                </a:solidFill>
              </a:rPr>
              <a:t>Det </a:t>
            </a:r>
            <a:r>
              <a:rPr lang="en-GB" sz="1800" b="1" dirty="0" err="1">
                <a:solidFill>
                  <a:srgbClr val="333333"/>
                </a:solidFill>
              </a:rPr>
              <a:t>nemme</a:t>
            </a:r>
            <a:r>
              <a:rPr lang="en-GB" sz="1800" b="1" dirty="0">
                <a:solidFill>
                  <a:srgbClr val="333333"/>
                </a:solidFill>
              </a:rPr>
              <a:t> ‘</a:t>
            </a:r>
            <a:r>
              <a:rPr lang="en-GB" sz="1800" b="1" dirty="0" err="1">
                <a:solidFill>
                  <a:srgbClr val="333333"/>
                </a:solidFill>
              </a:rPr>
              <a:t>mindre</a:t>
            </a:r>
            <a:r>
              <a:rPr lang="en-GB" sz="1800" b="1" dirty="0">
                <a:solidFill>
                  <a:srgbClr val="333333"/>
                </a:solidFill>
              </a:rPr>
              <a:t> </a:t>
            </a:r>
            <a:r>
              <a:rPr lang="en-GB" sz="1800" b="1" dirty="0" err="1">
                <a:solidFill>
                  <a:srgbClr val="333333"/>
                </a:solidFill>
              </a:rPr>
              <a:t>gunstige</a:t>
            </a:r>
            <a:r>
              <a:rPr lang="en-GB" sz="1800" b="1" dirty="0">
                <a:solidFill>
                  <a:srgbClr val="333333"/>
                </a:solidFill>
              </a:rPr>
              <a:t>’:</a:t>
            </a:r>
          </a:p>
          <a:p>
            <a:pPr marL="342900" indent="-342900">
              <a:buFontTx/>
              <a:buChar char="-"/>
            </a:pPr>
            <a:r>
              <a:rPr lang="en-GB" sz="1800" dirty="0" err="1">
                <a:solidFill>
                  <a:srgbClr val="333333"/>
                </a:solidFill>
              </a:rPr>
              <a:t>Ikke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medregning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af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perioder</a:t>
            </a:r>
            <a:r>
              <a:rPr lang="en-GB" sz="1800" dirty="0">
                <a:solidFill>
                  <a:srgbClr val="333333"/>
                </a:solidFill>
              </a:rPr>
              <a:t> med </a:t>
            </a:r>
            <a:r>
              <a:rPr lang="en-GB" sz="1800" dirty="0" err="1">
                <a:solidFill>
                  <a:srgbClr val="333333"/>
                </a:solidFill>
              </a:rPr>
              <a:t>tidsbegrænset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ansættelse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ved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beregning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af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anciennitet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til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lønindplacering</a:t>
            </a:r>
            <a:r>
              <a:rPr lang="en-GB" sz="1800" dirty="0">
                <a:solidFill>
                  <a:srgbClr val="333333"/>
                </a:solidFill>
              </a:rPr>
              <a:t>, </a:t>
            </a:r>
            <a:r>
              <a:rPr lang="en-GB" sz="1800" dirty="0" err="1">
                <a:solidFill>
                  <a:srgbClr val="333333"/>
                </a:solidFill>
              </a:rPr>
              <a:t>jf</a:t>
            </a:r>
            <a:r>
              <a:rPr lang="en-GB" sz="1800" dirty="0">
                <a:solidFill>
                  <a:srgbClr val="333333"/>
                </a:solidFill>
              </a:rPr>
              <a:t>. 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C-192/21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Comunidad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 de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Castilla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 y Leon,</a:t>
            </a:r>
            <a:r>
              <a:rPr lang="en-DK" sz="1800" dirty="0">
                <a:effectLst/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da-DK" sz="1800" dirty="0">
                <a:effectLst/>
                <a:ea typeface="Times New Roman" panose="02020603050405020304" pitchFamily="18" charset="0"/>
              </a:rPr>
              <a:t>Nægtelse af anciennitetsbaseret løntillæg til kontraktansatte, kun givet til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fastsansatte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 tjenestemænd, C-72/18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Ustariz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Aróstegui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.</a:t>
            </a:r>
            <a:r>
              <a:rPr lang="en-DK" sz="1800" dirty="0">
                <a:effectLst/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da-DK" sz="1800" dirty="0">
                <a:effectLst/>
                <a:ea typeface="Times New Roman" panose="02020603050405020304" pitchFamily="18" charset="0"/>
              </a:rPr>
              <a:t>Halvering af arbejdstid (og betaling) for ikke-fastansatte undervisere, jf. C-443/16 Rodrigo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Sanz</a:t>
            </a:r>
            <a:endParaRPr lang="da-DK" sz="1800" dirty="0">
              <a:effectLst/>
              <a:ea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GB" sz="1800" dirty="0" err="1">
                <a:solidFill>
                  <a:srgbClr val="333333"/>
                </a:solidFill>
              </a:rPr>
              <a:t>Kortere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opsigelsesvarsler</a:t>
            </a:r>
            <a:r>
              <a:rPr lang="en-GB" sz="1800" dirty="0">
                <a:solidFill>
                  <a:srgbClr val="333333"/>
                </a:solidFill>
              </a:rPr>
              <a:t> for </a:t>
            </a:r>
            <a:r>
              <a:rPr lang="en-GB" sz="1800" dirty="0" err="1">
                <a:solidFill>
                  <a:srgbClr val="333333"/>
                </a:solidFill>
              </a:rPr>
              <a:t>ikke-fastansatte</a:t>
            </a:r>
            <a:r>
              <a:rPr lang="en-GB" sz="1800" dirty="0">
                <a:solidFill>
                  <a:srgbClr val="333333"/>
                </a:solidFill>
              </a:rPr>
              <a:t> (</a:t>
            </a:r>
            <a:r>
              <a:rPr lang="en-GB" sz="1800" dirty="0" err="1">
                <a:solidFill>
                  <a:srgbClr val="333333"/>
                </a:solidFill>
              </a:rPr>
              <a:t>hvis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i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øvrigt</a:t>
            </a:r>
            <a:r>
              <a:rPr lang="en-GB" sz="1800" dirty="0">
                <a:solidFill>
                  <a:srgbClr val="333333"/>
                </a:solidFill>
              </a:rPr>
              <a:t> </a:t>
            </a:r>
            <a:r>
              <a:rPr lang="en-GB" sz="1800" dirty="0" err="1">
                <a:solidFill>
                  <a:srgbClr val="333333"/>
                </a:solidFill>
              </a:rPr>
              <a:t>sammenlignelige</a:t>
            </a:r>
            <a:r>
              <a:rPr lang="en-GB" sz="1800" dirty="0">
                <a:solidFill>
                  <a:srgbClr val="333333"/>
                </a:solidFill>
              </a:rPr>
              <a:t> forhold), </a:t>
            </a:r>
            <a:r>
              <a:rPr lang="en-GB" sz="1800" dirty="0" err="1">
                <a:solidFill>
                  <a:srgbClr val="333333"/>
                </a:solidFill>
              </a:rPr>
              <a:t>jf</a:t>
            </a:r>
            <a:r>
              <a:rPr lang="en-GB" sz="1800" dirty="0">
                <a:solidFill>
                  <a:srgbClr val="333333"/>
                </a:solidFill>
              </a:rPr>
              <a:t>. 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C-38/13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Nierodzik</a:t>
            </a:r>
            <a:endParaRPr lang="da-DK" sz="1800" dirty="0">
              <a:effectLst/>
            </a:endParaRPr>
          </a:p>
          <a:p>
            <a:pPr>
              <a:buNone/>
            </a:pPr>
            <a:r>
              <a:rPr lang="da-DK" sz="1800" b="1" dirty="0"/>
              <a:t>Forskelligt er ikke altid ‘mindre gunstigt:</a:t>
            </a:r>
          </a:p>
          <a:p>
            <a:pPr marL="285750" indent="-285750">
              <a:buFontTx/>
              <a:buChar char="-"/>
            </a:pPr>
            <a:r>
              <a:rPr lang="da-DK" sz="1800" dirty="0">
                <a:effectLst/>
              </a:rPr>
              <a:t>Forskellige procedurer for godtgørelse </a:t>
            </a:r>
            <a:r>
              <a:rPr lang="da-DK" sz="1800" dirty="0"/>
              <a:t>for ulovlig opsigelse af kontrakten,  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C-361/12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Carratù</a:t>
            </a:r>
            <a:endParaRPr lang="da-DK" sz="1800" dirty="0"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da-DK" sz="1800" b="1" dirty="0">
                <a:effectLst/>
                <a:ea typeface="Times New Roman" panose="02020603050405020304" pitchFamily="18" charset="0"/>
              </a:rPr>
              <a:t>En konkret sag til sag vurdering</a:t>
            </a:r>
          </a:p>
          <a:p>
            <a:pPr>
              <a:buNone/>
            </a:pPr>
            <a:r>
              <a:rPr lang="en-DK" sz="1800" dirty="0">
                <a:effectLst/>
              </a:rPr>
              <a:t> </a:t>
            </a:r>
          </a:p>
          <a:p>
            <a:pPr marL="342900" indent="-342900">
              <a:buFontTx/>
              <a:buChar char="-"/>
            </a:pPr>
            <a:endParaRPr lang="en-GB" sz="1800" dirty="0">
              <a:solidFill>
                <a:srgbClr val="333333"/>
              </a:solidFill>
            </a:endParaRPr>
          </a:p>
        </p:txBody>
      </p:sp>
      <p:sp>
        <p:nvSpPr>
          <p:cNvPr id="4" name="Left Arrow 3">
            <a:extLst>
              <a:ext uri="{FF2B5EF4-FFF2-40B4-BE49-F238E27FC236}">
                <a16:creationId xmlns:a16="http://schemas.microsoft.com/office/drawing/2014/main" id="{840ABE76-2EF6-2B80-6BA5-9FE6E79E8D48}"/>
              </a:ext>
            </a:extLst>
          </p:cNvPr>
          <p:cNvSpPr/>
          <p:nvPr/>
        </p:nvSpPr>
        <p:spPr bwMode="auto">
          <a:xfrm>
            <a:off x="7390556" y="827479"/>
            <a:ext cx="792088" cy="504056"/>
          </a:xfrm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0821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3. Ikke mindre gunstig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>
              <a:buNone/>
            </a:pPr>
            <a:r>
              <a:rPr lang="en-GB" b="1" dirty="0">
                <a:solidFill>
                  <a:srgbClr val="333333"/>
                </a:solidFill>
              </a:rPr>
              <a:t>C-715/20 K.L. (</a:t>
            </a:r>
            <a:r>
              <a:rPr lang="en-GB" b="1" dirty="0" err="1">
                <a:solidFill>
                  <a:srgbClr val="333333"/>
                </a:solidFill>
              </a:rPr>
              <a:t>tidsbegrænset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deltidsansættelse</a:t>
            </a:r>
            <a:r>
              <a:rPr lang="en-GB" b="1" dirty="0">
                <a:solidFill>
                  <a:srgbClr val="333333"/>
                </a:solidFill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en-GB" dirty="0">
                <a:solidFill>
                  <a:srgbClr val="333333"/>
                </a:solidFill>
              </a:rPr>
              <a:t>Ingen </a:t>
            </a:r>
            <a:r>
              <a:rPr lang="en-GB" b="1" dirty="0">
                <a:solidFill>
                  <a:srgbClr val="333333"/>
                </a:solidFill>
              </a:rPr>
              <a:t>ret </a:t>
            </a:r>
            <a:r>
              <a:rPr lang="en-GB" b="1" dirty="0" err="1">
                <a:solidFill>
                  <a:srgbClr val="333333"/>
                </a:solidFill>
              </a:rPr>
              <a:t>til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begrundelse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ved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opsigelse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af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tidsbegrænsede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kontrakter</a:t>
            </a:r>
            <a:r>
              <a:rPr lang="en-GB" dirty="0">
                <a:solidFill>
                  <a:srgbClr val="333333"/>
                </a:solidFill>
              </a:rPr>
              <a:t>, men ret </a:t>
            </a:r>
            <a:r>
              <a:rPr lang="en-GB" dirty="0" err="1">
                <a:solidFill>
                  <a:srgbClr val="333333"/>
                </a:solidFill>
              </a:rPr>
              <a:t>til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begrundelse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ved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opsigelse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af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permanente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kontrakter</a:t>
            </a:r>
            <a:r>
              <a:rPr lang="en-GB" dirty="0">
                <a:solidFill>
                  <a:srgbClr val="333333"/>
                </a:solidFill>
              </a:rPr>
              <a:t>. </a:t>
            </a:r>
          </a:p>
          <a:p>
            <a:pPr marL="342900" indent="-342900">
              <a:buFontTx/>
              <a:buChar char="-"/>
            </a:pPr>
            <a:endParaRPr lang="en-GB" dirty="0">
              <a:solidFill>
                <a:srgbClr val="333333"/>
              </a:solidFill>
            </a:endParaRPr>
          </a:p>
          <a:p>
            <a:pPr>
              <a:buNone/>
            </a:pPr>
            <a:r>
              <a:rPr lang="en-GB" b="1" dirty="0">
                <a:solidFill>
                  <a:srgbClr val="333333"/>
                </a:solidFill>
              </a:rPr>
              <a:t>CJEU: Dette </a:t>
            </a:r>
            <a:r>
              <a:rPr lang="en-GB" b="1" dirty="0" err="1">
                <a:solidFill>
                  <a:srgbClr val="333333"/>
                </a:solidFill>
              </a:rPr>
              <a:t>udgør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en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mindre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gunstig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behandling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af</a:t>
            </a:r>
            <a:r>
              <a:rPr lang="en-GB" dirty="0">
                <a:solidFill>
                  <a:srgbClr val="333333"/>
                </a:solidFill>
              </a:rPr>
              <a:t> den </a:t>
            </a:r>
            <a:r>
              <a:rPr lang="en-GB" dirty="0" err="1">
                <a:solidFill>
                  <a:srgbClr val="333333"/>
                </a:solidFill>
              </a:rPr>
              <a:t>tidsbegrænset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ansatte</a:t>
            </a:r>
            <a:r>
              <a:rPr lang="en-GB" dirty="0">
                <a:solidFill>
                  <a:srgbClr val="333333"/>
                </a:solidFill>
              </a:rPr>
              <a:t>, da:</a:t>
            </a:r>
          </a:p>
          <a:p>
            <a:pPr marL="774900" lvl="1" indent="-342900">
              <a:buFontTx/>
              <a:buChar char="-"/>
            </a:pPr>
            <a:r>
              <a:rPr lang="en-GB" dirty="0">
                <a:solidFill>
                  <a:srgbClr val="333333"/>
                </a:solidFill>
              </a:rPr>
              <a:t>Den </a:t>
            </a:r>
            <a:r>
              <a:rPr lang="en-GB" dirty="0" err="1">
                <a:solidFill>
                  <a:srgbClr val="333333"/>
                </a:solidFill>
              </a:rPr>
              <a:t>tidsbegrænset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ansatte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får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ikke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samme</a:t>
            </a:r>
            <a:r>
              <a:rPr lang="en-GB" dirty="0">
                <a:solidFill>
                  <a:srgbClr val="333333"/>
                </a:solidFill>
              </a:rPr>
              <a:t> information (</a:t>
            </a:r>
            <a:r>
              <a:rPr lang="en-GB" dirty="0" err="1">
                <a:solidFill>
                  <a:srgbClr val="333333"/>
                </a:solidFill>
              </a:rPr>
              <a:t>præmis</a:t>
            </a:r>
            <a:r>
              <a:rPr lang="en-GB" dirty="0">
                <a:solidFill>
                  <a:srgbClr val="333333"/>
                </a:solidFill>
              </a:rPr>
              <a:t> 51)</a:t>
            </a:r>
          </a:p>
          <a:p>
            <a:pPr marL="774900" lvl="1" indent="-342900">
              <a:buFontTx/>
              <a:buChar char="-"/>
            </a:pPr>
            <a:r>
              <a:rPr lang="en-GB" dirty="0">
                <a:solidFill>
                  <a:srgbClr val="333333"/>
                </a:solidFill>
              </a:rPr>
              <a:t>Der er </a:t>
            </a:r>
            <a:r>
              <a:rPr lang="en-GB" dirty="0" err="1">
                <a:solidFill>
                  <a:srgbClr val="333333"/>
                </a:solidFill>
              </a:rPr>
              <a:t>adgang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til</a:t>
            </a:r>
            <a:r>
              <a:rPr lang="en-GB" dirty="0">
                <a:solidFill>
                  <a:srgbClr val="333333"/>
                </a:solidFill>
              </a:rPr>
              <a:t> at </a:t>
            </a:r>
            <a:r>
              <a:rPr lang="en-GB" dirty="0" err="1">
                <a:solidFill>
                  <a:srgbClr val="333333"/>
                </a:solidFill>
              </a:rPr>
              <a:t>få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prøvet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lovligheden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af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en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opsigelse</a:t>
            </a:r>
            <a:r>
              <a:rPr lang="en-GB" dirty="0">
                <a:solidFill>
                  <a:srgbClr val="333333"/>
                </a:solidFill>
              </a:rPr>
              <a:t> – om den er </a:t>
            </a:r>
            <a:r>
              <a:rPr lang="en-GB" dirty="0" err="1">
                <a:solidFill>
                  <a:srgbClr val="333333"/>
                </a:solidFill>
              </a:rPr>
              <a:t>udtryk</a:t>
            </a:r>
            <a:r>
              <a:rPr lang="en-GB" dirty="0">
                <a:solidFill>
                  <a:srgbClr val="333333"/>
                </a:solidFill>
              </a:rPr>
              <a:t> for </a:t>
            </a:r>
            <a:r>
              <a:rPr lang="en-GB" dirty="0" err="1">
                <a:solidFill>
                  <a:srgbClr val="333333"/>
                </a:solidFill>
              </a:rPr>
              <a:t>forskelsbehandling</a:t>
            </a:r>
            <a:r>
              <a:rPr lang="en-GB" dirty="0">
                <a:solidFill>
                  <a:srgbClr val="333333"/>
                </a:solidFill>
              </a:rPr>
              <a:t>, </a:t>
            </a:r>
            <a:r>
              <a:rPr lang="en-GB" dirty="0" err="1">
                <a:solidFill>
                  <a:srgbClr val="333333"/>
                </a:solidFill>
              </a:rPr>
              <a:t>udgør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retsmisbrug</a:t>
            </a:r>
            <a:r>
              <a:rPr lang="en-GB" dirty="0">
                <a:solidFill>
                  <a:srgbClr val="333333"/>
                </a:solidFill>
              </a:rPr>
              <a:t>, </a:t>
            </a:r>
            <a:r>
              <a:rPr lang="en-GB" dirty="0" err="1">
                <a:solidFill>
                  <a:srgbClr val="333333"/>
                </a:solidFill>
              </a:rPr>
              <a:t>eller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tilsidesætter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nationale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regler</a:t>
            </a:r>
            <a:r>
              <a:rPr lang="en-GB" dirty="0">
                <a:solidFill>
                  <a:srgbClr val="333333"/>
                </a:solidFill>
              </a:rPr>
              <a:t> (</a:t>
            </a:r>
            <a:r>
              <a:rPr lang="en-GB" dirty="0" err="1">
                <a:solidFill>
                  <a:srgbClr val="333333"/>
                </a:solidFill>
              </a:rPr>
              <a:t>præmis</a:t>
            </a:r>
            <a:r>
              <a:rPr lang="en-GB" dirty="0">
                <a:solidFill>
                  <a:srgbClr val="333333"/>
                </a:solidFill>
              </a:rPr>
              <a:t> 52)</a:t>
            </a:r>
          </a:p>
          <a:p>
            <a:pPr marL="774900" lvl="1" indent="-342900">
              <a:buFontTx/>
              <a:buChar char="-"/>
            </a:pPr>
            <a:r>
              <a:rPr lang="en-GB" dirty="0">
                <a:solidFill>
                  <a:srgbClr val="333333"/>
                </a:solidFill>
              </a:rPr>
              <a:t>Den </a:t>
            </a:r>
            <a:r>
              <a:rPr lang="en-GB" dirty="0" err="1">
                <a:solidFill>
                  <a:srgbClr val="333333"/>
                </a:solidFill>
              </a:rPr>
              <a:t>tidsbegrænset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ansatte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skal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imidlertid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rejse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en</a:t>
            </a:r>
            <a:r>
              <a:rPr lang="en-GB" dirty="0">
                <a:solidFill>
                  <a:srgbClr val="333333"/>
                </a:solidFill>
              </a:rPr>
              <a:t> sag </a:t>
            </a:r>
            <a:r>
              <a:rPr lang="en-GB" dirty="0" err="1">
                <a:solidFill>
                  <a:srgbClr val="333333"/>
                </a:solidFill>
              </a:rPr>
              <a:t>uden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på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forhånd</a:t>
            </a:r>
            <a:r>
              <a:rPr lang="en-GB" dirty="0">
                <a:solidFill>
                  <a:srgbClr val="333333"/>
                </a:solidFill>
              </a:rPr>
              <a:t> at </a:t>
            </a:r>
            <a:r>
              <a:rPr lang="en-GB" dirty="0" err="1">
                <a:solidFill>
                  <a:srgbClr val="333333"/>
                </a:solidFill>
              </a:rPr>
              <a:t>kende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begrundelsen</a:t>
            </a:r>
            <a:r>
              <a:rPr lang="en-GB" dirty="0">
                <a:solidFill>
                  <a:srgbClr val="333333"/>
                </a:solidFill>
              </a:rPr>
              <a:t> (</a:t>
            </a:r>
            <a:r>
              <a:rPr lang="en-GB" dirty="0" err="1">
                <a:solidFill>
                  <a:srgbClr val="333333"/>
                </a:solidFill>
              </a:rPr>
              <a:t>præmis</a:t>
            </a:r>
            <a:r>
              <a:rPr lang="en-GB" dirty="0">
                <a:solidFill>
                  <a:srgbClr val="333333"/>
                </a:solidFill>
              </a:rPr>
              <a:t> 52-53) – </a:t>
            </a:r>
            <a:r>
              <a:rPr lang="en-GB" dirty="0" err="1">
                <a:solidFill>
                  <a:srgbClr val="333333"/>
                </a:solidFill>
              </a:rPr>
              <a:t>og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tager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derved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en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risiko</a:t>
            </a:r>
            <a:r>
              <a:rPr lang="en-GB" dirty="0">
                <a:solidFill>
                  <a:srgbClr val="333333"/>
                </a:solidFill>
              </a:rPr>
              <a:t> (</a:t>
            </a:r>
            <a:r>
              <a:rPr lang="en-GB" dirty="0" err="1">
                <a:solidFill>
                  <a:srgbClr val="333333"/>
                </a:solidFill>
              </a:rPr>
              <a:t>præmis</a:t>
            </a:r>
            <a:r>
              <a:rPr lang="en-GB" dirty="0">
                <a:solidFill>
                  <a:srgbClr val="333333"/>
                </a:solidFill>
              </a:rPr>
              <a:t> 54)</a:t>
            </a:r>
          </a:p>
          <a:p>
            <a:pPr marL="774900" lvl="1" indent="-342900">
              <a:buFontTx/>
              <a:buChar char="-"/>
            </a:pPr>
            <a:endParaRPr lang="en-GB" dirty="0">
              <a:solidFill>
                <a:srgbClr val="333333"/>
              </a:solidFill>
            </a:endParaRPr>
          </a:p>
          <a:p>
            <a:pPr marL="342900" indent="-342900">
              <a:buFontTx/>
              <a:buChar char="-"/>
            </a:pP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4" name="Left Arrow 3">
            <a:extLst>
              <a:ext uri="{FF2B5EF4-FFF2-40B4-BE49-F238E27FC236}">
                <a16:creationId xmlns:a16="http://schemas.microsoft.com/office/drawing/2014/main" id="{0BCCCD26-7D32-FB75-4D50-D0AE173438BF}"/>
              </a:ext>
            </a:extLst>
          </p:cNvPr>
          <p:cNvSpPr/>
          <p:nvPr/>
        </p:nvSpPr>
        <p:spPr bwMode="auto">
          <a:xfrm>
            <a:off x="7390556" y="827479"/>
            <a:ext cx="792088" cy="504056"/>
          </a:xfrm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48784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3. Ikke mindre gunstig – køn og deltid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>
              <a:buNone/>
            </a:pPr>
            <a:r>
              <a:rPr lang="en-GB" b="1" dirty="0" err="1"/>
              <a:t>Siden</a:t>
            </a:r>
            <a:r>
              <a:rPr lang="en-GB" b="1" dirty="0"/>
              <a:t> 1982 (sag 96/80 </a:t>
            </a:r>
            <a:r>
              <a:rPr lang="en-GB" b="1" i="1" dirty="0"/>
              <a:t>Jenkins</a:t>
            </a:r>
            <a:r>
              <a:rPr lang="en-GB" b="1" dirty="0"/>
              <a:t>) </a:t>
            </a:r>
            <a:r>
              <a:rPr lang="en-GB" b="1" dirty="0" err="1"/>
              <a:t>før</a:t>
            </a:r>
            <a:r>
              <a:rPr lang="en-GB" b="1" dirty="0"/>
              <a:t> </a:t>
            </a:r>
            <a:r>
              <a:rPr lang="en-GB" b="1" dirty="0" err="1"/>
              <a:t>deltidsdirektivet</a:t>
            </a:r>
            <a:r>
              <a:rPr lang="en-GB" b="1" dirty="0"/>
              <a:t>: </a:t>
            </a:r>
          </a:p>
          <a:p>
            <a:pPr>
              <a:buNone/>
            </a:pPr>
            <a:r>
              <a:rPr lang="en-GB" dirty="0" err="1"/>
              <a:t>Lige</a:t>
            </a:r>
            <a:r>
              <a:rPr lang="en-GB" dirty="0"/>
              <a:t> </a:t>
            </a:r>
            <a:r>
              <a:rPr lang="en-GB" dirty="0" err="1"/>
              <a:t>arbejdsvilkår</a:t>
            </a:r>
            <a:r>
              <a:rPr lang="en-GB" dirty="0"/>
              <a:t> for </a:t>
            </a:r>
            <a:r>
              <a:rPr lang="en-GB" dirty="0" err="1"/>
              <a:t>deltidsansatte</a:t>
            </a:r>
            <a:r>
              <a:rPr lang="en-GB" dirty="0"/>
              <a:t> var et </a:t>
            </a:r>
            <a:r>
              <a:rPr lang="en-GB" dirty="0" err="1"/>
              <a:t>spørgsmål</a:t>
            </a:r>
            <a:r>
              <a:rPr lang="en-GB" dirty="0"/>
              <a:t> om </a:t>
            </a:r>
            <a:r>
              <a:rPr lang="en-GB" dirty="0" err="1"/>
              <a:t>køn</a:t>
            </a:r>
            <a:r>
              <a:rPr lang="en-GB" dirty="0"/>
              <a:t>:</a:t>
            </a:r>
          </a:p>
          <a:p>
            <a:pPr marL="342900" indent="-342900">
              <a:buFontTx/>
              <a:buChar char="-"/>
            </a:pPr>
            <a:r>
              <a:rPr lang="en-GB" dirty="0" err="1"/>
              <a:t>Ringere</a:t>
            </a:r>
            <a:r>
              <a:rPr lang="en-GB" dirty="0"/>
              <a:t> </a:t>
            </a:r>
            <a:r>
              <a:rPr lang="en-GB" dirty="0" err="1"/>
              <a:t>vilkår</a:t>
            </a:r>
            <a:r>
              <a:rPr lang="en-GB" dirty="0"/>
              <a:t> for </a:t>
            </a:r>
            <a:r>
              <a:rPr lang="en-GB" dirty="0" err="1"/>
              <a:t>deltidsansatte</a:t>
            </a:r>
            <a:r>
              <a:rPr lang="en-GB" dirty="0"/>
              <a:t> </a:t>
            </a:r>
            <a:r>
              <a:rPr lang="en-GB" b="1" dirty="0" err="1"/>
              <a:t>kan</a:t>
            </a:r>
            <a:r>
              <a:rPr lang="en-GB" b="1" dirty="0"/>
              <a:t> </a:t>
            </a:r>
            <a:r>
              <a:rPr lang="en-GB" b="1" dirty="0" err="1"/>
              <a:t>udgøre</a:t>
            </a:r>
            <a:r>
              <a:rPr lang="en-GB" b="1" dirty="0"/>
              <a:t> </a:t>
            </a:r>
            <a:r>
              <a:rPr lang="en-GB" b="1" dirty="0" err="1"/>
              <a:t>indirekte</a:t>
            </a:r>
            <a:r>
              <a:rPr lang="en-GB" b="1" dirty="0"/>
              <a:t> </a:t>
            </a:r>
            <a:r>
              <a:rPr lang="en-GB" b="1" dirty="0" err="1"/>
              <a:t>forskelsbehandling</a:t>
            </a:r>
            <a:r>
              <a:rPr lang="en-GB" b="1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kvinder</a:t>
            </a:r>
            <a:r>
              <a:rPr lang="en-GB" dirty="0"/>
              <a:t>, da </a:t>
            </a:r>
            <a:r>
              <a:rPr lang="en-GB" dirty="0" err="1"/>
              <a:t>statistikken</a:t>
            </a:r>
            <a:r>
              <a:rPr lang="en-GB" dirty="0"/>
              <a:t> </a:t>
            </a:r>
            <a:r>
              <a:rPr lang="en-GB" dirty="0" err="1"/>
              <a:t>viser</a:t>
            </a:r>
            <a:r>
              <a:rPr lang="en-GB" dirty="0"/>
              <a:t>, at </a:t>
            </a:r>
            <a:r>
              <a:rPr lang="en-GB" dirty="0" err="1"/>
              <a:t>flere</a:t>
            </a:r>
            <a:r>
              <a:rPr lang="en-GB" dirty="0"/>
              <a:t> </a:t>
            </a:r>
            <a:r>
              <a:rPr lang="en-GB" dirty="0" err="1"/>
              <a:t>kvinder</a:t>
            </a:r>
            <a:r>
              <a:rPr lang="en-GB" dirty="0"/>
              <a:t> end </a:t>
            </a:r>
            <a:r>
              <a:rPr lang="en-GB" dirty="0" err="1"/>
              <a:t>mænd</a:t>
            </a:r>
            <a:r>
              <a:rPr lang="en-GB" dirty="0"/>
              <a:t> </a:t>
            </a:r>
            <a:r>
              <a:rPr lang="en-GB" dirty="0" err="1"/>
              <a:t>arbejder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deltid</a:t>
            </a:r>
            <a:endParaRPr lang="en-GB" dirty="0"/>
          </a:p>
          <a:p>
            <a:pPr marL="342900" indent="-342900">
              <a:buFontTx/>
              <a:buChar char="-"/>
            </a:pPr>
            <a:r>
              <a:rPr lang="en-GB" dirty="0" err="1"/>
              <a:t>Langt</a:t>
            </a:r>
            <a:r>
              <a:rPr lang="en-GB" dirty="0"/>
              <a:t> de </a:t>
            </a:r>
            <a:r>
              <a:rPr lang="en-GB" dirty="0" err="1"/>
              <a:t>fleste</a:t>
            </a:r>
            <a:r>
              <a:rPr lang="en-GB" dirty="0"/>
              <a:t> sager </a:t>
            </a:r>
            <a:r>
              <a:rPr lang="en-GB" dirty="0" err="1"/>
              <a:t>handlede</a:t>
            </a:r>
            <a:r>
              <a:rPr lang="en-GB" dirty="0"/>
              <a:t> om </a:t>
            </a:r>
            <a:r>
              <a:rPr lang="en-GB" dirty="0" err="1"/>
              <a:t>deltidsansatte</a:t>
            </a:r>
            <a:endParaRPr lang="en-GB" dirty="0"/>
          </a:p>
          <a:p>
            <a:pPr marL="342900" indent="-342900">
              <a:buFontTx/>
              <a:buChar char="-"/>
            </a:pPr>
            <a:r>
              <a:rPr lang="en-GB" dirty="0"/>
              <a:t>Dog: </a:t>
            </a:r>
            <a:r>
              <a:rPr lang="en-GB" dirty="0" err="1"/>
              <a:t>gavnede</a:t>
            </a:r>
            <a:r>
              <a:rPr lang="en-GB" dirty="0"/>
              <a:t> </a:t>
            </a:r>
            <a:r>
              <a:rPr lang="en-GB" dirty="0" err="1"/>
              <a:t>ikke</a:t>
            </a:r>
            <a:r>
              <a:rPr lang="en-GB" dirty="0"/>
              <a:t> </a:t>
            </a:r>
            <a:r>
              <a:rPr lang="en-GB" dirty="0" err="1"/>
              <a:t>mænd</a:t>
            </a:r>
            <a:r>
              <a:rPr lang="en-GB" dirty="0"/>
              <a:t>, der </a:t>
            </a:r>
            <a:r>
              <a:rPr lang="en-GB" dirty="0" err="1"/>
              <a:t>arbejdede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deltid</a:t>
            </a:r>
            <a:endParaRPr lang="en-GB" dirty="0"/>
          </a:p>
          <a:p>
            <a:pPr>
              <a:buNone/>
            </a:pPr>
            <a:r>
              <a:rPr lang="en-GB" b="1" dirty="0"/>
              <a:t>Fra 1997 med </a:t>
            </a:r>
            <a:r>
              <a:rPr lang="en-GB" b="1" dirty="0" err="1"/>
              <a:t>deltidsdirektivet</a:t>
            </a:r>
            <a:r>
              <a:rPr lang="en-GB" b="1" dirty="0"/>
              <a:t>:</a:t>
            </a:r>
          </a:p>
          <a:p>
            <a:pPr algn="l"/>
            <a:r>
              <a:rPr lang="en-GB" dirty="0" err="1">
                <a:solidFill>
                  <a:srgbClr val="333333"/>
                </a:solidFill>
                <a:highlight>
                  <a:srgbClr val="FFFFFF"/>
                </a:highlight>
              </a:rPr>
              <a:t>Deltidsarbejde</a:t>
            </a:r>
            <a:r>
              <a:rPr lang="en-GB" dirty="0">
                <a:solidFill>
                  <a:srgbClr val="333333"/>
                </a:solidFill>
                <a:highlight>
                  <a:srgbClr val="FFFFFF"/>
                </a:highlight>
              </a:rPr>
              <a:t> er </a:t>
            </a:r>
            <a:r>
              <a:rPr lang="en-GB" dirty="0" err="1">
                <a:solidFill>
                  <a:srgbClr val="333333"/>
                </a:solidFill>
                <a:highlight>
                  <a:srgbClr val="FFFFFF"/>
                </a:highlight>
              </a:rPr>
              <a:t>godt</a:t>
            </a:r>
            <a:r>
              <a:rPr lang="en-GB" dirty="0">
                <a:solidFill>
                  <a:srgbClr val="333333"/>
                </a:solidFill>
                <a:highlight>
                  <a:srgbClr val="FFFFFF"/>
                </a:highlight>
              </a:rPr>
              <a:t> (</a:t>
            </a:r>
            <a:r>
              <a:rPr lang="en-GB" dirty="0" err="1">
                <a:solidFill>
                  <a:srgbClr val="333333"/>
                </a:solidFill>
                <a:highlight>
                  <a:srgbClr val="FFFFFF"/>
                </a:highlight>
              </a:rPr>
              <a:t>gør</a:t>
            </a:r>
            <a:r>
              <a:rPr lang="en-GB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333333"/>
                </a:solidFill>
                <a:highlight>
                  <a:srgbClr val="FFFFFF"/>
                </a:highlight>
              </a:rPr>
              <a:t>arbejde</a:t>
            </a:r>
            <a:r>
              <a:rPr lang="en-GB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333333"/>
                </a:solidFill>
                <a:highlight>
                  <a:srgbClr val="FFFFFF"/>
                </a:highlight>
              </a:rPr>
              <a:t>tilgængeligt</a:t>
            </a:r>
            <a:r>
              <a:rPr lang="en-GB" dirty="0">
                <a:solidFill>
                  <a:srgbClr val="333333"/>
                </a:solidFill>
                <a:highlight>
                  <a:srgbClr val="FFFFFF"/>
                </a:highlight>
              </a:rPr>
              <a:t> for </a:t>
            </a:r>
            <a:r>
              <a:rPr lang="en-GB" dirty="0" err="1">
                <a:solidFill>
                  <a:srgbClr val="333333"/>
                </a:solidFill>
                <a:highlight>
                  <a:srgbClr val="FFFFFF"/>
                </a:highlight>
              </a:rPr>
              <a:t>arbejdstagere</a:t>
            </a:r>
            <a:r>
              <a:rPr lang="en-GB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333333"/>
                </a:solidFill>
                <a:highlight>
                  <a:srgbClr val="FFFFFF"/>
                </a:highlight>
              </a:rPr>
              <a:t>i</a:t>
            </a:r>
            <a:r>
              <a:rPr lang="en-GB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333333"/>
                </a:solidFill>
                <a:highlight>
                  <a:srgbClr val="FFFFFF"/>
                </a:highlight>
              </a:rPr>
              <a:t>forskellige</a:t>
            </a:r>
            <a:r>
              <a:rPr lang="en-GB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GB" dirty="0" err="1">
                <a:solidFill>
                  <a:srgbClr val="333333"/>
                </a:solidFill>
                <a:highlight>
                  <a:srgbClr val="FFFFFF"/>
                </a:highlight>
              </a:rPr>
              <a:t>livssituationer</a:t>
            </a:r>
            <a:r>
              <a:rPr lang="en-GB" dirty="0">
                <a:solidFill>
                  <a:srgbClr val="333333"/>
                </a:solidFill>
                <a:highlight>
                  <a:srgbClr val="FFFFFF"/>
                </a:highlight>
              </a:rPr>
              <a:t>). </a:t>
            </a:r>
            <a:r>
              <a:rPr lang="en-GB" dirty="0" err="1">
                <a:solidFill>
                  <a:srgbClr val="333333"/>
                </a:solidFill>
                <a:highlight>
                  <a:srgbClr val="FFFFFF"/>
                </a:highlight>
              </a:rPr>
              <a:t>F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okus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på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at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sikre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GODT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deltidsarbejde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>
              <a:buNone/>
            </a:pPr>
            <a:r>
              <a:rPr lang="en-GB" dirty="0" err="1"/>
              <a:t>Direktivet</a:t>
            </a:r>
            <a:r>
              <a:rPr lang="en-GB" dirty="0"/>
              <a:t> </a:t>
            </a:r>
            <a:r>
              <a:rPr lang="en-GB" dirty="0" err="1"/>
              <a:t>omfatter</a:t>
            </a:r>
            <a:r>
              <a:rPr lang="en-GB" dirty="0"/>
              <a:t> </a:t>
            </a:r>
            <a:r>
              <a:rPr lang="en-GB" dirty="0" err="1"/>
              <a:t>både</a:t>
            </a:r>
            <a:r>
              <a:rPr lang="en-GB" dirty="0"/>
              <a:t> </a:t>
            </a:r>
            <a:r>
              <a:rPr lang="en-GB" dirty="0" err="1"/>
              <a:t>mænd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kvinder</a:t>
            </a:r>
            <a:r>
              <a:rPr lang="en-GB" dirty="0"/>
              <a:t>, men </a:t>
            </a:r>
            <a:r>
              <a:rPr lang="en-GB" dirty="0" err="1"/>
              <a:t>har</a:t>
            </a:r>
            <a:r>
              <a:rPr lang="en-GB" dirty="0"/>
              <a:t> </a:t>
            </a:r>
            <a:r>
              <a:rPr lang="en-GB" dirty="0" err="1"/>
              <a:t>andre</a:t>
            </a:r>
            <a:r>
              <a:rPr lang="en-GB" dirty="0"/>
              <a:t> </a:t>
            </a:r>
            <a:r>
              <a:rPr lang="en-GB" dirty="0" err="1"/>
              <a:t>begræsninger</a:t>
            </a:r>
            <a:r>
              <a:rPr lang="en-GB" dirty="0"/>
              <a:t>.</a:t>
            </a:r>
          </a:p>
          <a:p>
            <a:pPr marL="342900" indent="-342900">
              <a:buFontTx/>
              <a:buChar char="-"/>
            </a:pPr>
            <a:r>
              <a:rPr lang="en-GB" dirty="0" err="1"/>
              <a:t>Indirekte</a:t>
            </a:r>
            <a:r>
              <a:rPr lang="en-GB" dirty="0"/>
              <a:t> </a:t>
            </a:r>
            <a:r>
              <a:rPr lang="en-GB" dirty="0" err="1"/>
              <a:t>forskelsbehandling</a:t>
            </a:r>
            <a:r>
              <a:rPr lang="en-GB" dirty="0"/>
              <a:t> </a:t>
            </a:r>
            <a:r>
              <a:rPr lang="en-GB" dirty="0" err="1"/>
              <a:t>pga</a:t>
            </a:r>
            <a:r>
              <a:rPr lang="en-GB" dirty="0"/>
              <a:t>. </a:t>
            </a:r>
            <a:r>
              <a:rPr lang="en-GB" dirty="0" err="1"/>
              <a:t>køn</a:t>
            </a:r>
            <a:r>
              <a:rPr lang="en-GB" dirty="0"/>
              <a:t> spiller </a:t>
            </a:r>
            <a:r>
              <a:rPr lang="en-GB" dirty="0" err="1"/>
              <a:t>fortsat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supplerende</a:t>
            </a:r>
            <a:r>
              <a:rPr lang="en-GB" dirty="0"/>
              <a:t>/</a:t>
            </a:r>
            <a:r>
              <a:rPr lang="en-GB" dirty="0" err="1"/>
              <a:t>opsamlende</a:t>
            </a:r>
            <a:r>
              <a:rPr lang="en-GB" dirty="0"/>
              <a:t> </a:t>
            </a:r>
            <a:r>
              <a:rPr lang="en-GB" dirty="0" err="1"/>
              <a:t>rolle</a:t>
            </a:r>
            <a:r>
              <a:rPr lang="en-GB" dirty="0"/>
              <a:t> for de </a:t>
            </a:r>
            <a:r>
              <a:rPr lang="en-GB" dirty="0" err="1"/>
              <a:t>situationer</a:t>
            </a:r>
            <a:r>
              <a:rPr lang="en-GB" dirty="0"/>
              <a:t>, der </a:t>
            </a:r>
            <a:r>
              <a:rPr lang="en-GB" dirty="0" err="1"/>
              <a:t>ikke</a:t>
            </a:r>
            <a:r>
              <a:rPr lang="en-GB" dirty="0"/>
              <a:t> er </a:t>
            </a:r>
            <a:r>
              <a:rPr lang="en-GB" dirty="0" err="1"/>
              <a:t>dækket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deltidsdirektivet</a:t>
            </a:r>
            <a:endParaRPr lang="en-GB" dirty="0"/>
          </a:p>
          <a:p>
            <a:pPr algn="l"/>
            <a:endParaRPr lang="en-GB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marL="342900" indent="-342900">
              <a:buFontTx/>
              <a:buChar char="-"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97018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3. Ikke mindre gunstig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>
              <a:buNone/>
            </a:pPr>
            <a:r>
              <a:rPr lang="en-GB" b="1" dirty="0"/>
              <a:t>Mere om </a:t>
            </a:r>
            <a:r>
              <a:rPr lang="en-GB" b="1" dirty="0" err="1"/>
              <a:t>dette</a:t>
            </a:r>
            <a:r>
              <a:rPr lang="en-GB" b="1" dirty="0"/>
              <a:t> </a:t>
            </a:r>
            <a:r>
              <a:rPr lang="en-GB" b="1" dirty="0" err="1"/>
              <a:t>senere</a:t>
            </a:r>
            <a:endParaRPr lang="en-GB" dirty="0"/>
          </a:p>
          <a:p>
            <a:pPr algn="l"/>
            <a:endParaRPr lang="en-GB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marL="342900" indent="-342900">
              <a:buFontTx/>
              <a:buChar char="-"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48075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4. Medmindre objektive grunde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9F9211-4785-5799-C110-E4B01FEC3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0021509A-E833-51A1-4CAF-7EAA71B70337}"/>
              </a:ext>
            </a:extLst>
          </p:cNvPr>
          <p:cNvSpPr txBox="1">
            <a:spLocks/>
          </p:cNvSpPr>
          <p:nvPr/>
        </p:nvSpPr>
        <p:spPr bwMode="auto">
          <a:xfrm>
            <a:off x="1138238" y="2112479"/>
            <a:ext cx="10220325" cy="3937484"/>
          </a:xfrm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Calibri" panose="020F0502020204030204" pitchFamily="34" charset="0"/>
              <a:buChar char="​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75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15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151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5000"/>
              </a:lnSpc>
              <a:spcBef>
                <a:spcPct val="0"/>
              </a:spcBef>
              <a:buClrTx/>
              <a:buSzTx/>
              <a:buFont typeface="AU Passata" pitchFamily="34" charset="0"/>
              <a:buNone/>
            </a:pPr>
            <a:r>
              <a:rPr lang="en-DK" sz="7200" kern="0" dirty="0">
                <a:solidFill>
                  <a:schemeClr val="bg1"/>
                </a:solidFill>
                <a:latin typeface="AU Passata" pitchFamily="34" charset="0"/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17535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4. Medmindre objektive grunde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 algn="l">
              <a:buNone/>
            </a:pPr>
            <a:endParaRPr lang="en-GB" b="1" i="0" dirty="0">
              <a:solidFill>
                <a:srgbClr val="333333"/>
              </a:solidFill>
              <a:effectLst/>
            </a:endParaRPr>
          </a:p>
          <a:p>
            <a:pPr algn="l">
              <a:buNone/>
            </a:pPr>
            <a:r>
              <a:rPr lang="en-GB" b="1" dirty="0">
                <a:solidFill>
                  <a:srgbClr val="333333"/>
                </a:solidFill>
              </a:rPr>
              <a:t>Mere om </a:t>
            </a:r>
            <a:r>
              <a:rPr lang="en-GB" b="1" dirty="0" err="1">
                <a:solidFill>
                  <a:srgbClr val="333333"/>
                </a:solidFill>
              </a:rPr>
              <a:t>dette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senere</a:t>
            </a:r>
            <a:endParaRPr lang="en-GB" b="1" i="0" dirty="0">
              <a:solidFill>
                <a:srgbClr val="333333"/>
              </a:solidFill>
              <a:effectLst/>
            </a:endParaRPr>
          </a:p>
          <a:p>
            <a:pPr algn="l">
              <a:buNone/>
            </a:pPr>
            <a:endParaRPr lang="en-GB" b="1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2" name="Left Arrow 1">
            <a:extLst>
              <a:ext uri="{FF2B5EF4-FFF2-40B4-BE49-F238E27FC236}">
                <a16:creationId xmlns:a16="http://schemas.microsoft.com/office/drawing/2014/main" id="{E6359A97-9FEF-697A-805E-799D5BC211DC}"/>
              </a:ext>
            </a:extLst>
          </p:cNvPr>
          <p:cNvSpPr/>
          <p:nvPr/>
        </p:nvSpPr>
        <p:spPr bwMode="auto">
          <a:xfrm>
            <a:off x="9838828" y="797736"/>
            <a:ext cx="792088" cy="504056"/>
          </a:xfrm>
          <a:prstGeom prst="leftArrow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93734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66420-C346-1B84-6384-E5B601C3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DK" dirty="0"/>
              <a:t>orbud mod misbrug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54531-6338-0577-05C8-C7342E360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- a</a:t>
            </a:r>
            <a:r>
              <a:rPr lang="en-DK" dirty="0"/>
              <a:t>f tidsbegrænset ansættelse (og vikarer)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D795A-8BC5-EA0F-653D-891F52969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DC3A-CC29-4C46-8252-0D6694DEF6B0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</p:spTree>
    <p:extLst>
      <p:ext uri="{BB962C8B-B14F-4D97-AF65-F5344CB8AC3E}">
        <p14:creationId xmlns:p14="http://schemas.microsoft.com/office/powerpoint/2010/main" val="19545010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recap</a:t>
            </a:r>
            <a:endParaRPr lang="da-DK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b="1" dirty="0" err="1"/>
              <a:t>Nogle</a:t>
            </a:r>
            <a:r>
              <a:rPr lang="en-GB" b="1" dirty="0"/>
              <a:t> </a:t>
            </a:r>
            <a:r>
              <a:rPr lang="en-GB" b="1" dirty="0" err="1"/>
              <a:t>grundlæggende</a:t>
            </a:r>
            <a:r>
              <a:rPr lang="en-GB" b="1" dirty="0"/>
              <a:t> </a:t>
            </a:r>
            <a:r>
              <a:rPr lang="en-GB" b="1" dirty="0" err="1"/>
              <a:t>forskelle</a:t>
            </a:r>
            <a:r>
              <a:rPr lang="en-GB" b="1" dirty="0"/>
              <a:t>:</a:t>
            </a:r>
          </a:p>
          <a:p>
            <a:pPr marL="342900" indent="-342900">
              <a:buFontTx/>
              <a:buChar char="-"/>
            </a:pPr>
            <a:r>
              <a:rPr lang="en-GB" b="1" dirty="0" err="1"/>
              <a:t>Tidsbegrænset</a:t>
            </a:r>
            <a:r>
              <a:rPr lang="en-GB" b="1" dirty="0"/>
              <a:t> </a:t>
            </a:r>
            <a:r>
              <a:rPr lang="en-GB" b="1" dirty="0" err="1"/>
              <a:t>ansættelse</a:t>
            </a:r>
            <a:r>
              <a:rPr lang="en-GB" dirty="0"/>
              <a:t>: </a:t>
            </a:r>
            <a:r>
              <a:rPr lang="en-GB" dirty="0" err="1"/>
              <a:t>Tidsbegrænsning</a:t>
            </a:r>
            <a:r>
              <a:rPr lang="en-GB" dirty="0"/>
              <a:t> </a:t>
            </a:r>
            <a:r>
              <a:rPr lang="en-GB" dirty="0" err="1"/>
              <a:t>skal</a:t>
            </a:r>
            <a:r>
              <a:rPr lang="en-GB" dirty="0"/>
              <a:t> </a:t>
            </a:r>
            <a:r>
              <a:rPr lang="en-GB" dirty="0" err="1"/>
              <a:t>ikke</a:t>
            </a:r>
            <a:r>
              <a:rPr lang="en-GB" dirty="0"/>
              <a:t> </a:t>
            </a:r>
            <a:r>
              <a:rPr lang="en-GB" dirty="0" err="1"/>
              <a:t>fremmes</a:t>
            </a:r>
            <a:r>
              <a:rPr lang="en-GB" dirty="0"/>
              <a:t>. </a:t>
            </a:r>
            <a:r>
              <a:rPr lang="en-GB" dirty="0" err="1"/>
              <a:t>Tidsbegrænsede</a:t>
            </a:r>
            <a:r>
              <a:rPr lang="en-GB" dirty="0"/>
              <a:t> </a:t>
            </a:r>
            <a:r>
              <a:rPr lang="en-GB" dirty="0" err="1"/>
              <a:t>kontrakter</a:t>
            </a:r>
            <a:r>
              <a:rPr lang="en-GB" dirty="0"/>
              <a:t> er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undtagelse</a:t>
            </a:r>
            <a:r>
              <a:rPr lang="en-GB" dirty="0"/>
              <a:t>. </a:t>
            </a:r>
            <a:r>
              <a:rPr lang="en-GB" dirty="0" err="1"/>
              <a:t>Fokus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at </a:t>
            </a:r>
            <a:r>
              <a:rPr lang="en-GB" dirty="0" err="1"/>
              <a:t>imødegå</a:t>
            </a:r>
            <a:r>
              <a:rPr lang="en-GB" dirty="0"/>
              <a:t> </a:t>
            </a:r>
            <a:r>
              <a:rPr lang="en-GB" dirty="0" err="1"/>
              <a:t>misbrug</a:t>
            </a:r>
            <a:endParaRPr lang="en-GB" dirty="0"/>
          </a:p>
        </p:txBody>
      </p:sp>
      <p:sp>
        <p:nvSpPr>
          <p:cNvPr id="2" name="Left Arrow 1">
            <a:extLst>
              <a:ext uri="{FF2B5EF4-FFF2-40B4-BE49-F238E27FC236}">
                <a16:creationId xmlns:a16="http://schemas.microsoft.com/office/drawing/2014/main" id="{AFFB50F4-CF02-C44A-00B0-9FAA34F9DA40}"/>
              </a:ext>
            </a:extLst>
          </p:cNvPr>
          <p:cNvSpPr/>
          <p:nvPr/>
        </p:nvSpPr>
        <p:spPr bwMode="auto">
          <a:xfrm>
            <a:off x="8182644" y="3068960"/>
            <a:ext cx="1872208" cy="360040"/>
          </a:xfrm>
          <a:prstGeom prst="leftArrow">
            <a:avLst/>
          </a:prstGeom>
          <a:solidFill>
            <a:srgbClr val="FFC000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en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0952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29A8A-DE47-F6E1-C783-AAA28B16C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DK" dirty="0"/>
              <a:t>orbud mod misbrug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C892C-C2D9-A45C-0205-064338A2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49" y="1723763"/>
            <a:ext cx="10220325" cy="4985121"/>
          </a:xfrm>
        </p:spPr>
        <p:txBody>
          <a:bodyPr/>
          <a:lstStyle/>
          <a:p>
            <a:pPr algn="l"/>
            <a:r>
              <a:rPr lang="en-GB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Bestemmelser</a:t>
            </a:r>
            <a:r>
              <a:rPr lang="en-GB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om </a:t>
            </a:r>
            <a:r>
              <a:rPr lang="en-GB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misbrug</a:t>
            </a:r>
            <a:r>
              <a:rPr lang="en-GB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en-GB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rammeaftalens</a:t>
            </a:r>
            <a:r>
              <a:rPr lang="en-GB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§ 5</a:t>
            </a:r>
          </a:p>
          <a:p>
            <a:pPr algn="l"/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1. For at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forhindre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misbrug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hidrørende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fra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anvendelsen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af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flere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på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hinanden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følgende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tidsbegrænsede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ansættelseskontrakter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eller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ansættelsesforhold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fastsættes</a:t>
            </a:r>
            <a:r>
              <a:rPr lang="en-GB" sz="180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en-GB" sz="18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medmindre</a:t>
            </a:r>
            <a:r>
              <a:rPr lang="en-GB" sz="180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der </a:t>
            </a:r>
            <a:r>
              <a:rPr lang="en-GB" sz="18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allerede</a:t>
            </a:r>
            <a:r>
              <a:rPr lang="en-GB" sz="180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findes</a:t>
            </a:r>
            <a:r>
              <a:rPr lang="en-GB" sz="180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tilsvarende</a:t>
            </a:r>
            <a:r>
              <a:rPr lang="en-GB" sz="180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retsregler</a:t>
            </a:r>
            <a:r>
              <a:rPr lang="en-GB" sz="180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bestemmelser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af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medlemsstaterne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….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og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/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eller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af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arbejdsmarkedets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parter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hvorved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der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tages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hensyn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til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behovene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inden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for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bestemte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sektorer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og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/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eller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blandt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bestemte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kategorier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af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arbejdstagere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og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som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regulerer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et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eller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flere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af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følgende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forhold:</a:t>
            </a:r>
          </a:p>
          <a:p>
            <a:pPr marL="576000" lvl="2" indent="0">
              <a:buNone/>
            </a:pP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a)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objektive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omstændigheder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der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kan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begrunde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en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fornyelse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af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sådanne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kontrakter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eller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ansættelsesforhold</a:t>
            </a:r>
            <a:endParaRPr lang="en-GB" sz="1800" b="0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marL="576000" lvl="2" indent="0">
              <a:buNone/>
            </a:pP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b) den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maksimale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samlede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varighed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af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flere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på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hinanden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følgende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tidsbegrænsede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ansættelseskontrakter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eller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arbejdsforhold</a:t>
            </a:r>
            <a:endParaRPr lang="en-GB" sz="1800" b="0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marL="576000" lvl="2" indent="0">
              <a:buNone/>
            </a:pP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c)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antallet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af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gange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sådanne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kontrakter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eller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ansættelsesforhold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kan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fornys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algn="l"/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2.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Medlemsstaterne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…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og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/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eller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arbejdsmarkedets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parter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fastsætter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…. under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hvilke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betingelser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tidsbegrænsede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ansættelseskontrakter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og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ansættelsesforhold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er at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anse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som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: 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a) "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flere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på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hinanden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følgende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”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og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b)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tidsubegrænsede</a:t>
            </a:r>
            <a:r>
              <a:rPr lang="en-GB" sz="1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kontrakter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eller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ansættelsesforhold</a:t>
            </a:r>
            <a:endParaRPr lang="en-GB" sz="1800" b="0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72773-15BC-DA2C-AE09-75A5855B6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850-8B24-004E-8727-21188667051B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C4A87F40-C162-F36F-0190-8EE850A9660E}"/>
              </a:ext>
            </a:extLst>
          </p:cNvPr>
          <p:cNvSpPr/>
          <p:nvPr/>
        </p:nvSpPr>
        <p:spPr bwMode="auto">
          <a:xfrm>
            <a:off x="9190756" y="463488"/>
            <a:ext cx="2682157" cy="1309328"/>
          </a:xfrm>
          <a:prstGeom prst="wedgeRoundRectCallout">
            <a:avLst>
              <a:gd name="adj1" fmla="val -44036"/>
              <a:gd name="adj2" fmla="val 70786"/>
              <a:gd name="adj3" fmla="val 16667"/>
            </a:avLst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§ 5 har ikke direkte virkning – overlader et valg til medlemsstaterne, jf. C-212/04 Adeneler</a:t>
            </a:r>
          </a:p>
        </p:txBody>
      </p:sp>
    </p:spTree>
    <p:extLst>
      <p:ext uri="{BB962C8B-B14F-4D97-AF65-F5344CB8AC3E}">
        <p14:creationId xmlns:p14="http://schemas.microsoft.com/office/powerpoint/2010/main" val="5881370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29A8A-DE47-F6E1-C783-AAA28B16C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DK" dirty="0"/>
              <a:t>orbud mod misbrug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C892C-C2D9-A45C-0205-064338A2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49" y="1844824"/>
            <a:ext cx="10220325" cy="3937484"/>
          </a:xfrm>
        </p:spPr>
        <p:txBody>
          <a:bodyPr/>
          <a:lstStyle/>
          <a:p>
            <a:pPr algn="l"/>
            <a:r>
              <a:rPr lang="en-GB" sz="1800" b="1" dirty="0" err="1">
                <a:solidFill>
                  <a:srgbClr val="333333"/>
                </a:solidFill>
              </a:rPr>
              <a:t>Forbuddet</a:t>
            </a:r>
            <a:r>
              <a:rPr lang="en-GB" sz="1800" b="1" dirty="0">
                <a:solidFill>
                  <a:srgbClr val="333333"/>
                </a:solidFill>
              </a:rPr>
              <a:t> mod </a:t>
            </a:r>
            <a:r>
              <a:rPr lang="en-GB" sz="1800" b="1" dirty="0" err="1">
                <a:solidFill>
                  <a:srgbClr val="333333"/>
                </a:solidFill>
              </a:rPr>
              <a:t>misbrug</a:t>
            </a:r>
            <a:r>
              <a:rPr lang="en-GB" sz="1800" b="1" dirty="0">
                <a:solidFill>
                  <a:srgbClr val="333333"/>
                </a:solidFill>
              </a:rPr>
              <a:t> </a:t>
            </a:r>
            <a:r>
              <a:rPr lang="en-GB" sz="1800" b="1" dirty="0" err="1">
                <a:solidFill>
                  <a:srgbClr val="333333"/>
                </a:solidFill>
              </a:rPr>
              <a:t>i</a:t>
            </a:r>
            <a:r>
              <a:rPr lang="en-GB" sz="1800" b="1" dirty="0">
                <a:solidFill>
                  <a:srgbClr val="333333"/>
                </a:solidFill>
              </a:rPr>
              <a:t> form </a:t>
            </a:r>
            <a:r>
              <a:rPr lang="en-GB" sz="1800" b="1" dirty="0" err="1">
                <a:solidFill>
                  <a:srgbClr val="333333"/>
                </a:solidFill>
              </a:rPr>
              <a:t>af</a:t>
            </a:r>
            <a:r>
              <a:rPr lang="en-GB" sz="1800" b="1" dirty="0">
                <a:solidFill>
                  <a:srgbClr val="333333"/>
                </a:solidFill>
              </a:rPr>
              <a:t> </a:t>
            </a:r>
            <a:r>
              <a:rPr lang="en-GB" sz="1800" b="1" dirty="0" err="1">
                <a:solidFill>
                  <a:srgbClr val="333333"/>
                </a:solidFill>
              </a:rPr>
              <a:t>fornyelser</a:t>
            </a:r>
            <a:r>
              <a:rPr lang="en-GB" sz="1800" b="1" dirty="0">
                <a:solidFill>
                  <a:srgbClr val="333333"/>
                </a:solidFill>
              </a:rPr>
              <a:t> er </a:t>
            </a:r>
            <a:r>
              <a:rPr lang="en-GB" sz="1800" b="1" dirty="0" err="1">
                <a:solidFill>
                  <a:srgbClr val="333333"/>
                </a:solidFill>
              </a:rPr>
              <a:t>helt</a:t>
            </a:r>
            <a:r>
              <a:rPr lang="en-GB" sz="1800" b="1" dirty="0">
                <a:solidFill>
                  <a:srgbClr val="333333"/>
                </a:solidFill>
              </a:rPr>
              <a:t> </a:t>
            </a:r>
            <a:r>
              <a:rPr lang="en-GB" sz="1800" b="1" dirty="0" err="1">
                <a:solidFill>
                  <a:srgbClr val="333333"/>
                </a:solidFill>
              </a:rPr>
              <a:t>centralt</a:t>
            </a:r>
            <a:r>
              <a:rPr lang="en-GB" sz="1800" b="1" dirty="0">
                <a:solidFill>
                  <a:srgbClr val="333333"/>
                </a:solidFill>
              </a:rPr>
              <a:t> </a:t>
            </a:r>
            <a:r>
              <a:rPr lang="en-GB" sz="1800" b="1" dirty="0" err="1">
                <a:solidFill>
                  <a:srgbClr val="333333"/>
                </a:solidFill>
              </a:rPr>
              <a:t>i</a:t>
            </a:r>
            <a:r>
              <a:rPr lang="en-GB" sz="1800" b="1" dirty="0">
                <a:solidFill>
                  <a:srgbClr val="333333"/>
                </a:solidFill>
              </a:rPr>
              <a:t> </a:t>
            </a:r>
            <a:r>
              <a:rPr lang="en-GB" sz="1800" b="1" dirty="0" err="1">
                <a:solidFill>
                  <a:srgbClr val="333333"/>
                </a:solidFill>
              </a:rPr>
              <a:t>direktivet</a:t>
            </a:r>
            <a:r>
              <a:rPr lang="en-GB" sz="1800" b="1" dirty="0">
                <a:solidFill>
                  <a:srgbClr val="333333"/>
                </a:solidFill>
              </a:rPr>
              <a:t>:</a:t>
            </a:r>
            <a:endParaRPr lang="en-GB" sz="1800" b="1" i="0" dirty="0">
              <a:solidFill>
                <a:srgbClr val="333333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>
                <a:effectLst/>
                <a:ea typeface="Times New Roman" panose="02020603050405020304" pitchFamily="18" charset="0"/>
              </a:rPr>
              <a:t>Formålet med rammeaftalens § 5, stk. 1 er at </a:t>
            </a:r>
            <a:r>
              <a:rPr lang="da-DK" sz="1800" b="1" dirty="0">
                <a:effectLst/>
                <a:ea typeface="Times New Roman" panose="02020603050405020304" pitchFamily="18" charset="0"/>
              </a:rPr>
              <a:t>begrænse anvendelsen 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af flere på hinanden følgende tidsbegrænsede ansættelseskontrakter.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b="1" dirty="0">
                <a:ea typeface="Times New Roman" panose="02020603050405020304" pitchFamily="18" charset="0"/>
              </a:rPr>
              <a:t>Fornyelser</a:t>
            </a:r>
            <a:r>
              <a:rPr lang="da-DK" sz="1800" dirty="0">
                <a:ea typeface="Times New Roman" panose="02020603050405020304" pitchFamily="18" charset="0"/>
              </a:rPr>
              <a:t> af tidsbegrænsede kontrakter 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anses for en potentiel kilde til misbrug til skade for arbejdstagerne, hvis </a:t>
            </a:r>
            <a:r>
              <a:rPr lang="da-DK" sz="1800" b="1" dirty="0">
                <a:effectLst/>
                <a:ea typeface="Times New Roman" panose="02020603050405020304" pitchFamily="18" charset="0"/>
              </a:rPr>
              <a:t>arbejdssituation bliver usikker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, se C-331/17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Sciotto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, C-212/04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Adeneler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 m.fl., C-22/13, C-61/13 og C-4189/13,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Mascolo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m.fl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, C-494/16,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Santoro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, og C-760/18 M.V. m.fl. </a:t>
            </a:r>
            <a:endParaRPr lang="en-DK" sz="1800" dirty="0"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b="1" dirty="0">
                <a:effectLst/>
                <a:ea typeface="Times New Roman" panose="02020603050405020304" pitchFamily="18" charset="0"/>
              </a:rPr>
              <a:t>At modvirke usikkerhed 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i ansættelsen </a:t>
            </a:r>
            <a:r>
              <a:rPr lang="da-DK" sz="1800" b="1" dirty="0">
                <a:effectLst/>
                <a:ea typeface="Times New Roman" panose="02020603050405020304" pitchFamily="18" charset="0"/>
              </a:rPr>
              <a:t>er et hovedelement 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i beskyttelsen af arbejdstagerne (præambelens andet afsnit), se C-22/13, C-61/13 og C-4189/13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Mascolo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m.fl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,, C-238/14, Kommissionen mod Luxembourg, C-16/15 Perez Lopez.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b="1" dirty="0">
                <a:effectLst/>
                <a:ea typeface="Times New Roman" panose="02020603050405020304" pitchFamily="18" charset="0"/>
              </a:rPr>
              <a:t>Tidsbegrænsede kontrakter skal ikke dække et reelt fast og varigt behov: </a:t>
            </a:r>
            <a:r>
              <a:rPr lang="da-DK" sz="1800" dirty="0">
                <a:ea typeface="Times New Roman" panose="02020603050405020304" pitchFamily="18" charset="0"/>
              </a:rPr>
              <a:t>D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et er i direkte modstrid med rammeaftalens forudsætning, nemlig at tidsubegrænsede ansættelser udgør den sædvanlige ansættelsesform, jf. C-103/18 Sanchez </a:t>
            </a:r>
            <a:r>
              <a:rPr lang="da-DK" sz="1800" dirty="0" err="1">
                <a:effectLst/>
                <a:ea typeface="Times New Roman" panose="02020603050405020304" pitchFamily="18" charset="0"/>
              </a:rPr>
              <a:t>Ruiz</a:t>
            </a:r>
            <a:r>
              <a:rPr lang="da-DK" sz="1800" dirty="0">
                <a:ea typeface="Times New Roman" panose="02020603050405020304" pitchFamily="18" charset="0"/>
              </a:rPr>
              <a:t> o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g C-550/19 EV. </a:t>
            </a:r>
            <a:endParaRPr lang="en-DK" sz="1800" dirty="0"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dirty="0">
              <a:effectLst/>
              <a:ea typeface="Times New Roman" panose="02020603050405020304" pitchFamily="18" charset="0"/>
            </a:endParaRPr>
          </a:p>
          <a:p>
            <a:endParaRPr lang="en-DK" sz="1800" dirty="0">
              <a:effectLst/>
              <a:ea typeface="Times New Roman" panose="02020603050405020304" pitchFamily="18" charset="0"/>
            </a:endParaRPr>
          </a:p>
          <a:p>
            <a:pPr algn="l"/>
            <a:endParaRPr lang="en-GB" sz="18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72773-15BC-DA2C-AE09-75A5855B6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850-8B24-004E-8727-21188667051B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</p:spTree>
    <p:extLst>
      <p:ext uri="{BB962C8B-B14F-4D97-AF65-F5344CB8AC3E}">
        <p14:creationId xmlns:p14="http://schemas.microsoft.com/office/powerpoint/2010/main" val="176651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Kort opfølgning om vikarer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/>
              <a:t>ØLD af 24. april 2024 – sagerne </a:t>
            </a:r>
            <a:r>
              <a:rPr lang="en-GB" b="1" dirty="0">
                <a:effectLst/>
              </a:rPr>
              <a:t>BS-45303/2021 </a:t>
            </a:r>
            <a:r>
              <a:rPr lang="en-GB" b="1" dirty="0" err="1">
                <a:effectLst/>
              </a:rPr>
              <a:t>og</a:t>
            </a:r>
            <a:r>
              <a:rPr lang="en-GB" b="1" dirty="0">
                <a:effectLst/>
              </a:rPr>
              <a:t> BS-8528/2023:</a:t>
            </a:r>
            <a:endParaRPr lang="en-GB" b="1" dirty="0"/>
          </a:p>
          <a:p>
            <a:pPr>
              <a:buNone/>
            </a:pPr>
            <a:r>
              <a:rPr lang="en-GB" dirty="0" err="1">
                <a:effectLst/>
              </a:rPr>
              <a:t>Landsretten</a:t>
            </a:r>
            <a:r>
              <a:rPr lang="en-GB" dirty="0">
                <a:effectLst/>
              </a:rPr>
              <a:t> finder, at </a:t>
            </a:r>
            <a:r>
              <a:rPr lang="en-GB" b="1" dirty="0" err="1">
                <a:effectLst/>
              </a:rPr>
              <a:t>varigheden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af</a:t>
            </a:r>
            <a:r>
              <a:rPr lang="en-GB" dirty="0">
                <a:effectLst/>
              </a:rPr>
              <a:t> …..</a:t>
            </a:r>
            <a:r>
              <a:rPr lang="en-GB" dirty="0" err="1">
                <a:effectLst/>
              </a:rPr>
              <a:t>udsendelser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til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brugervirksomheden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og</a:t>
            </a:r>
            <a:r>
              <a:rPr lang="en-GB" dirty="0">
                <a:effectLst/>
              </a:rPr>
              <a:t> </a:t>
            </a:r>
            <a:r>
              <a:rPr lang="en-GB" b="1" dirty="0" err="1">
                <a:effectLst/>
              </a:rPr>
              <a:t>antallet</a:t>
            </a:r>
            <a:r>
              <a:rPr lang="en-GB" b="1" dirty="0">
                <a:effectLst/>
              </a:rPr>
              <a:t> </a:t>
            </a:r>
            <a:r>
              <a:rPr lang="en-GB" b="1" dirty="0" err="1">
                <a:effectLst/>
              </a:rPr>
              <a:t>af</a:t>
            </a:r>
            <a:r>
              <a:rPr lang="en-GB" b="1" dirty="0">
                <a:effectLst/>
              </a:rPr>
              <a:t> </a:t>
            </a:r>
            <a:r>
              <a:rPr lang="en-GB" b="1" dirty="0" err="1">
                <a:effectLst/>
              </a:rPr>
              <a:t>forlængelser</a:t>
            </a:r>
            <a:r>
              <a:rPr lang="en-GB" b="1" dirty="0">
                <a:effectLst/>
              </a:rPr>
              <a:t> </a:t>
            </a:r>
            <a:r>
              <a:rPr lang="en-GB" dirty="0" err="1">
                <a:effectLst/>
              </a:rPr>
              <a:t>ikke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</a:t>
            </a:r>
            <a:r>
              <a:rPr lang="en-GB" dirty="0">
                <a:effectLst/>
              </a:rPr>
              <a:t> sig </a:t>
            </a:r>
            <a:r>
              <a:rPr lang="en-GB" dirty="0" err="1">
                <a:effectLst/>
              </a:rPr>
              <a:t>selv</a:t>
            </a:r>
            <a:r>
              <a:rPr lang="en-GB" dirty="0">
                <a:effectLst/>
              </a:rPr>
              <a:t> bringer de successive, </a:t>
            </a:r>
            <a:r>
              <a:rPr lang="en-GB" dirty="0" err="1">
                <a:effectLst/>
              </a:rPr>
              <a:t>tidsbegrænsede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udsendelser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uden</a:t>
            </a:r>
            <a:r>
              <a:rPr lang="en-GB" dirty="0">
                <a:effectLst/>
              </a:rPr>
              <a:t> for </a:t>
            </a:r>
            <a:r>
              <a:rPr lang="en-GB" dirty="0" err="1">
                <a:effectLst/>
              </a:rPr>
              <a:t>vikarlovens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anvendelsesområde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jf</a:t>
            </a:r>
            <a:r>
              <a:rPr lang="en-GB" dirty="0">
                <a:effectLst/>
              </a:rPr>
              <a:t>. § 1, stk. 1. </a:t>
            </a:r>
          </a:p>
          <a:p>
            <a:pPr marL="342900" indent="-342900">
              <a:buFontTx/>
              <a:buChar char="-"/>
            </a:pPr>
            <a:r>
              <a:rPr lang="en-GB" dirty="0"/>
              <a:t>2 </a:t>
            </a:r>
            <a:r>
              <a:rPr lang="en-GB" dirty="0" err="1"/>
              <a:t>år</a:t>
            </a:r>
            <a:r>
              <a:rPr lang="en-GB" dirty="0"/>
              <a:t>, 7 </a:t>
            </a:r>
            <a:r>
              <a:rPr lang="en-GB" dirty="0" err="1"/>
              <a:t>forlængelser</a:t>
            </a:r>
            <a:r>
              <a:rPr lang="en-GB" dirty="0"/>
              <a:t> (Siemens Wind Systems)</a:t>
            </a:r>
            <a:r>
              <a:rPr lang="en-GB" b="1" dirty="0"/>
              <a:t> / </a:t>
            </a:r>
            <a:r>
              <a:rPr lang="en-GB" dirty="0"/>
              <a:t>4 </a:t>
            </a:r>
            <a:r>
              <a:rPr lang="en-GB" dirty="0" err="1"/>
              <a:t>år</a:t>
            </a:r>
            <a:r>
              <a:rPr lang="en-GB" dirty="0"/>
              <a:t>, 4 </a:t>
            </a:r>
            <a:r>
              <a:rPr lang="en-GB" dirty="0" err="1"/>
              <a:t>forlængelse</a:t>
            </a:r>
            <a:r>
              <a:rPr lang="en-GB" dirty="0"/>
              <a:t> (Boeing)</a:t>
            </a:r>
            <a:endParaRPr lang="en-GB" dirty="0">
              <a:effectLst/>
            </a:endParaRPr>
          </a:p>
          <a:p>
            <a:r>
              <a:rPr lang="en-GB" dirty="0">
                <a:effectLst/>
              </a:rPr>
              <a:t>…</a:t>
            </a:r>
            <a:r>
              <a:rPr lang="en-GB" b="1" dirty="0">
                <a:effectLst/>
              </a:rPr>
              <a:t>der er </a:t>
            </a:r>
            <a:r>
              <a:rPr lang="en-GB" b="1" dirty="0" err="1">
                <a:effectLst/>
              </a:rPr>
              <a:t>givet</a:t>
            </a:r>
            <a:r>
              <a:rPr lang="en-GB" b="1" dirty="0">
                <a:effectLst/>
              </a:rPr>
              <a:t> </a:t>
            </a:r>
            <a:r>
              <a:rPr lang="en-GB" b="1" dirty="0" err="1">
                <a:effectLst/>
              </a:rPr>
              <a:t>en</a:t>
            </a:r>
            <a:r>
              <a:rPr lang="en-GB" b="1" dirty="0">
                <a:effectLst/>
              </a:rPr>
              <a:t> </a:t>
            </a:r>
            <a:r>
              <a:rPr lang="en-GB" b="1" dirty="0" err="1">
                <a:effectLst/>
              </a:rPr>
              <a:t>objektiv</a:t>
            </a:r>
            <a:r>
              <a:rPr lang="en-GB" b="1" dirty="0">
                <a:effectLst/>
              </a:rPr>
              <a:t> </a:t>
            </a:r>
            <a:r>
              <a:rPr lang="en-GB" b="1" dirty="0" err="1">
                <a:effectLst/>
              </a:rPr>
              <a:t>forklaring</a:t>
            </a:r>
            <a:r>
              <a:rPr lang="en-GB" b="1" dirty="0">
                <a:effectLst/>
              </a:rPr>
              <a:t> </a:t>
            </a:r>
            <a:r>
              <a:rPr lang="en-GB" dirty="0" err="1">
                <a:effectLst/>
              </a:rPr>
              <a:t>på</a:t>
            </a:r>
            <a:r>
              <a:rPr lang="en-GB" b="1" dirty="0">
                <a:effectLst/>
              </a:rPr>
              <a:t> </a:t>
            </a:r>
            <a:r>
              <a:rPr lang="en-GB" dirty="0">
                <a:effectLst/>
              </a:rPr>
              <a:t>Adecco A/S’ successive, </a:t>
            </a:r>
            <a:r>
              <a:rPr lang="en-GB" dirty="0" err="1">
                <a:effectLst/>
              </a:rPr>
              <a:t>tidsbegrænsede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udsendelser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af</a:t>
            </a:r>
            <a:r>
              <a:rPr lang="en-GB" dirty="0">
                <a:effectLst/>
              </a:rPr>
              <a:t> H </a:t>
            </a:r>
            <a:r>
              <a:rPr lang="en-GB" dirty="0" err="1">
                <a:effectLst/>
              </a:rPr>
              <a:t>og</a:t>
            </a:r>
            <a:r>
              <a:rPr lang="en-GB" dirty="0">
                <a:effectLst/>
              </a:rPr>
              <a:t> S </a:t>
            </a:r>
            <a:r>
              <a:rPr lang="en-GB" dirty="0" err="1">
                <a:effectLst/>
              </a:rPr>
              <a:t>til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brugervirksomheden</a:t>
            </a:r>
            <a:r>
              <a:rPr lang="en-GB" dirty="0">
                <a:effectLst/>
              </a:rPr>
              <a:t>. Det er </a:t>
            </a:r>
            <a:r>
              <a:rPr lang="en-GB" dirty="0" err="1">
                <a:effectLst/>
              </a:rPr>
              <a:t>herefter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ikke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godtgjort</a:t>
            </a:r>
            <a:r>
              <a:rPr lang="en-GB" dirty="0">
                <a:effectLst/>
              </a:rPr>
              <a:t>, at de successive </a:t>
            </a:r>
            <a:r>
              <a:rPr lang="en-GB" dirty="0" err="1">
                <a:effectLst/>
              </a:rPr>
              <a:t>tidsbegrænsede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udsendelser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af</a:t>
            </a:r>
            <a:r>
              <a:rPr lang="en-GB" dirty="0">
                <a:effectLst/>
              </a:rPr>
              <a:t> H </a:t>
            </a:r>
            <a:r>
              <a:rPr lang="en-GB" dirty="0" err="1">
                <a:effectLst/>
              </a:rPr>
              <a:t>og</a:t>
            </a:r>
            <a:r>
              <a:rPr lang="en-GB" dirty="0">
                <a:effectLst/>
              </a:rPr>
              <a:t> S </a:t>
            </a:r>
            <a:r>
              <a:rPr lang="en-GB" dirty="0" err="1">
                <a:effectLst/>
              </a:rPr>
              <a:t>har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karakter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af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omgåelse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A</a:t>
            </a:r>
            <a:r>
              <a:rPr lang="en-GB" dirty="0" err="1"/>
              <a:t>rbejdet</a:t>
            </a:r>
            <a:r>
              <a:rPr lang="en-GB" dirty="0"/>
              <a:t> var ‘</a:t>
            </a:r>
            <a:r>
              <a:rPr lang="en-GB" dirty="0" err="1"/>
              <a:t>midlertidigt</a:t>
            </a:r>
            <a:r>
              <a:rPr lang="en-GB" dirty="0"/>
              <a:t>’, </a:t>
            </a:r>
            <a:r>
              <a:rPr lang="en-GB" dirty="0" err="1"/>
              <a:t>dvs</a:t>
            </a:r>
            <a:r>
              <a:rPr lang="en-GB" dirty="0">
                <a:effectLst/>
              </a:rPr>
              <a:t>. </a:t>
            </a:r>
            <a:r>
              <a:rPr lang="en-GB" dirty="0" err="1">
                <a:effectLst/>
              </a:rPr>
              <a:t>indenfor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vikarloven</a:t>
            </a:r>
            <a:r>
              <a:rPr lang="en-GB" dirty="0">
                <a:effectLst/>
              </a:rPr>
              <a:t>.</a:t>
            </a:r>
          </a:p>
          <a:p>
            <a:r>
              <a:rPr lang="en-GB" dirty="0"/>
              <a:t>…</a:t>
            </a:r>
            <a:r>
              <a:rPr lang="en-GB" dirty="0">
                <a:effectLst/>
              </a:rPr>
              <a:t>der </a:t>
            </a:r>
            <a:r>
              <a:rPr lang="en-GB" dirty="0" err="1">
                <a:effectLst/>
              </a:rPr>
              <a:t>således</a:t>
            </a:r>
            <a:r>
              <a:rPr lang="en-GB" dirty="0">
                <a:effectLst/>
              </a:rPr>
              <a:t> </a:t>
            </a:r>
            <a:r>
              <a:rPr lang="en-GB" b="1" dirty="0" err="1">
                <a:effectLst/>
              </a:rPr>
              <a:t>ikke</a:t>
            </a:r>
            <a:r>
              <a:rPr lang="en-GB" b="1" dirty="0">
                <a:effectLst/>
              </a:rPr>
              <a:t> er </a:t>
            </a:r>
            <a:r>
              <a:rPr lang="en-GB" b="1" dirty="0" err="1">
                <a:effectLst/>
              </a:rPr>
              <a:t>givet</a:t>
            </a:r>
            <a:r>
              <a:rPr lang="en-GB" b="1" dirty="0">
                <a:effectLst/>
              </a:rPr>
              <a:t> </a:t>
            </a:r>
            <a:r>
              <a:rPr lang="en-GB" b="1" dirty="0" err="1">
                <a:effectLst/>
              </a:rPr>
              <a:t>nogen</a:t>
            </a:r>
            <a:r>
              <a:rPr lang="en-GB" b="1" dirty="0">
                <a:effectLst/>
              </a:rPr>
              <a:t> </a:t>
            </a:r>
            <a:r>
              <a:rPr lang="en-GB" b="1" dirty="0" err="1">
                <a:effectLst/>
              </a:rPr>
              <a:t>objektiv</a:t>
            </a:r>
            <a:r>
              <a:rPr lang="en-GB" b="1" dirty="0">
                <a:effectLst/>
              </a:rPr>
              <a:t> </a:t>
            </a:r>
            <a:r>
              <a:rPr lang="en-GB" b="1" dirty="0" err="1">
                <a:effectLst/>
              </a:rPr>
              <a:t>forklaring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på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hvorfor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brugervirksomheden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ønskede</a:t>
            </a:r>
            <a:r>
              <a:rPr lang="en-GB" dirty="0">
                <a:effectLst/>
              </a:rPr>
              <a:t> T </a:t>
            </a:r>
            <a:r>
              <a:rPr lang="en-GB" dirty="0" err="1">
                <a:effectLst/>
              </a:rPr>
              <a:t>udsendt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</a:t>
            </a:r>
            <a:r>
              <a:rPr lang="en-GB" dirty="0">
                <a:effectLst/>
              </a:rPr>
              <a:t> 2016 </a:t>
            </a:r>
            <a:r>
              <a:rPr lang="en-GB" dirty="0" err="1">
                <a:effectLst/>
              </a:rPr>
              <a:t>og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forlænget</a:t>
            </a:r>
            <a:r>
              <a:rPr lang="en-GB" dirty="0">
                <a:effectLst/>
              </a:rPr>
              <a:t>…. </a:t>
            </a:r>
            <a:r>
              <a:rPr lang="en-GB" dirty="0" err="1">
                <a:effectLst/>
              </a:rPr>
              <a:t>Sammenholdt</a:t>
            </a:r>
            <a:r>
              <a:rPr lang="en-GB" dirty="0">
                <a:effectLst/>
              </a:rPr>
              <a:t> med </a:t>
            </a:r>
            <a:r>
              <a:rPr lang="en-GB" b="1" dirty="0" err="1">
                <a:effectLst/>
              </a:rPr>
              <a:t>varigheden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af</a:t>
            </a:r>
            <a:r>
              <a:rPr lang="en-GB" dirty="0">
                <a:effectLst/>
              </a:rPr>
              <a:t> den </a:t>
            </a:r>
            <a:r>
              <a:rPr lang="en-GB" dirty="0" err="1">
                <a:effectLst/>
              </a:rPr>
              <a:t>samlede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udsendelse</a:t>
            </a:r>
            <a:r>
              <a:rPr lang="en-GB" dirty="0">
                <a:effectLst/>
              </a:rPr>
              <a:t>. … </a:t>
            </a:r>
            <a:r>
              <a:rPr lang="en-GB" dirty="0" err="1">
                <a:effectLst/>
              </a:rPr>
              <a:t>godtgjort</a:t>
            </a:r>
            <a:r>
              <a:rPr lang="en-GB" dirty="0"/>
              <a:t> at </a:t>
            </a:r>
            <a:r>
              <a:rPr lang="en-GB" dirty="0" err="1"/>
              <a:t>udsendelsen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forlængelserne</a:t>
            </a:r>
            <a:r>
              <a:rPr lang="en-GB" dirty="0"/>
              <a:t> </a:t>
            </a:r>
            <a:r>
              <a:rPr lang="en-GB" dirty="0" err="1"/>
              <a:t>udgør</a:t>
            </a:r>
            <a:r>
              <a:rPr lang="en-GB" dirty="0"/>
              <a:t> </a:t>
            </a:r>
            <a:r>
              <a:rPr lang="en-GB" dirty="0" err="1"/>
              <a:t>misbrug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er </a:t>
            </a:r>
            <a:r>
              <a:rPr lang="en-GB" dirty="0" err="1"/>
              <a:t>omgåelse</a:t>
            </a:r>
            <a:r>
              <a:rPr lang="en-GB" dirty="0"/>
              <a:t>. </a:t>
            </a:r>
            <a:r>
              <a:rPr lang="en-GB" dirty="0" err="1"/>
              <a:t>Arbejdet</a:t>
            </a:r>
            <a:r>
              <a:rPr lang="en-GB" dirty="0"/>
              <a:t> var </a:t>
            </a:r>
            <a:r>
              <a:rPr lang="en-GB" dirty="0" err="1"/>
              <a:t>ikke</a:t>
            </a:r>
            <a:r>
              <a:rPr lang="en-GB" dirty="0"/>
              <a:t> ‘</a:t>
            </a:r>
            <a:r>
              <a:rPr lang="en-GB" dirty="0" err="1"/>
              <a:t>midlertidigt</a:t>
            </a:r>
            <a:r>
              <a:rPr lang="en-GB" dirty="0"/>
              <a:t>’, </a:t>
            </a:r>
            <a:r>
              <a:rPr lang="en-GB" dirty="0" err="1"/>
              <a:t>dvs</a:t>
            </a:r>
            <a:r>
              <a:rPr lang="en-GB" dirty="0"/>
              <a:t>. </a:t>
            </a:r>
            <a:r>
              <a:rPr lang="en-GB" dirty="0" err="1"/>
              <a:t>udenfor</a:t>
            </a:r>
            <a:r>
              <a:rPr lang="en-GB" dirty="0"/>
              <a:t> </a:t>
            </a:r>
            <a:r>
              <a:rPr lang="en-GB" dirty="0" err="1"/>
              <a:t>vikarloven</a:t>
            </a:r>
            <a:r>
              <a:rPr lang="en-GB" dirty="0"/>
              <a:t>.  </a:t>
            </a:r>
            <a:endParaRPr lang="en-GB" dirty="0">
              <a:effectLst/>
            </a:endParaRPr>
          </a:p>
          <a:p>
            <a:endParaRPr lang="en-GB" dirty="0"/>
          </a:p>
          <a:p>
            <a:pPr>
              <a:buNone/>
            </a:pPr>
            <a:endParaRPr lang="en-GB" dirty="0">
              <a:effectLst/>
            </a:endParaRPr>
          </a:p>
          <a:p>
            <a:endParaRPr lang="en-GB" dirty="0">
              <a:effectLst/>
            </a:endParaRPr>
          </a:p>
          <a:p>
            <a:endParaRPr lang="da-DK" dirty="0"/>
          </a:p>
        </p:txBody>
      </p:sp>
      <p:sp>
        <p:nvSpPr>
          <p:cNvPr id="7" name="Rounded Rectangular Callout 6">
            <a:extLst>
              <a:ext uri="{FF2B5EF4-FFF2-40B4-BE49-F238E27FC236}">
                <a16:creationId xmlns:a16="http://schemas.microsoft.com/office/drawing/2014/main" id="{1F13C35B-871F-5EE3-4CD1-517D0B1A82F4}"/>
              </a:ext>
            </a:extLst>
          </p:cNvPr>
          <p:cNvSpPr/>
          <p:nvPr/>
        </p:nvSpPr>
        <p:spPr bwMode="auto">
          <a:xfrm>
            <a:off x="9764451" y="782495"/>
            <a:ext cx="2088232" cy="1062329"/>
          </a:xfrm>
          <a:prstGeom prst="wedgeRoundRectCallout">
            <a:avLst>
              <a:gd name="adj1" fmla="val -72923"/>
              <a:gd name="adj2" fmla="val 42790"/>
              <a:gd name="adj3" fmla="val 16667"/>
            </a:avLst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I</a:t>
            </a: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ndenfor/udenfor vikarloven.</a:t>
            </a:r>
          </a:p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lang="en-DK" sz="1600" dirty="0">
                <a:solidFill>
                  <a:schemeClr val="bg1"/>
                </a:solidFill>
              </a:rPr>
              <a:t>’Omgåelse’</a:t>
            </a:r>
            <a:endParaRPr kumimoji="0" lang="en-DK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96668A2E-D726-AB0D-B84E-CA3CF9D29764}"/>
              </a:ext>
            </a:extLst>
          </p:cNvPr>
          <p:cNvSpPr/>
          <p:nvPr/>
        </p:nvSpPr>
        <p:spPr bwMode="auto">
          <a:xfrm>
            <a:off x="295930" y="2527672"/>
            <a:ext cx="472045" cy="453831"/>
          </a:xfrm>
          <a:prstGeom prst="wedgeRoundRectCallout">
            <a:avLst>
              <a:gd name="adj1" fmla="val -72923"/>
              <a:gd name="adj2" fmla="val 42790"/>
              <a:gd name="adj3" fmla="val 16667"/>
            </a:avLst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1</a:t>
            </a:r>
            <a:endParaRPr kumimoji="0" lang="en-DK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C3651884-F706-E56A-E516-BF6511C97E79}"/>
              </a:ext>
            </a:extLst>
          </p:cNvPr>
          <p:cNvSpPr/>
          <p:nvPr/>
        </p:nvSpPr>
        <p:spPr bwMode="auto">
          <a:xfrm>
            <a:off x="315913" y="3928821"/>
            <a:ext cx="472045" cy="453831"/>
          </a:xfrm>
          <a:prstGeom prst="wedgeRoundRectCallout">
            <a:avLst>
              <a:gd name="adj1" fmla="val -72923"/>
              <a:gd name="adj2" fmla="val 42790"/>
              <a:gd name="adj3" fmla="val 16667"/>
            </a:avLst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lang="da-DK" sz="1600" dirty="0">
                <a:solidFill>
                  <a:schemeClr val="bg1"/>
                </a:solidFill>
              </a:rPr>
              <a:t>2</a:t>
            </a:r>
            <a:endParaRPr kumimoji="0" lang="en-DK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18FC91AF-2E26-C548-7113-B7423F2BCA0B}"/>
              </a:ext>
            </a:extLst>
          </p:cNvPr>
          <p:cNvSpPr/>
          <p:nvPr/>
        </p:nvSpPr>
        <p:spPr bwMode="auto">
          <a:xfrm>
            <a:off x="315913" y="5103054"/>
            <a:ext cx="472045" cy="453831"/>
          </a:xfrm>
          <a:prstGeom prst="wedgeRoundRectCallout">
            <a:avLst>
              <a:gd name="adj1" fmla="val -72923"/>
              <a:gd name="adj2" fmla="val 42790"/>
              <a:gd name="adj3" fmla="val 16667"/>
            </a:avLst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lang="da-DK" sz="1600" dirty="0">
                <a:solidFill>
                  <a:schemeClr val="bg1"/>
                </a:solidFill>
              </a:rPr>
              <a:t>2</a:t>
            </a:r>
            <a:endParaRPr kumimoji="0" lang="en-DK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390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29A8A-DE47-F6E1-C783-AAA28B16C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DK" dirty="0"/>
              <a:t>orbud mod misbrug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C892C-C2D9-A45C-0205-064338A2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49" y="1844824"/>
            <a:ext cx="10220325" cy="3937484"/>
          </a:xfrm>
        </p:spPr>
        <p:txBody>
          <a:bodyPr/>
          <a:lstStyle/>
          <a:p>
            <a:pPr algn="l"/>
            <a:r>
              <a:rPr lang="en-GB" sz="1800" b="1" i="0" dirty="0">
                <a:solidFill>
                  <a:srgbClr val="333333"/>
                </a:solidFill>
                <a:effectLst/>
              </a:rPr>
              <a:t>‘</a:t>
            </a:r>
            <a:r>
              <a:rPr lang="en-GB" sz="1800" b="1" i="0" dirty="0" err="1">
                <a:solidFill>
                  <a:srgbClr val="333333"/>
                </a:solidFill>
                <a:effectLst/>
              </a:rPr>
              <a:t>Flere</a:t>
            </a:r>
            <a:r>
              <a:rPr lang="en-GB" sz="1800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</a:rPr>
              <a:t>på</a:t>
            </a:r>
            <a:r>
              <a:rPr lang="en-GB" sz="1800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</a:rPr>
              <a:t>hinanden</a:t>
            </a:r>
            <a:r>
              <a:rPr lang="en-GB" sz="1800" b="1" i="0" dirty="0">
                <a:solidFill>
                  <a:srgbClr val="333333"/>
                </a:solidFill>
                <a:effectLst/>
              </a:rPr>
              <a:t> </a:t>
            </a:r>
            <a:r>
              <a:rPr lang="en-GB" sz="1800" b="1" i="0" dirty="0" err="1">
                <a:solidFill>
                  <a:srgbClr val="333333"/>
                </a:solidFill>
                <a:effectLst/>
              </a:rPr>
              <a:t>følgende</a:t>
            </a:r>
            <a:r>
              <a:rPr lang="en-GB" sz="1800" b="1" i="0" dirty="0">
                <a:solidFill>
                  <a:srgbClr val="333333"/>
                </a:solidFill>
                <a:effectLst/>
              </a:rPr>
              <a:t>’</a:t>
            </a:r>
          </a:p>
          <a:p>
            <a:pPr algn="l"/>
            <a:endParaRPr lang="en-GB" sz="1800" b="1" i="0" dirty="0">
              <a:solidFill>
                <a:srgbClr val="333333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>
                <a:ea typeface="Times New Roman" panose="02020603050405020304" pitchFamily="18" charset="0"/>
              </a:rPr>
              <a:t>Rammeaftalens § 5 </a:t>
            </a:r>
            <a:r>
              <a:rPr lang="da-DK" sz="1800" dirty="0" err="1">
                <a:ea typeface="Times New Roman" panose="02020603050405020304" pitchFamily="18" charset="0"/>
              </a:rPr>
              <a:t>stk</a:t>
            </a:r>
            <a:r>
              <a:rPr lang="da-DK" sz="1800" dirty="0">
                <a:ea typeface="Times New Roman" panose="02020603050405020304" pitchFamily="18" charset="0"/>
              </a:rPr>
              <a:t> 2 overlader 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det til medlemsstaterne at fastsætte, under hvilke betingelser tidsbegrænsede ansættelser er ’flere på hinanden følgende’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>
                <a:ea typeface="Times New Roman" panose="02020603050405020304" pitchFamily="18" charset="0"/>
              </a:rPr>
              <a:t>D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en nationale skønsmargin må dog ikke udøves sådan, at formålet med eller virkningen af rammeaftalen tilsidesættes. </a:t>
            </a:r>
          </a:p>
          <a:p>
            <a:pPr marL="717750" lvl="1" indent="-285750"/>
            <a:r>
              <a:rPr lang="da-DK" sz="1800" dirty="0">
                <a:effectLst/>
                <a:ea typeface="Times New Roman" panose="02020603050405020304" pitchFamily="18" charset="0"/>
              </a:rPr>
              <a:t>Automatiske </a:t>
            </a:r>
            <a:r>
              <a:rPr lang="da-DK" sz="1800" b="1" dirty="0">
                <a:effectLst/>
                <a:ea typeface="Times New Roman" panose="02020603050405020304" pitchFamily="18" charset="0"/>
              </a:rPr>
              <a:t>forlængelser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 af tidsbegrænsede kontrakter, der følger af udtrykkelige lovbestemmelser, og ikke indebærer indgåelse af </a:t>
            </a:r>
            <a:r>
              <a:rPr lang="da-DK" sz="1800" b="1" dirty="0">
                <a:effectLst/>
                <a:ea typeface="Times New Roman" panose="02020603050405020304" pitchFamily="18" charset="0"/>
              </a:rPr>
              <a:t>nye</a:t>
            </a:r>
            <a:r>
              <a:rPr lang="da-DK" sz="1800" dirty="0">
                <a:effectLst/>
                <a:ea typeface="Times New Roman" panose="02020603050405020304" pitchFamily="18" charset="0"/>
              </a:rPr>
              <a:t> tidsbegrænsede kontrakter, er også omfattet af begrebet ’flere på hinanden følgende’, jf. C-760/18 M.V. m.fl. </a:t>
            </a:r>
          </a:p>
          <a:p>
            <a:pPr marL="717750" lvl="1" indent="-285750"/>
            <a:r>
              <a:rPr lang="da-DK" sz="1800" dirty="0">
                <a:ea typeface="Times New Roman" panose="02020603050405020304" pitchFamily="18" charset="0"/>
              </a:rPr>
              <a:t>Automatiske </a:t>
            </a:r>
            <a:r>
              <a:rPr lang="da-DK" sz="1800" b="1" dirty="0">
                <a:ea typeface="Times New Roman" panose="02020603050405020304" pitchFamily="18" charset="0"/>
              </a:rPr>
              <a:t>fornyelser</a:t>
            </a:r>
            <a:r>
              <a:rPr lang="da-DK" sz="1800" dirty="0">
                <a:ea typeface="Times New Roman" panose="02020603050405020304" pitchFamily="18" charset="0"/>
              </a:rPr>
              <a:t> der skyldes, at ansættelsesmyndigheden ikke indenfor en bestemt tidsfrist aktiverer ‘begivenheden’ er omfattet af begrebet, jf. </a:t>
            </a:r>
            <a:r>
              <a:rPr lang="en-GB" sz="1800" kern="0" dirty="0" err="1"/>
              <a:t>Forenede</a:t>
            </a:r>
            <a:r>
              <a:rPr lang="en-GB" sz="1800" kern="0" dirty="0"/>
              <a:t> sager C-59/22, C-110/22, C-159/22 M.P</a:t>
            </a:r>
            <a:endParaRPr lang="da-DK" sz="1800" dirty="0">
              <a:effectLst/>
              <a:ea typeface="Times New Roman" panose="02020603050405020304" pitchFamily="18" charset="0"/>
            </a:endParaRPr>
          </a:p>
          <a:p>
            <a:endParaRPr lang="da-DK" sz="1800" dirty="0">
              <a:effectLst/>
              <a:ea typeface="Times New Roman" panose="02020603050405020304" pitchFamily="18" charset="0"/>
            </a:endParaRPr>
          </a:p>
          <a:p>
            <a:endParaRPr lang="en-DK" sz="1800" dirty="0">
              <a:effectLst/>
              <a:ea typeface="Times New Roman" panose="02020603050405020304" pitchFamily="18" charset="0"/>
            </a:endParaRPr>
          </a:p>
          <a:p>
            <a:endParaRPr lang="en-DK" sz="1800" dirty="0">
              <a:effectLst/>
              <a:ea typeface="Times New Roman" panose="02020603050405020304" pitchFamily="18" charset="0"/>
            </a:endParaRPr>
          </a:p>
          <a:p>
            <a:pPr algn="l"/>
            <a:endParaRPr lang="en-GB" sz="18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72773-15BC-DA2C-AE09-75A5855B6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850-8B24-004E-8727-21188667051B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</p:spTree>
    <p:extLst>
      <p:ext uri="{BB962C8B-B14F-4D97-AF65-F5344CB8AC3E}">
        <p14:creationId xmlns:p14="http://schemas.microsoft.com/office/powerpoint/2010/main" val="38215053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29A8A-DE47-F6E1-C783-AAA28B16C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DK" dirty="0"/>
              <a:t>orbud mod misbrug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C892C-C2D9-A45C-0205-064338A2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49" y="1844824"/>
            <a:ext cx="10220325" cy="3937484"/>
          </a:xfrm>
        </p:spPr>
        <p:txBody>
          <a:bodyPr/>
          <a:lstStyle/>
          <a:p>
            <a:pPr algn="l"/>
            <a:r>
              <a:rPr lang="da-DK" sz="1800" b="1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Mere om det senere</a:t>
            </a:r>
            <a:endParaRPr lang="da-DK" sz="1800" dirty="0">
              <a:effectLst/>
              <a:ea typeface="Times New Roman" panose="02020603050405020304" pitchFamily="18" charset="0"/>
            </a:endParaRPr>
          </a:p>
          <a:p>
            <a:endParaRPr lang="da-DK" sz="1800" dirty="0">
              <a:effectLst/>
              <a:ea typeface="Times New Roman" panose="02020603050405020304" pitchFamily="18" charset="0"/>
            </a:endParaRPr>
          </a:p>
          <a:p>
            <a:endParaRPr lang="en-DK" sz="1800" dirty="0">
              <a:effectLst/>
              <a:ea typeface="Times New Roman" panose="02020603050405020304" pitchFamily="18" charset="0"/>
            </a:endParaRPr>
          </a:p>
          <a:p>
            <a:endParaRPr lang="en-DK" sz="1800" dirty="0">
              <a:effectLst/>
              <a:ea typeface="Times New Roman" panose="02020603050405020304" pitchFamily="18" charset="0"/>
            </a:endParaRPr>
          </a:p>
          <a:p>
            <a:pPr algn="l"/>
            <a:endParaRPr lang="en-GB" sz="18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72773-15BC-DA2C-AE09-75A5855B6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38850-8B24-004E-8727-21188667051B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</p:spTree>
    <p:extLst>
      <p:ext uri="{BB962C8B-B14F-4D97-AF65-F5344CB8AC3E}">
        <p14:creationId xmlns:p14="http://schemas.microsoft.com/office/powerpoint/2010/main" val="17652468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E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4D786-6B32-57C7-A5B8-A0652E40C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</a:t>
            </a:r>
            <a:r>
              <a:rPr lang="en-DK" dirty="0"/>
              <a:t>åndhævelse – remedier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85833-0D1E-AA8F-43C8-0FE6EB183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DDC71-2153-8385-E0D8-C181F7D89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6711-815F-6E47-AF25-A0FA3773CA29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</p:spTree>
    <p:extLst>
      <p:ext uri="{BB962C8B-B14F-4D97-AF65-F5344CB8AC3E}">
        <p14:creationId xmlns:p14="http://schemas.microsoft.com/office/powerpoint/2010/main" val="40586642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F4BD3-16CF-A4DC-97C8-DA9AA0DF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K" dirty="0"/>
              <a:t>Håndhævelse og sanktionering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7F189-DE32-22F3-D7C3-0C389C094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49" y="1806006"/>
            <a:ext cx="10220325" cy="4897921"/>
          </a:xfrm>
        </p:spPr>
        <p:txBody>
          <a:bodyPr/>
          <a:lstStyle/>
          <a:p>
            <a:r>
              <a:rPr lang="en-DK" b="1" dirty="0">
                <a:highlight>
                  <a:srgbClr val="FFFFFF"/>
                </a:highlight>
              </a:rPr>
              <a:t>EU-niveau: </a:t>
            </a:r>
          </a:p>
          <a:p>
            <a:r>
              <a:rPr lang="en-DK" dirty="0">
                <a:highlight>
                  <a:srgbClr val="FFFFFF"/>
                </a:highlight>
              </a:rPr>
              <a:t>Deltidsdirektivet : Ingen specifikke bestemmelser. Foranstaltninger til at imødegå brud på EU-rettighederne skal være effektive, afskrækkende og proportionelle.</a:t>
            </a:r>
          </a:p>
          <a:p>
            <a:pPr>
              <a:buNone/>
            </a:pPr>
            <a:endParaRPr lang="en-DK" b="1" dirty="0">
              <a:highlight>
                <a:srgbClr val="FFFFFF"/>
              </a:highlight>
            </a:endParaRPr>
          </a:p>
          <a:p>
            <a:pPr>
              <a:buNone/>
            </a:pPr>
            <a:r>
              <a:rPr lang="en-DK" b="1" dirty="0">
                <a:highlight>
                  <a:srgbClr val="FFFFFF"/>
                </a:highlight>
              </a:rPr>
              <a:t>Deltidsloven § 4: </a:t>
            </a:r>
          </a:p>
          <a:p>
            <a:r>
              <a:rPr lang="en-GB" dirty="0">
                <a:highlight>
                  <a:srgbClr val="FFFFFF"/>
                </a:highlight>
              </a:rPr>
              <a:t>S</a:t>
            </a:r>
            <a:r>
              <a:rPr lang="en-DK" dirty="0">
                <a:highlight>
                  <a:srgbClr val="FFFFFF"/>
                </a:highlight>
              </a:rPr>
              <a:t>tk. 1: Fagretlig afgørelse med krav om bod, medmindre lønmodtageren ikke er omfattet af en kollektiv overenskomst</a:t>
            </a:r>
          </a:p>
          <a:p>
            <a:r>
              <a:rPr lang="en-DK" dirty="0">
                <a:highlight>
                  <a:srgbClr val="FFFFFF"/>
                </a:highlight>
              </a:rPr>
              <a:t>Stk. 2-4: Lønmodtagere, der ikke er omfattede af en overenskomst: </a:t>
            </a:r>
          </a:p>
          <a:p>
            <a:pPr lvl="1"/>
            <a:r>
              <a:rPr lang="en-DK" dirty="0">
                <a:highlight>
                  <a:srgbClr val="FFFFFF"/>
                </a:highlight>
              </a:rPr>
              <a:t>Hvis rettigheder er krænkede: individuel godtgørelse</a:t>
            </a:r>
          </a:p>
          <a:p>
            <a:pPr lvl="1"/>
            <a:r>
              <a:rPr lang="en-DK" dirty="0">
                <a:highlight>
                  <a:srgbClr val="FFFFFF"/>
                </a:highlight>
              </a:rPr>
              <a:t>Hvis lavere løn i strid med loven: ret til efterbetaling</a:t>
            </a:r>
          </a:p>
          <a:p>
            <a:pPr lvl="1"/>
            <a:r>
              <a:rPr lang="en-DK" dirty="0">
                <a:highlight>
                  <a:srgbClr val="FFFFFF"/>
                </a:highlight>
              </a:rPr>
              <a:t>Hvis afskediges fordi man har fremsat krav i henhold til loven: individuel godtgørelse</a:t>
            </a:r>
          </a:p>
          <a:p>
            <a:r>
              <a:rPr lang="en-DK" dirty="0">
                <a:highlight>
                  <a:srgbClr val="FFFFFF"/>
                </a:highlight>
              </a:rPr>
              <a:t>Stk. 5: Overenskomstdækkede lønmodtagere, hvis sag ikke behandles fagretligt = &gt; ordinære domstole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600EA-8DDA-90E1-648C-A6DCCD60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0204-577F-CD41-8964-D3AA63D43E5B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9293BD12-3498-6885-47DD-EA738E29ED1D}"/>
              </a:ext>
            </a:extLst>
          </p:cNvPr>
          <p:cNvSpPr/>
          <p:nvPr/>
        </p:nvSpPr>
        <p:spPr bwMode="auto">
          <a:xfrm>
            <a:off x="9406780" y="3789040"/>
            <a:ext cx="2466133" cy="1309328"/>
          </a:xfrm>
          <a:prstGeom prst="wedgeRoundRectCallout">
            <a:avLst>
              <a:gd name="adj1" fmla="val -68595"/>
              <a:gd name="adj2" fmla="val -8795"/>
              <a:gd name="adj3" fmla="val 16667"/>
            </a:avLst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lang="en-DK" sz="1600" dirty="0">
                <a:solidFill>
                  <a:schemeClr val="bg1"/>
                </a:solidFill>
              </a:rPr>
              <a:t>Remedier efter loven:</a:t>
            </a:r>
          </a:p>
          <a:p>
            <a:pPr marL="285750" marR="0" indent="-28575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G</a:t>
            </a: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odtgørelse</a:t>
            </a:r>
          </a:p>
          <a:p>
            <a:pPr marL="285750" marR="0" indent="-28575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DK" sz="1600" dirty="0">
                <a:solidFill>
                  <a:schemeClr val="bg1"/>
                </a:solidFill>
              </a:rPr>
              <a:t>Efterbetaling</a:t>
            </a:r>
          </a:p>
          <a:p>
            <a:pPr marL="285750" marR="0" indent="-28575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DK" sz="1600" dirty="0">
              <a:solidFill>
                <a:schemeClr val="bg1"/>
              </a:solidFill>
            </a:endParaRPr>
          </a:p>
          <a:p>
            <a:pPr marR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Ikke fuldtidsans</a:t>
            </a:r>
            <a:r>
              <a:rPr lang="en-DK" sz="1600" dirty="0">
                <a:solidFill>
                  <a:schemeClr val="bg1"/>
                </a:solidFill>
              </a:rPr>
              <a:t>ættelse</a:t>
            </a:r>
            <a:endParaRPr kumimoji="0" lang="en-DK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7249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F4BD3-16CF-A4DC-97C8-DA9AA0DF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K" dirty="0"/>
              <a:t>Håndhævelse og sanktionering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7F189-DE32-22F3-D7C3-0C389C094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49" y="1806006"/>
            <a:ext cx="10220325" cy="4897921"/>
          </a:xfrm>
        </p:spPr>
        <p:txBody>
          <a:bodyPr/>
          <a:lstStyle/>
          <a:p>
            <a:r>
              <a:rPr lang="en-DK" b="1" dirty="0"/>
              <a:t>EU-niveau: </a:t>
            </a:r>
          </a:p>
          <a:p>
            <a:r>
              <a:rPr lang="en-DK" dirty="0"/>
              <a:t>Direktivet om tidsbegrænset ansættelse: Ingen specifikke bestemmelser. Foranstaltninger til at imødegå brud på EU-rettighederne skal være effektive, afskrækkende og proportionelle.</a:t>
            </a:r>
          </a:p>
          <a:p>
            <a:r>
              <a:rPr lang="en-DK" dirty="0"/>
              <a:t>- Ikke pligt til at give fastansættelse, men det ville være et effektivt remedie, jf. 715/20 K.L. og </a:t>
            </a:r>
            <a:r>
              <a:rPr lang="da-DK" dirty="0">
                <a:effectLst/>
                <a:ea typeface="Times New Roman" panose="02020603050405020304" pitchFamily="18" charset="0"/>
              </a:rPr>
              <a:t>C-212/04, </a:t>
            </a:r>
            <a:r>
              <a:rPr lang="da-DK" dirty="0" err="1">
                <a:effectLst/>
                <a:ea typeface="Times New Roman" panose="02020603050405020304" pitchFamily="18" charset="0"/>
              </a:rPr>
              <a:t>Adeneler</a:t>
            </a:r>
            <a:r>
              <a:rPr lang="en-DK" dirty="0">
                <a:effectLst/>
              </a:rPr>
              <a:t> </a:t>
            </a:r>
            <a:endParaRPr lang="en-DK" dirty="0"/>
          </a:p>
          <a:p>
            <a:endParaRPr lang="en-DK" dirty="0"/>
          </a:p>
          <a:p>
            <a:pPr>
              <a:buNone/>
            </a:pPr>
            <a:r>
              <a:rPr lang="da-DK" b="1" dirty="0"/>
              <a:t>Lov om tidsbegrænset ansættelse § 8:</a:t>
            </a:r>
          </a:p>
          <a:p>
            <a:pPr>
              <a:buNone/>
            </a:pPr>
            <a:r>
              <a:rPr lang="en-GB" dirty="0"/>
              <a:t>S</a:t>
            </a:r>
            <a:r>
              <a:rPr lang="en-DK" dirty="0"/>
              <a:t>tk. 1: En lønmodtager, hvis rettigheder i henhold til loven er krænkede: Godtgørelse</a:t>
            </a:r>
          </a:p>
          <a:p>
            <a:pPr>
              <a:buNone/>
            </a:pPr>
            <a:r>
              <a:rPr lang="en-GB" dirty="0"/>
              <a:t>S</a:t>
            </a:r>
            <a:r>
              <a:rPr lang="en-DK" dirty="0"/>
              <a:t>tk. 2: En lønmodtager, hvis løn er for lav i strid med loven: Efterbetaling</a:t>
            </a:r>
          </a:p>
          <a:p>
            <a:pPr>
              <a:buNone/>
            </a:pPr>
            <a:r>
              <a:rPr lang="en-DK" dirty="0"/>
              <a:t>Stk. 3: En lønmodtager, der afskediges fordi denne har rejst krav i henhold til loven: Godtgørelse</a:t>
            </a:r>
          </a:p>
          <a:p>
            <a:pPr>
              <a:buNone/>
            </a:pPr>
            <a:r>
              <a:rPr lang="en-DK" dirty="0"/>
              <a:t>Stk. 4: Overenskomstdækkede lønmodtagere, hvis sag om krænkelse af rettigheder efter loven ikke behandles fagretligt, kan få sagen behandlet ved de civile domstole.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600EA-8DDA-90E1-648C-A6DCCD60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0204-577F-CD41-8964-D3AA63D43E5B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9293BD12-3498-6885-47DD-EA738E29ED1D}"/>
              </a:ext>
            </a:extLst>
          </p:cNvPr>
          <p:cNvSpPr/>
          <p:nvPr/>
        </p:nvSpPr>
        <p:spPr bwMode="auto">
          <a:xfrm>
            <a:off x="9406780" y="2774336"/>
            <a:ext cx="2466133" cy="1309328"/>
          </a:xfrm>
          <a:prstGeom prst="wedgeRoundRectCallout">
            <a:avLst>
              <a:gd name="adj1" fmla="val 4305"/>
              <a:gd name="adj2" fmla="val 78798"/>
              <a:gd name="adj3" fmla="val 16667"/>
            </a:avLst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lang="en-DK" sz="1600" dirty="0">
                <a:solidFill>
                  <a:schemeClr val="bg1"/>
                </a:solidFill>
              </a:rPr>
              <a:t>Remedier efter loven:</a:t>
            </a:r>
          </a:p>
          <a:p>
            <a:pPr marL="285750" marR="0" indent="-28575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G</a:t>
            </a: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odtgørelse</a:t>
            </a:r>
          </a:p>
          <a:p>
            <a:pPr marL="285750" marR="0" indent="-28575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DK" sz="1600" dirty="0">
                <a:solidFill>
                  <a:schemeClr val="bg1"/>
                </a:solidFill>
              </a:rPr>
              <a:t>Efterbetaling</a:t>
            </a:r>
          </a:p>
          <a:p>
            <a:pPr marL="285750" marR="0" indent="-28575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DK" sz="1600" dirty="0">
              <a:solidFill>
                <a:schemeClr val="bg1"/>
              </a:solidFill>
            </a:endParaRPr>
          </a:p>
          <a:p>
            <a:pPr marR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Ikke </a:t>
            </a:r>
            <a:r>
              <a:rPr lang="en-DK" sz="1600" dirty="0">
                <a:solidFill>
                  <a:schemeClr val="bg1"/>
                </a:solidFill>
              </a:rPr>
              <a:t>fast ansættelse</a:t>
            </a:r>
            <a:endParaRPr kumimoji="0" lang="en-DK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3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F4BD3-16CF-A4DC-97C8-DA9AA0DF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K" dirty="0"/>
              <a:t>C-715/20 K.L.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7F189-DE32-22F3-D7C3-0C389C094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49" y="1806006"/>
            <a:ext cx="10220325" cy="4897921"/>
          </a:xfrm>
        </p:spPr>
        <p:txBody>
          <a:bodyPr/>
          <a:lstStyle/>
          <a:p>
            <a:r>
              <a:rPr lang="da-DK" b="1" dirty="0"/>
              <a:t>CJEU afgørelse </a:t>
            </a:r>
            <a:r>
              <a:rPr lang="en-GB" b="1" i="0" u="none" strike="noStrike" dirty="0">
                <a:solidFill>
                  <a:srgbClr val="212121"/>
                </a:solidFill>
                <a:effectLst/>
              </a:rPr>
              <a:t>C-715/20</a:t>
            </a:r>
            <a:r>
              <a:rPr lang="da-DK" b="1" i="0" u="none" strike="noStrike" dirty="0">
                <a:solidFill>
                  <a:srgbClr val="212121"/>
                </a:solidFill>
                <a:effectLst/>
              </a:rPr>
              <a:t> </a:t>
            </a:r>
            <a:r>
              <a:rPr lang="da-DK" b="1" dirty="0"/>
              <a:t> K.L.  </a:t>
            </a:r>
            <a:r>
              <a:rPr lang="da-DK" dirty="0"/>
              <a:t>(tidsbegrænset deltidsansatte)</a:t>
            </a:r>
          </a:p>
          <a:p>
            <a:r>
              <a:rPr lang="da-DK" dirty="0"/>
              <a:t>Ikke ret til en begrundelse ved opsigelse af tidsbegrænsede kontrakter efter polsk ret, men ret til en begrundelse ved opsigelse af tidsubegrænsede kontrakter. </a:t>
            </a:r>
          </a:p>
          <a:p>
            <a:endParaRPr lang="da-DK" b="1" dirty="0">
              <a:highlight>
                <a:srgbClr val="FFFFFF"/>
              </a:highlight>
            </a:endParaRPr>
          </a:p>
          <a:p>
            <a:r>
              <a:rPr lang="da-DK" b="1" dirty="0">
                <a:highlight>
                  <a:srgbClr val="FFFFFF"/>
                </a:highlight>
              </a:rPr>
              <a:t>EU-Domstolen: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Nationale domstol skal </a:t>
            </a:r>
            <a:r>
              <a:rPr lang="da-DK" b="1" dirty="0"/>
              <a:t>fortolke nationale regler EU-konformt</a:t>
            </a:r>
            <a:r>
              <a:rPr lang="da-DK" dirty="0"/>
              <a:t>, så tidsbegrænset ansatte får ret til ligebehandling – her: ret til en begrundelse ved opsigelse (præmis 69-71)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Hvis dette vil være </a:t>
            </a:r>
            <a:r>
              <a:rPr lang="da-DK" b="1" i="1" dirty="0"/>
              <a:t>contra </a:t>
            </a:r>
            <a:r>
              <a:rPr lang="da-DK" b="1" i="1" dirty="0" err="1"/>
              <a:t>legem</a:t>
            </a:r>
            <a:r>
              <a:rPr lang="da-DK" b="1" i="1" dirty="0"/>
              <a:t> </a:t>
            </a:r>
            <a:r>
              <a:rPr lang="da-DK" dirty="0"/>
              <a:t>– og derfor umuligt – skal det overvejes, om EU-retten kan anvendes direkte (præmis 72)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Kan EU-retten benyttes direkte 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Her en sag mellem private: </a:t>
            </a:r>
            <a:r>
              <a:rPr lang="da-DK" b="1" dirty="0"/>
              <a:t>direktivbestemmelsen</a:t>
            </a:r>
            <a:r>
              <a:rPr lang="da-DK" dirty="0"/>
              <a:t> </a:t>
            </a:r>
            <a:r>
              <a:rPr lang="da-DK" b="1" dirty="0"/>
              <a:t>kan ikke få direkte horisontal virkning </a:t>
            </a:r>
            <a:r>
              <a:rPr lang="da-DK" dirty="0"/>
              <a:t>(præmis 76).</a:t>
            </a:r>
            <a:endParaRPr lang="da-DK" b="1" dirty="0"/>
          </a:p>
          <a:p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600EA-8DDA-90E1-648C-A6DCCD60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0204-577F-CD41-8964-D3AA63D43E5B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</p:spTree>
    <p:extLst>
      <p:ext uri="{BB962C8B-B14F-4D97-AF65-F5344CB8AC3E}">
        <p14:creationId xmlns:p14="http://schemas.microsoft.com/office/powerpoint/2010/main" val="297450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F4BD3-16CF-A4DC-97C8-DA9AA0DF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K" dirty="0"/>
              <a:t>C-715/20 K.L.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7F189-DE32-22F3-D7C3-0C389C094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49" y="1806006"/>
            <a:ext cx="10220325" cy="4897921"/>
          </a:xfrm>
        </p:spPr>
        <p:txBody>
          <a:bodyPr/>
          <a:lstStyle/>
          <a:p>
            <a:r>
              <a:rPr lang="da-DK" b="1" dirty="0"/>
              <a:t>CJEU afgørelse </a:t>
            </a:r>
            <a:r>
              <a:rPr lang="en-GB" b="1" i="0" u="none" strike="noStrike" dirty="0">
                <a:solidFill>
                  <a:srgbClr val="212121"/>
                </a:solidFill>
                <a:effectLst/>
              </a:rPr>
              <a:t>C-715/20</a:t>
            </a:r>
            <a:r>
              <a:rPr lang="da-DK" b="1" i="0" u="none" strike="noStrike" dirty="0">
                <a:solidFill>
                  <a:srgbClr val="212121"/>
                </a:solidFill>
                <a:effectLst/>
              </a:rPr>
              <a:t> </a:t>
            </a:r>
            <a:r>
              <a:rPr lang="da-DK" b="1" dirty="0"/>
              <a:t> K.L.  </a:t>
            </a:r>
            <a:r>
              <a:rPr lang="da-DK" dirty="0"/>
              <a:t>(tidsbegrænset deltidsansatte)</a:t>
            </a:r>
          </a:p>
          <a:p>
            <a:r>
              <a:rPr lang="da-DK" dirty="0"/>
              <a:t>Ikke ret til en begrundelse ved opsigelse af tidsbegrænsede kontrakter efter polsk ret, men ret til en begrundelse ved opsigelse af tidsubegrænsede kontrakter. </a:t>
            </a:r>
          </a:p>
          <a:p>
            <a:r>
              <a:rPr lang="da-DK" b="1" dirty="0">
                <a:highlight>
                  <a:srgbClr val="FFFFFF"/>
                </a:highlight>
              </a:rPr>
              <a:t>EU-Domstolen: </a:t>
            </a:r>
            <a:endParaRPr lang="da-DK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EU-Charteret binder medlemsstaterne, når de implementerer EU-retten, dvs. vedtager lovgivning der gennemfører rammeaftalens § 4, jf. EU Charterets artikel 51(1) (præmis 77)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Det indebærer, at medlemsstaten skal sikre </a:t>
            </a:r>
            <a:r>
              <a:rPr lang="da-DK" b="1" dirty="0"/>
              <a:t>adgang til effektive retsmidler</a:t>
            </a:r>
            <a:r>
              <a:rPr lang="da-DK" dirty="0"/>
              <a:t>, jf. EU Charterets artikel 47 (præmis 77)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Manglende information om grundene til en opsigelse for tidsbegrænset ansatte </a:t>
            </a:r>
            <a:r>
              <a:rPr lang="da-DK" b="1" dirty="0"/>
              <a:t>begrænser adgangen til at anlægge søgsmål </a:t>
            </a:r>
            <a:r>
              <a:rPr lang="da-DK" dirty="0"/>
              <a:t>for tidsbegrænset ansatte i forhold til fastansatte – og dermed muligheden for at vurdere om afskedigelsen evt. er uberettiget (præmis 78)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600EA-8DDA-90E1-648C-A6DCCD60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0204-577F-CD41-8964-D3AA63D43E5B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</p:spTree>
    <p:extLst>
      <p:ext uri="{BB962C8B-B14F-4D97-AF65-F5344CB8AC3E}">
        <p14:creationId xmlns:p14="http://schemas.microsoft.com/office/powerpoint/2010/main" val="32708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F4BD3-16CF-A4DC-97C8-DA9AA0DF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K" dirty="0"/>
              <a:t>C-715/20 K.L.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7F189-DE32-22F3-D7C3-0C389C094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49" y="1806006"/>
            <a:ext cx="10220325" cy="4897921"/>
          </a:xfrm>
        </p:spPr>
        <p:txBody>
          <a:bodyPr/>
          <a:lstStyle/>
          <a:p>
            <a:r>
              <a:rPr lang="da-DK" b="1" dirty="0"/>
              <a:t>CJEU afgørelse </a:t>
            </a:r>
            <a:r>
              <a:rPr lang="en-GB" b="1" i="0" u="none" strike="noStrike" dirty="0">
                <a:solidFill>
                  <a:srgbClr val="212121"/>
                </a:solidFill>
                <a:effectLst/>
              </a:rPr>
              <a:t>C-715/20</a:t>
            </a:r>
            <a:r>
              <a:rPr lang="da-DK" b="1" i="0" u="none" strike="noStrike" dirty="0">
                <a:solidFill>
                  <a:srgbClr val="212121"/>
                </a:solidFill>
                <a:effectLst/>
              </a:rPr>
              <a:t> </a:t>
            </a:r>
            <a:r>
              <a:rPr lang="da-DK" b="1" dirty="0"/>
              <a:t> K.L.  </a:t>
            </a:r>
            <a:r>
              <a:rPr lang="da-DK" dirty="0"/>
              <a:t>(tidsbegrænset deltidsansatte)</a:t>
            </a:r>
          </a:p>
          <a:p>
            <a:r>
              <a:rPr lang="da-DK" dirty="0"/>
              <a:t>Ikke ret til en begrundelse ved opsigelse af tidsbegrænsede kontrakter efter polsk ret, men ret til en begrundelse ved opsigelse af tidsubegrænsede kontrakter. </a:t>
            </a:r>
          </a:p>
          <a:p>
            <a:r>
              <a:rPr lang="da-DK" b="1" dirty="0">
                <a:highlight>
                  <a:srgbClr val="FFFFFF"/>
                </a:highlight>
              </a:rPr>
              <a:t>EU-Domstolen: </a:t>
            </a:r>
            <a:endParaRPr lang="da-DK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Forskelsbehandlingen tilsidesætter retten til effektive retsmidler i charterets artikel 47 (præmis 79)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Domstolen har tidligere fastslået, at Charterets artikel 47 er </a:t>
            </a:r>
            <a:r>
              <a:rPr lang="da-DK" b="1" dirty="0"/>
              <a:t>tilstrækkelig klar, præcis og ubetinget</a:t>
            </a:r>
            <a:r>
              <a:rPr lang="da-DK" dirty="0"/>
              <a:t> til at kunne have direkte horisontal virkning, jf. C-414/16 </a:t>
            </a:r>
            <a:r>
              <a:rPr lang="da-DK" dirty="0" err="1"/>
              <a:t>Egenberger</a:t>
            </a:r>
            <a:r>
              <a:rPr lang="da-DK" dirty="0"/>
              <a:t> (præmis 80)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Den nationale domstol skal derfor </a:t>
            </a:r>
            <a:r>
              <a:rPr lang="da-DK" b="1" dirty="0"/>
              <a:t>undlade at anvende den nationale bestemmelse</a:t>
            </a:r>
            <a:r>
              <a:rPr lang="da-DK" dirty="0"/>
              <a:t>, der ikke giver tidsbegrænset ansatte adgang til en begrundelse, da dette er nødvendigt for at sikre den fulde virkning af Charterets artikel 47 (præmis 81)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600EA-8DDA-90E1-648C-A6DCCD60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0204-577F-CD41-8964-D3AA63D43E5B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</p:spTree>
    <p:extLst>
      <p:ext uri="{BB962C8B-B14F-4D97-AF65-F5344CB8AC3E}">
        <p14:creationId xmlns:p14="http://schemas.microsoft.com/office/powerpoint/2010/main" val="351115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F4BD3-16CF-A4DC-97C8-DA9AA0DF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K" dirty="0"/>
              <a:t>Håndhævelse og sanktionering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7F189-DE32-22F3-D7C3-0C389C094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49" y="1960079"/>
            <a:ext cx="10220325" cy="4897921"/>
          </a:xfrm>
        </p:spPr>
        <p:txBody>
          <a:bodyPr/>
          <a:lstStyle/>
          <a:p>
            <a:r>
              <a:rPr lang="da-DK" b="1" dirty="0"/>
              <a:t>Andre retsgrundlag giver </a:t>
            </a:r>
            <a:r>
              <a:rPr lang="da-DK" b="1" dirty="0">
                <a:highlight>
                  <a:srgbClr val="FFFFFF"/>
                </a:highlight>
              </a:rPr>
              <a:t>adgang til andre retsvirkninger, f.eks.:</a:t>
            </a:r>
          </a:p>
          <a:p>
            <a:r>
              <a:rPr lang="da-DK" dirty="0"/>
              <a:t>- </a:t>
            </a:r>
            <a:r>
              <a:rPr lang="da-DK" b="1" dirty="0"/>
              <a:t>Uklarhed</a:t>
            </a:r>
            <a:r>
              <a:rPr lang="da-DK" dirty="0"/>
              <a:t> om aftalens indhold:</a:t>
            </a:r>
          </a:p>
          <a:p>
            <a:pPr lvl="1"/>
            <a:r>
              <a:rPr lang="da-DK" dirty="0"/>
              <a:t>Hvis et vilkår f.eks. om tidsbegrænsning ikke er klart (nok)</a:t>
            </a:r>
          </a:p>
          <a:p>
            <a:r>
              <a:rPr lang="da-DK" dirty="0"/>
              <a:t>- </a:t>
            </a:r>
            <a:r>
              <a:rPr lang="da-DK" b="1" dirty="0"/>
              <a:t>Omgåelse</a:t>
            </a:r>
            <a:r>
              <a:rPr lang="da-DK" dirty="0"/>
              <a:t>:</a:t>
            </a:r>
          </a:p>
          <a:p>
            <a:pPr lvl="1"/>
            <a:r>
              <a:rPr lang="da-DK" dirty="0"/>
              <a:t>Særligt ældre retspraksis vedrørende funktionærloven</a:t>
            </a:r>
          </a:p>
          <a:p>
            <a:pPr lvl="1"/>
            <a:r>
              <a:rPr lang="da-DK" dirty="0"/>
              <a:t>Omgåelse kan fortsat statueres</a:t>
            </a:r>
          </a:p>
          <a:p>
            <a:pPr lvl="1"/>
            <a:r>
              <a:rPr lang="da-DK" dirty="0"/>
              <a:t>Almindelig standpunktsrisiko: Den, der påstår omgåelse, har bevisbyrden</a:t>
            </a:r>
          </a:p>
          <a:p>
            <a:r>
              <a:rPr lang="da-DK" dirty="0"/>
              <a:t>- </a:t>
            </a:r>
            <a:r>
              <a:rPr lang="da-DK" b="1" dirty="0"/>
              <a:t>Berettigede forventninger</a:t>
            </a:r>
            <a:r>
              <a:rPr lang="da-DK" dirty="0"/>
              <a:t>:</a:t>
            </a:r>
          </a:p>
          <a:p>
            <a:pPr lvl="1"/>
            <a:r>
              <a:rPr lang="da-DK" dirty="0"/>
              <a:t>Skaber et nyt retsgrundlag ud fra parternes adfærd/praksis</a:t>
            </a:r>
          </a:p>
          <a:p>
            <a:pPr lvl="1"/>
            <a:r>
              <a:rPr lang="da-DK" dirty="0"/>
              <a:t>Særligt hvis også vilkårene er (blevet) uklare</a:t>
            </a:r>
          </a:p>
          <a:p>
            <a:pPr lvl="1"/>
            <a:r>
              <a:rPr lang="da-DK" dirty="0"/>
              <a:t>Almindelig standpunktsrisiko: Den, der påstår at have fået berettigede forventninger, har bevisbyrden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600EA-8DDA-90E1-648C-A6DCCD60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0204-577F-CD41-8964-D3AA63D43E5B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FAD915FD-D370-B14D-0FA8-606A3299A11C}"/>
              </a:ext>
            </a:extLst>
          </p:cNvPr>
          <p:cNvSpPr/>
          <p:nvPr/>
        </p:nvSpPr>
        <p:spPr bwMode="auto">
          <a:xfrm>
            <a:off x="9406780" y="2119672"/>
            <a:ext cx="2466133" cy="1309328"/>
          </a:xfrm>
          <a:prstGeom prst="wedgeRoundRectCallout">
            <a:avLst>
              <a:gd name="adj1" fmla="val 4305"/>
              <a:gd name="adj2" fmla="val 78798"/>
              <a:gd name="adj3" fmla="val 16667"/>
            </a:avLst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lang="en-DK" sz="1600" dirty="0">
                <a:solidFill>
                  <a:schemeClr val="bg1"/>
                </a:solidFill>
              </a:rPr>
              <a:t>Virkning efter andre retsgrundlag end rammeaftalerne:</a:t>
            </a:r>
          </a:p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lang="en-DK" sz="1600" dirty="0">
              <a:solidFill>
                <a:schemeClr val="bg1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en-DK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- fast</a:t>
            </a:r>
            <a:r>
              <a:rPr lang="en-DK" sz="1600" dirty="0">
                <a:solidFill>
                  <a:schemeClr val="bg1"/>
                </a:solidFill>
              </a:rPr>
              <a:t>ansættelse</a:t>
            </a:r>
          </a:p>
        </p:txBody>
      </p:sp>
    </p:spTree>
    <p:extLst>
      <p:ext uri="{BB962C8B-B14F-4D97-AF65-F5344CB8AC3E}">
        <p14:creationId xmlns:p14="http://schemas.microsoft.com/office/powerpoint/2010/main" val="21344438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EE41E-DDBA-737A-7F06-E2FC4235A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DK" dirty="0"/>
              <a:t>u til deltid og tidsbegrænset ansættelse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C9373-D2D7-5AF3-8081-81156ACC3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3BBE1-9644-3347-E9AC-5CBE2C9F0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6A69-B95B-1647-89D9-7902F816A7C4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</p:spTree>
    <p:extLst>
      <p:ext uri="{BB962C8B-B14F-4D97-AF65-F5344CB8AC3E}">
        <p14:creationId xmlns:p14="http://schemas.microsoft.com/office/powerpoint/2010/main" val="3672985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Deltid og tidsbegrænset ansættelse</a:t>
            </a:r>
          </a:p>
        </p:txBody>
      </p:sp>
      <p:sp useBgFill="1"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 indent="-18000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20547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139698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Deltid og tidsbegrænset ansættelse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 indent="-180000">
              <a:buNone/>
            </a:pPr>
            <a:endParaRPr lang="en-GB" b="1" dirty="0"/>
          </a:p>
          <a:p>
            <a:pPr indent="-180000">
              <a:buNone/>
            </a:pPr>
            <a:r>
              <a:rPr lang="en-GB" b="1" dirty="0"/>
              <a:t>De to </a:t>
            </a:r>
            <a:r>
              <a:rPr lang="en-GB" b="1" dirty="0" err="1"/>
              <a:t>første</a:t>
            </a:r>
            <a:r>
              <a:rPr lang="en-GB" b="1" dirty="0"/>
              <a:t> EU-</a:t>
            </a:r>
            <a:r>
              <a:rPr lang="en-GB" b="1" dirty="0" err="1"/>
              <a:t>retlige</a:t>
            </a:r>
            <a:r>
              <a:rPr lang="en-GB" b="1" dirty="0"/>
              <a:t> </a:t>
            </a:r>
            <a:r>
              <a:rPr lang="en-GB" b="1" dirty="0" err="1"/>
              <a:t>regelsæt</a:t>
            </a:r>
            <a:r>
              <a:rPr lang="en-GB" b="1" dirty="0"/>
              <a:t> om ‘</a:t>
            </a:r>
            <a:r>
              <a:rPr lang="en-GB" b="1" dirty="0" err="1"/>
              <a:t>atypiske</a:t>
            </a:r>
            <a:r>
              <a:rPr lang="en-GB" b="1" dirty="0"/>
              <a:t>’ </a:t>
            </a:r>
            <a:r>
              <a:rPr lang="en-GB" b="1" dirty="0" err="1"/>
              <a:t>ansættelser</a:t>
            </a:r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 err="1"/>
              <a:t>Direktiv</a:t>
            </a:r>
            <a:r>
              <a:rPr lang="en-GB" b="1" dirty="0"/>
              <a:t> 97/81</a:t>
            </a:r>
            <a:r>
              <a:rPr lang="en-GB" dirty="0"/>
              <a:t>/EF (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1997) om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rammeaftalen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vedrørende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deltidsarbejde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der er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indgået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af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Unice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CEEP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og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EFS -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Bilag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: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Rammeaftale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om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deltidsarbejde</a:t>
            </a:r>
            <a:endParaRPr lang="en-GB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 err="1">
                <a:solidFill>
                  <a:srgbClr val="333333"/>
                </a:solidFill>
                <a:highlight>
                  <a:srgbClr val="FFFFFF"/>
                </a:highlight>
              </a:rPr>
              <a:t>Direktiv</a:t>
            </a:r>
            <a:r>
              <a:rPr lang="en-GB" b="1" dirty="0">
                <a:solidFill>
                  <a:srgbClr val="333333"/>
                </a:solidFill>
                <a:highlight>
                  <a:srgbClr val="FFFFFF"/>
                </a:highlight>
              </a:rPr>
              <a:t> 1999/70</a:t>
            </a:r>
            <a:r>
              <a:rPr lang="en-GB" dirty="0">
                <a:solidFill>
                  <a:srgbClr val="333333"/>
                </a:solidFill>
                <a:highlight>
                  <a:srgbClr val="FFFFFF"/>
                </a:highlight>
              </a:rPr>
              <a:t>/EF (1999) 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om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rammeaftalen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vedrørende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tidsbegrænset</a:t>
            </a:r>
            <a:r>
              <a:rPr lang="en-GB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ansættelse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der er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indgået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af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EFS, UNICE </a:t>
            </a:r>
            <a:r>
              <a:rPr lang="en-GB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og</a:t>
            </a:r>
            <a:r>
              <a:rPr lang="en-GB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CEEP</a:t>
            </a:r>
          </a:p>
          <a:p>
            <a:pPr>
              <a:buNone/>
            </a:pPr>
            <a:endParaRPr lang="en-GB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162900" indent="-342900">
              <a:buFontTx/>
              <a:buChar char="-"/>
            </a:pPr>
            <a:endParaRPr lang="en-GB" dirty="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2723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0AEE0-8956-3112-A631-4F66A60D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K" dirty="0"/>
              <a:t>Deltid og tidsbegrænset ansættelse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69C7F-3165-8D2D-5A0D-D6BE6078E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77233"/>
          </a:xfrm>
        </p:spPr>
        <p:txBody>
          <a:bodyPr/>
          <a:lstStyle/>
          <a:p>
            <a:endParaRPr lang="en-DK" b="1" dirty="0"/>
          </a:p>
          <a:p>
            <a:r>
              <a:rPr lang="en-DK" b="1" dirty="0"/>
              <a:t>Dansk implementering: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DK" b="1" dirty="0"/>
              <a:t>Implementeringsoverenskomster</a:t>
            </a:r>
            <a:r>
              <a:rPr lang="en-DK" dirty="0"/>
              <a:t>, der som minimum sikrer rettigheder, der svarer til bestemmelserne i deltidsdirektivet/direktivet om tidsbegrænset ansættelse</a:t>
            </a:r>
          </a:p>
          <a:p>
            <a:pPr>
              <a:buNone/>
            </a:pPr>
            <a:endParaRPr lang="en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DK" b="1" dirty="0"/>
              <a:t>Deltidsloven</a:t>
            </a:r>
            <a:r>
              <a:rPr lang="en-DK" dirty="0"/>
              <a:t> § 1, stk. 1 - hvis ikke dækket af en implementeringsoverenskomst, så dækket af </a:t>
            </a:r>
            <a:r>
              <a:rPr lang="en-DK" b="1" dirty="0"/>
              <a:t>LO/DAs rammeaftale om deltid </a:t>
            </a:r>
            <a:r>
              <a:rPr lang="en-DK" dirty="0"/>
              <a:t>= &gt; en universalisering af en kollektiv overenskomst.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DK" b="1" dirty="0"/>
              <a:t>Lov om tidsbegrænset ansættelse </a:t>
            </a:r>
            <a:r>
              <a:rPr lang="en-DK" dirty="0"/>
              <a:t>§1, stk. 1 – hvis ikke dækket af implementeringsoverenskomst</a:t>
            </a:r>
            <a:r>
              <a:rPr lang="en-DK" b="1" dirty="0"/>
              <a:t>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4FB4B-F711-EE10-A00F-02DF95EBF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4E48C-7EB1-0E42-AAEA-5D11A5803F1C}" type="datetime1">
              <a:rPr lang="da-DK" smtClean="0"/>
              <a:t>22.05.2024</a:t>
            </a:fld>
            <a:r>
              <a:rPr lang="da-DK"/>
              <a:t>22-05-2024</a:t>
            </a:r>
          </a:p>
        </p:txBody>
      </p:sp>
    </p:spTree>
    <p:extLst>
      <p:ext uri="{BB962C8B-B14F-4D97-AF65-F5344CB8AC3E}">
        <p14:creationId xmlns:p14="http://schemas.microsoft.com/office/powerpoint/2010/main" val="1748087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Deltid og tidsbegrænset ansættelse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960078"/>
            <a:ext cx="10220325" cy="4205225"/>
          </a:xfrm>
        </p:spPr>
        <p:txBody>
          <a:bodyPr/>
          <a:lstStyle/>
          <a:p>
            <a:pPr>
              <a:buNone/>
            </a:pPr>
            <a:r>
              <a:rPr lang="en-GB" b="1" dirty="0"/>
              <a:t>En del </a:t>
            </a:r>
            <a:r>
              <a:rPr lang="en-GB" b="1" dirty="0" err="1"/>
              <a:t>lighedspunkter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de to </a:t>
            </a:r>
            <a:r>
              <a:rPr lang="en-GB" b="1" dirty="0" err="1"/>
              <a:t>direktiver</a:t>
            </a:r>
            <a:r>
              <a:rPr lang="en-GB" b="1" dirty="0"/>
              <a:t>:</a:t>
            </a:r>
          </a:p>
          <a:p>
            <a:pPr marL="342900" indent="-342900">
              <a:buFontTx/>
              <a:buChar char="-"/>
            </a:pPr>
            <a:r>
              <a:rPr lang="en-GB" dirty="0" err="1"/>
              <a:t>Minimumsdirektiver</a:t>
            </a:r>
            <a:endParaRPr lang="en-GB" dirty="0"/>
          </a:p>
          <a:p>
            <a:pPr marL="342900" indent="-342900">
              <a:buFontTx/>
              <a:buChar char="-"/>
            </a:pPr>
            <a:r>
              <a:rPr lang="en-GB" dirty="0" err="1"/>
              <a:t>Fleksible</a:t>
            </a:r>
            <a:r>
              <a:rPr lang="en-GB" dirty="0"/>
              <a:t> </a:t>
            </a:r>
            <a:r>
              <a:rPr lang="en-GB" dirty="0" err="1"/>
              <a:t>kontraktformer</a:t>
            </a:r>
            <a:r>
              <a:rPr lang="en-GB" dirty="0"/>
              <a:t> : </a:t>
            </a:r>
            <a:r>
              <a:rPr lang="en-GB" dirty="0" err="1"/>
              <a:t>ikke-permanente</a:t>
            </a:r>
            <a:r>
              <a:rPr lang="en-GB" dirty="0"/>
              <a:t>/</a:t>
            </a:r>
            <a:r>
              <a:rPr lang="en-GB" dirty="0" err="1"/>
              <a:t>ikke-fuldtid</a:t>
            </a:r>
            <a:endParaRPr lang="en-GB" dirty="0"/>
          </a:p>
          <a:p>
            <a:pPr marL="342900" indent="-342900">
              <a:buFontTx/>
              <a:buChar char="-"/>
            </a:pPr>
            <a:r>
              <a:rPr lang="en-GB" dirty="0" err="1"/>
              <a:t>Fokus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at </a:t>
            </a:r>
            <a:r>
              <a:rPr lang="en-GB" dirty="0" err="1"/>
              <a:t>skabe</a:t>
            </a:r>
            <a:r>
              <a:rPr lang="en-GB" dirty="0"/>
              <a:t> god </a:t>
            </a:r>
            <a:r>
              <a:rPr lang="en-GB" dirty="0" err="1"/>
              <a:t>kvalitet</a:t>
            </a:r>
            <a:r>
              <a:rPr lang="en-GB" dirty="0"/>
              <a:t> </a:t>
            </a:r>
            <a:r>
              <a:rPr lang="en-GB" dirty="0" err="1"/>
              <a:t>gennem</a:t>
            </a:r>
            <a:r>
              <a:rPr lang="en-GB" dirty="0"/>
              <a:t> </a:t>
            </a:r>
            <a:r>
              <a:rPr lang="en-GB" dirty="0" err="1"/>
              <a:t>gode</a:t>
            </a:r>
            <a:r>
              <a:rPr lang="en-GB" dirty="0"/>
              <a:t> </a:t>
            </a:r>
            <a:r>
              <a:rPr lang="en-GB" dirty="0" err="1"/>
              <a:t>vilkår</a:t>
            </a:r>
            <a:r>
              <a:rPr lang="en-GB" dirty="0"/>
              <a:t> (ret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ligebehandling</a:t>
            </a:r>
            <a:r>
              <a:rPr lang="en-GB" dirty="0"/>
              <a:t>)</a:t>
            </a:r>
          </a:p>
          <a:p>
            <a:pPr marL="342900" indent="-342900">
              <a:buFontTx/>
              <a:buChar char="-"/>
            </a:pPr>
            <a:r>
              <a:rPr lang="en-GB" dirty="0"/>
              <a:t>De </a:t>
            </a:r>
            <a:r>
              <a:rPr lang="en-GB" dirty="0" err="1"/>
              <a:t>kollektive</a:t>
            </a:r>
            <a:r>
              <a:rPr lang="en-GB" dirty="0"/>
              <a:t> </a:t>
            </a:r>
            <a:r>
              <a:rPr lang="en-GB" dirty="0" err="1"/>
              <a:t>parter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supplere</a:t>
            </a:r>
            <a:r>
              <a:rPr lang="en-GB" dirty="0"/>
              <a:t>/</a:t>
            </a:r>
            <a:r>
              <a:rPr lang="en-GB" dirty="0" err="1"/>
              <a:t>tilpasse</a:t>
            </a:r>
            <a:r>
              <a:rPr lang="en-GB" dirty="0"/>
              <a:t> </a:t>
            </a:r>
            <a:r>
              <a:rPr lang="en-GB" dirty="0" err="1"/>
              <a:t>direktivernes</a:t>
            </a:r>
            <a:r>
              <a:rPr lang="en-GB" dirty="0"/>
              <a:t> </a:t>
            </a:r>
            <a:r>
              <a:rPr lang="en-GB" dirty="0" err="1"/>
              <a:t>bestemmelser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293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Deltid og tidsbegrænset ansættelse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9836" y="1916832"/>
            <a:ext cx="5540621" cy="4205225"/>
          </a:xfrm>
        </p:spPr>
        <p:txBody>
          <a:bodyPr/>
          <a:lstStyle/>
          <a:p>
            <a:pPr>
              <a:buNone/>
            </a:pPr>
            <a:r>
              <a:rPr lang="en-GB" b="1" dirty="0" err="1"/>
              <a:t>Nogle</a:t>
            </a:r>
            <a:r>
              <a:rPr lang="en-GB" b="1" dirty="0"/>
              <a:t> </a:t>
            </a:r>
            <a:r>
              <a:rPr lang="en-GB" b="1" dirty="0" err="1"/>
              <a:t>væsentlige</a:t>
            </a:r>
            <a:r>
              <a:rPr lang="en-GB" b="1" dirty="0"/>
              <a:t> </a:t>
            </a:r>
            <a:r>
              <a:rPr lang="en-GB" b="1" dirty="0" err="1"/>
              <a:t>forskelle</a:t>
            </a:r>
            <a:r>
              <a:rPr lang="en-GB" b="1" dirty="0"/>
              <a:t>:</a:t>
            </a:r>
          </a:p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 err="1"/>
              <a:t>Rammeaftalen</a:t>
            </a:r>
            <a:r>
              <a:rPr lang="en-GB" b="1" dirty="0"/>
              <a:t> om </a:t>
            </a:r>
            <a:r>
              <a:rPr lang="en-GB" b="1" dirty="0" err="1"/>
              <a:t>deltidsarbejde</a:t>
            </a:r>
            <a:r>
              <a:rPr lang="en-GB" b="1" dirty="0"/>
              <a:t> § 1: </a:t>
            </a:r>
            <a:r>
              <a:rPr lang="en-GB" b="1" dirty="0" err="1"/>
              <a:t>Formålet</a:t>
            </a:r>
            <a:r>
              <a:rPr lang="en-GB" b="1" dirty="0"/>
              <a:t> med </a:t>
            </a:r>
            <a:r>
              <a:rPr lang="en-GB" b="1" dirty="0" err="1"/>
              <a:t>rammeaftalen</a:t>
            </a:r>
            <a:r>
              <a:rPr lang="en-GB" b="1" dirty="0"/>
              <a:t> er: </a:t>
            </a:r>
          </a:p>
          <a:p>
            <a:pPr algn="l"/>
            <a:r>
              <a:rPr lang="en-GB" i="0" dirty="0">
                <a:solidFill>
                  <a:srgbClr val="333333"/>
                </a:solidFill>
                <a:effectLst/>
              </a:rPr>
              <a:t>a) at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skabe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grundlag</a:t>
            </a:r>
            <a:r>
              <a:rPr lang="en-GB" i="0" dirty="0">
                <a:solidFill>
                  <a:srgbClr val="333333"/>
                </a:solidFill>
                <a:effectLst/>
              </a:rPr>
              <a:t> for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en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fjernelse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af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forskelsbehandling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af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deltidsansatte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og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en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forbedring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af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kvaliteten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af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deltidsarbejde</a:t>
            </a:r>
            <a:endParaRPr lang="en-GB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n-GB" i="0" dirty="0">
                <a:solidFill>
                  <a:srgbClr val="333333"/>
                </a:solidFill>
                <a:effectLst/>
              </a:rPr>
              <a:t>b) </a:t>
            </a:r>
            <a:r>
              <a:rPr lang="en-GB" b="1" i="0" dirty="0">
                <a:solidFill>
                  <a:srgbClr val="FF0000"/>
                </a:solidFill>
                <a:effectLst/>
              </a:rPr>
              <a:t>at </a:t>
            </a:r>
            <a:r>
              <a:rPr lang="en-GB" b="1" i="0" dirty="0" err="1">
                <a:solidFill>
                  <a:srgbClr val="FF0000"/>
                </a:solidFill>
                <a:effectLst/>
              </a:rPr>
              <a:t>lette</a:t>
            </a:r>
            <a:r>
              <a:rPr lang="en-GB" b="1" i="0" dirty="0">
                <a:solidFill>
                  <a:srgbClr val="FF0000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FF0000"/>
                </a:solidFill>
                <a:effectLst/>
              </a:rPr>
              <a:t>udviklingen</a:t>
            </a:r>
            <a:r>
              <a:rPr lang="en-GB" b="1" i="0" dirty="0">
                <a:solidFill>
                  <a:srgbClr val="FF0000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FF0000"/>
                </a:solidFill>
                <a:effectLst/>
              </a:rPr>
              <a:t>af</a:t>
            </a:r>
            <a:r>
              <a:rPr lang="en-GB" b="1" i="0" dirty="0">
                <a:solidFill>
                  <a:srgbClr val="FF0000"/>
                </a:solidFill>
                <a:effectLst/>
              </a:rPr>
              <a:t> </a:t>
            </a:r>
            <a:r>
              <a:rPr lang="en-GB" b="1" i="0" dirty="0" err="1">
                <a:solidFill>
                  <a:srgbClr val="FF0000"/>
                </a:solidFill>
                <a:effectLst/>
              </a:rPr>
              <a:t>deltidsarbejde</a:t>
            </a:r>
            <a:r>
              <a:rPr lang="en-GB" b="1" i="0" dirty="0">
                <a:solidFill>
                  <a:srgbClr val="FF0000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på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frivillig</a:t>
            </a:r>
            <a:r>
              <a:rPr lang="en-GB" i="0" dirty="0">
                <a:solidFill>
                  <a:srgbClr val="333333"/>
                </a:solidFill>
                <a:effectLst/>
              </a:rPr>
              <a:t> basis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og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bidrage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til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en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fleksibel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tilrettelæggelse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af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arbejdstiden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på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en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måde</a:t>
            </a:r>
            <a:r>
              <a:rPr lang="en-GB" i="0" dirty="0">
                <a:solidFill>
                  <a:srgbClr val="333333"/>
                </a:solidFill>
                <a:effectLst/>
              </a:rPr>
              <a:t>, der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tager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hensyn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til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behovene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hos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arbejdsgivere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og</a:t>
            </a:r>
            <a:r>
              <a:rPr lang="en-GB" i="0" dirty="0">
                <a:solidFill>
                  <a:srgbClr val="333333"/>
                </a:solidFill>
                <a:effectLst/>
              </a:rPr>
              <a:t> </a:t>
            </a:r>
            <a:r>
              <a:rPr lang="en-GB" i="0" dirty="0" err="1">
                <a:solidFill>
                  <a:srgbClr val="333333"/>
                </a:solidFill>
                <a:effectLst/>
              </a:rPr>
              <a:t>arbejdstagere</a:t>
            </a:r>
            <a:r>
              <a:rPr lang="en-GB" i="0" dirty="0">
                <a:solidFill>
                  <a:srgbClr val="333333"/>
                </a:solidFill>
                <a:effectLst/>
              </a:rPr>
              <a:t>.</a:t>
            </a:r>
            <a:endParaRPr lang="en-GB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096ED643-4F4A-6417-C179-9BCB0C794E41}"/>
              </a:ext>
            </a:extLst>
          </p:cNvPr>
          <p:cNvSpPr txBox="1">
            <a:spLocks/>
          </p:cNvSpPr>
          <p:nvPr/>
        </p:nvSpPr>
        <p:spPr bwMode="auto">
          <a:xfrm>
            <a:off x="6636595" y="2276872"/>
            <a:ext cx="5236318" cy="42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Calibri" panose="020F0502020204030204" pitchFamily="34" charset="0"/>
              <a:buChar char="​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75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15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1512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1836000" indent="-180000" algn="l" rtl="0" eaLnBrk="1" fontAlgn="base" hangingPunct="1">
              <a:lnSpc>
                <a:spcPct val="99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Calibri" panose="020F0502020204030204" pitchFamily="34" charset="0"/>
              <a:buNone/>
            </a:pPr>
            <a:endParaRPr lang="en-GB" b="1" kern="0" dirty="0"/>
          </a:p>
          <a:p>
            <a:pPr>
              <a:buFont typeface="Calibri" panose="020F0502020204030204" pitchFamily="34" charset="0"/>
              <a:buNone/>
            </a:pPr>
            <a:r>
              <a:rPr lang="en-GB" b="1" kern="0" dirty="0" err="1"/>
              <a:t>Rammeaftalen</a:t>
            </a:r>
            <a:r>
              <a:rPr lang="en-GB" b="1" kern="0" dirty="0"/>
              <a:t> om </a:t>
            </a:r>
            <a:r>
              <a:rPr lang="en-GB" b="1" kern="0" dirty="0" err="1"/>
              <a:t>tidsbegrænset</a:t>
            </a:r>
            <a:r>
              <a:rPr lang="en-GB" b="1" kern="0" dirty="0"/>
              <a:t> </a:t>
            </a:r>
            <a:r>
              <a:rPr lang="en-GB" b="1" kern="0" dirty="0" err="1"/>
              <a:t>ansættelse</a:t>
            </a:r>
            <a:r>
              <a:rPr lang="en-GB" b="1" kern="0" dirty="0"/>
              <a:t> § 1: </a:t>
            </a:r>
            <a:r>
              <a:rPr lang="en-GB" b="1" kern="0" dirty="0" err="1"/>
              <a:t>Formålet</a:t>
            </a:r>
            <a:r>
              <a:rPr lang="en-GB" b="1" kern="0" dirty="0"/>
              <a:t> med </a:t>
            </a:r>
            <a:r>
              <a:rPr lang="en-GB" b="1" kern="0" dirty="0" err="1"/>
              <a:t>rammeaftalen</a:t>
            </a:r>
            <a:r>
              <a:rPr lang="en-GB" b="1" kern="0" dirty="0"/>
              <a:t> er:</a:t>
            </a:r>
          </a:p>
          <a:p>
            <a:r>
              <a:rPr lang="en-GB" kern="0" dirty="0">
                <a:solidFill>
                  <a:srgbClr val="333333"/>
                </a:solidFill>
              </a:rPr>
              <a:t>a) at </a:t>
            </a:r>
            <a:r>
              <a:rPr lang="en-GB" kern="0" dirty="0" err="1">
                <a:solidFill>
                  <a:srgbClr val="333333"/>
                </a:solidFill>
              </a:rPr>
              <a:t>forbedre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kvaliteten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ved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tidsbegrænset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ansættelse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gennem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anvendelsen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af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princippet</a:t>
            </a:r>
            <a:r>
              <a:rPr lang="en-GB" kern="0" dirty="0">
                <a:solidFill>
                  <a:srgbClr val="333333"/>
                </a:solidFill>
              </a:rPr>
              <a:t> om </a:t>
            </a:r>
            <a:r>
              <a:rPr lang="en-GB" kern="0" dirty="0" err="1">
                <a:solidFill>
                  <a:srgbClr val="333333"/>
                </a:solidFill>
              </a:rPr>
              <a:t>ikke-diskrimination</a:t>
            </a:r>
            <a:endParaRPr lang="en-GB" kern="0" dirty="0">
              <a:solidFill>
                <a:srgbClr val="333333"/>
              </a:solidFill>
            </a:endParaRPr>
          </a:p>
          <a:p>
            <a:r>
              <a:rPr lang="en-GB" kern="0" dirty="0">
                <a:solidFill>
                  <a:srgbClr val="333333"/>
                </a:solidFill>
              </a:rPr>
              <a:t>b) </a:t>
            </a:r>
            <a:r>
              <a:rPr lang="en-GB" b="1" kern="0" dirty="0">
                <a:solidFill>
                  <a:srgbClr val="FF0000"/>
                </a:solidFill>
              </a:rPr>
              <a:t>at </a:t>
            </a:r>
            <a:r>
              <a:rPr lang="en-GB" b="1" kern="0" dirty="0" err="1">
                <a:solidFill>
                  <a:srgbClr val="FF0000"/>
                </a:solidFill>
              </a:rPr>
              <a:t>fastsætte</a:t>
            </a:r>
            <a:r>
              <a:rPr lang="en-GB" b="1" kern="0" dirty="0">
                <a:solidFill>
                  <a:srgbClr val="FF0000"/>
                </a:solidFill>
              </a:rPr>
              <a:t> rammer, der </a:t>
            </a:r>
            <a:r>
              <a:rPr lang="en-GB" b="1" kern="0" dirty="0" err="1">
                <a:solidFill>
                  <a:srgbClr val="FF0000"/>
                </a:solidFill>
              </a:rPr>
              <a:t>skal</a:t>
            </a:r>
            <a:r>
              <a:rPr lang="en-GB" b="1" kern="0" dirty="0">
                <a:solidFill>
                  <a:srgbClr val="FF0000"/>
                </a:solidFill>
              </a:rPr>
              <a:t> </a:t>
            </a:r>
            <a:r>
              <a:rPr lang="en-GB" b="1" kern="0" dirty="0" err="1">
                <a:solidFill>
                  <a:srgbClr val="FF0000"/>
                </a:solidFill>
              </a:rPr>
              <a:t>forhindre</a:t>
            </a:r>
            <a:r>
              <a:rPr lang="en-GB" b="1" kern="0" dirty="0">
                <a:solidFill>
                  <a:srgbClr val="FF0000"/>
                </a:solidFill>
              </a:rPr>
              <a:t> </a:t>
            </a:r>
            <a:r>
              <a:rPr lang="en-GB" b="1" kern="0" dirty="0" err="1">
                <a:solidFill>
                  <a:srgbClr val="FF0000"/>
                </a:solidFill>
              </a:rPr>
              <a:t>misbrug</a:t>
            </a:r>
            <a:r>
              <a:rPr lang="en-GB" b="1" kern="0" dirty="0">
                <a:solidFill>
                  <a:srgbClr val="FF0000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hidrørende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fra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flere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på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hinanden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følgende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tidsbegrænsede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ansættelseskontrakter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eller</a:t>
            </a:r>
            <a:r>
              <a:rPr lang="en-GB" kern="0" dirty="0">
                <a:solidFill>
                  <a:srgbClr val="333333"/>
                </a:solidFill>
              </a:rPr>
              <a:t> </a:t>
            </a:r>
            <a:r>
              <a:rPr lang="en-GB" kern="0" dirty="0" err="1">
                <a:solidFill>
                  <a:srgbClr val="333333"/>
                </a:solidFill>
              </a:rPr>
              <a:t>ansættelsesforhold</a:t>
            </a:r>
            <a:r>
              <a:rPr lang="en-GB" kern="0" dirty="0">
                <a:solidFill>
                  <a:srgbClr val="333333"/>
                </a:solidFill>
              </a:rPr>
              <a:t>.</a:t>
            </a:r>
            <a:r>
              <a:rPr lang="en-GB" kern="0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923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40367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549734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heme/theme1.xml><?xml version="1.0" encoding="utf-8"?>
<a:theme xmlns:a="http://schemas.openxmlformats.org/drawingml/2006/main" name="BSS 16:9">
  <a:themeElements>
    <a:clrScheme name="AU_Blue">
      <a:dk1>
        <a:srgbClr val="000000"/>
      </a:dk1>
      <a:lt1>
        <a:srgbClr val="FFFFFF"/>
      </a:lt1>
      <a:dk2>
        <a:srgbClr val="002546"/>
      </a:dk2>
      <a:lt2>
        <a:srgbClr val="002546"/>
      </a:lt2>
      <a:accent1>
        <a:srgbClr val="0A1439"/>
      </a:accent1>
      <a:accent2>
        <a:srgbClr val="183D83"/>
      </a:accent2>
      <a:accent3>
        <a:srgbClr val="87D1F4"/>
      </a:accent3>
      <a:accent4>
        <a:srgbClr val="33525F"/>
      </a:accent4>
      <a:accent5>
        <a:srgbClr val="548195"/>
      </a:accent5>
      <a:accent6>
        <a:srgbClr val="C6C6C6"/>
      </a:accent6>
      <a:hlink>
        <a:srgbClr val="03428E"/>
      </a:hlink>
      <a:folHlink>
        <a:srgbClr val="03428E"/>
      </a:folHlink>
    </a:clrScheme>
    <a:fontScheme name="AU Passata">
      <a:majorFont>
        <a:latin typeface="AU Passata"/>
        <a:ea typeface=""/>
        <a:cs typeface=""/>
      </a:majorFont>
      <a:minorFont>
        <a:latin typeface="AU Passat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sz="16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AU Passat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ts val="36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5000"/>
          </a:lnSpc>
          <a:defRPr sz="1600" dirty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U PowerPoint Template 16-9.potx" id="{7A6F7BDC-B87C-43B1-A03F-8FC29EB8E4AA}" vid="{0342C178-0357-4DD1-B9D7-A15D067ACA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3889</Words>
  <Application>Microsoft Macintosh PowerPoint</Application>
  <PresentationFormat>Custom</PresentationFormat>
  <Paragraphs>427</Paragraphs>
  <Slides>50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8" baseType="lpstr">
      <vt:lpstr>Arial</vt:lpstr>
      <vt:lpstr>Times New Roman</vt:lpstr>
      <vt:lpstr>Questa-Regular</vt:lpstr>
      <vt:lpstr>Georgia</vt:lpstr>
      <vt:lpstr>Calibri</vt:lpstr>
      <vt:lpstr>AU Passata</vt:lpstr>
      <vt:lpstr>AU Passata Light</vt:lpstr>
      <vt:lpstr>BSS 16:9</vt:lpstr>
      <vt:lpstr>Ansatte på Deltid tidsbegrænset ansatte</vt:lpstr>
      <vt:lpstr>Eftermiddagens program</vt:lpstr>
      <vt:lpstr>Kort opfølgning om vikarer</vt:lpstr>
      <vt:lpstr>Kort opfølgning om vikarer</vt:lpstr>
      <vt:lpstr>Deltid og tidsbegrænset ansættelse</vt:lpstr>
      <vt:lpstr>Deltid og tidsbegrænset ansættelse</vt:lpstr>
      <vt:lpstr>Deltid og tidsbegrænset ansættelse</vt:lpstr>
      <vt:lpstr>Deltid og tidsbegrænset ansættelse</vt:lpstr>
      <vt:lpstr>Deltid og tidsbegrænset ansættelse</vt:lpstr>
      <vt:lpstr>Deltid og tidsbegrænset ansættelse</vt:lpstr>
      <vt:lpstr>Deltid og tidsbegrænset ansættelse</vt:lpstr>
      <vt:lpstr>Deltid og tidsbegrænset ansættelse</vt:lpstr>
      <vt:lpstr>Deltid og tidsbegrænset ansættelse</vt:lpstr>
      <vt:lpstr>Deltid og tidsbegrænset ansættelse</vt:lpstr>
      <vt:lpstr>Deltid og tidsbegrænset ansættelse</vt:lpstr>
      <vt:lpstr>tidsbegrænset ansættelse</vt:lpstr>
      <vt:lpstr>‘tidsbegrænset ansættelse’</vt:lpstr>
      <vt:lpstr>‘tidsbegrænset ansættelse’ </vt:lpstr>
      <vt:lpstr>‘Deltid’ </vt:lpstr>
      <vt:lpstr>gode vilkår = Lige vilkår</vt:lpstr>
      <vt:lpstr>Ligebehandlingsprincippet</vt:lpstr>
      <vt:lpstr>Ligebehandlingsprincippet har Direkte vertikal virkning</vt:lpstr>
      <vt:lpstr>1. Sammenlignelig </vt:lpstr>
      <vt:lpstr>1. Sammenlignelig</vt:lpstr>
      <vt:lpstr>1. Sammenlignelig</vt:lpstr>
      <vt:lpstr>2. ansættelsesvilkår</vt:lpstr>
      <vt:lpstr>2. ansættelsesvilkår</vt:lpstr>
      <vt:lpstr>3. Ikke mindre gunstig</vt:lpstr>
      <vt:lpstr>3. Ikke mindre gunstig</vt:lpstr>
      <vt:lpstr>3. Ikke mindre gunstig</vt:lpstr>
      <vt:lpstr>3. Ikke mindre gunstig</vt:lpstr>
      <vt:lpstr>3. Ikke mindre gunstig – køn og deltid</vt:lpstr>
      <vt:lpstr>3. Ikke mindre gunstig</vt:lpstr>
      <vt:lpstr>4. Medmindre objektive grunde</vt:lpstr>
      <vt:lpstr>4. Medmindre objektive grunde</vt:lpstr>
      <vt:lpstr>Forbud mod misbrug</vt:lpstr>
      <vt:lpstr>recap</vt:lpstr>
      <vt:lpstr>Forbud mod misbrug</vt:lpstr>
      <vt:lpstr>Forbud mod misbrug</vt:lpstr>
      <vt:lpstr>Forbud mod misbrug</vt:lpstr>
      <vt:lpstr>Forbud mod misbrug</vt:lpstr>
      <vt:lpstr>Håndhævelse – remedier</vt:lpstr>
      <vt:lpstr>Håndhævelse og sanktionering</vt:lpstr>
      <vt:lpstr>Håndhævelse og sanktionering</vt:lpstr>
      <vt:lpstr>C-715/20 K.L.</vt:lpstr>
      <vt:lpstr>C-715/20 K.L.</vt:lpstr>
      <vt:lpstr>C-715/20 K.L.</vt:lpstr>
      <vt:lpstr>Håndhævelse og sanktionering</vt:lpstr>
      <vt:lpstr>Nu til deltid og tidsbegrænset ansættelse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2024-05-22T15:33:12Z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luginDependencies_0">
    <vt:lpwstr>{"635926855539746206:636045261152541358":[{"dependencyType":"DataSource","dependencyId":":","dependencyVersion":null},{"dependencyType":"DataSource","dependencyId":":","dependencyVersion":null},{"dependencyType":"DataSource","dependencyId":":","dependency</vt:lpwstr>
  </property>
  <property fmtid="{D5CDD505-2E9C-101B-9397-08002B2CF9AE}" pid="3" name="PluginDependencies_1">
    <vt:lpwstr>Version":null},{"dependencyType":"DataSource","dependencyId":":","dependencyVersion":null},{"dependencyType":"DataSource","dependencyId":":","dependencyVersion":null},{"dependencyType":"DataSource","dependencyId":":","dependencyVersion":null},{"dependency</vt:lpwstr>
  </property>
  <property fmtid="{D5CDD505-2E9C-101B-9397-08002B2CF9AE}" pid="4" name="PluginDependencies_2">
    <vt:lpwstr>Type":"DataSource","dependencyId":":","dependencyVersion":null},{"dependencyType":"DataSource","dependencyId":":","dependencyVersion":null},{"dependencyType":"DataSource","dependencyId":":","dependencyVersion":null},{"dependencyType":"DataSource","depende</vt:lpwstr>
  </property>
  <property fmtid="{D5CDD505-2E9C-101B-9397-08002B2CF9AE}" pid="5" name="PluginDependencies_3">
    <vt:lpwstr>ncyId":":","dependencyVersion":null},{"dependencyType":"DataSource","dependencyId":":","dependencyVersion":null},{"dependencyType":"DataSource","dependencyId":":","dependencyVersion":null},{"dependencyType":"DataSource","dependencyId":":","dependencyVersi</vt:lpwstr>
  </property>
  <property fmtid="{D5CDD505-2E9C-101B-9397-08002B2CF9AE}" pid="6" name="PluginDependencies_4">
    <vt:lpwstr>on":null},{"dependencyType":"DataSource","dependencyId":":","dependencyVersion":null},{"dependencyType":"DataSource","dependencyId":":","dependencyVersion":null},{"dependencyType":"DataSource","dependencyId":":","dependencyVersion":null},{"dependencyType"</vt:lpwstr>
  </property>
  <property fmtid="{D5CDD505-2E9C-101B-9397-08002B2CF9AE}" pid="7" name="PluginDependencies_5">
    <vt:lpwstr>:"DataSource","dependencyId":":","dependencyVersion":null},{"dependencyType":"DataSource","dependencyId":":","dependencyVersion":null},{"dependencyType":"DataSource","dependencyId":":","dependencyVersion":null},{"dependencyType":"DataSource","dependencyId</vt:lpwstr>
  </property>
  <property fmtid="{D5CDD505-2E9C-101B-9397-08002B2CF9AE}" pid="8" name="PluginDependencies_6">
    <vt:lpwstr>":":","dependencyVersion":null},{"dependencyType":"DataSource","dependencyId":":","dependencyVersion":null},{"dependencyType":"DataSource","dependencyId":":","dependencyVersion":null},{"dependencyType":"DataSource","dependencyId":":","dependencyVersion":n</vt:lpwstr>
  </property>
  <property fmtid="{D5CDD505-2E9C-101B-9397-08002B2CF9AE}" pid="9" name="PluginDependencies_7">
    <vt:lpwstr>ull},{"dependencyType":"DataSource","dependencyId":":","dependencyVersion":null},{"dependencyType":"DataSource","dependencyId":":","dependencyVersion":null},{"dependencyType":"DataSource","dependencyId":":","dependencyVersion":null},{"dependencyType":"Dat</vt:lpwstr>
  </property>
  <property fmtid="{D5CDD505-2E9C-101B-9397-08002B2CF9AE}" pid="10" name="PluginDependencies_8">
    <vt:lpwstr>aSource","dependencyId":":","dependencyVersion":null},{"dependencyType":"DataSource","dependencyId":":","dependencyVersion":null},{"dependencyType":"DataSource","dependencyId":":","dependencyVersion":null},{"dependencyType":"DataSource","dependencyId":":"</vt:lpwstr>
  </property>
  <property fmtid="{D5CDD505-2E9C-101B-9397-08002B2CF9AE}" pid="11" name="PluginDependencies_9">
    <vt:lpwstr>,"dependencyVersion":null},{"dependencyType":"DataSource","dependencyId":":","dependencyVersion":null},{"dependencyType":"DataSource","dependencyId":":","dependencyVersion":null},{"dependencyType":"DataSource","dependencyId":":","dependencyVersion":null},</vt:lpwstr>
  </property>
  <property fmtid="{D5CDD505-2E9C-101B-9397-08002B2CF9AE}" pid="12" name="PluginDependencies_10">
    <vt:lpwstr>{"dependencyType":"DataSource","dependencyId":":","dependencyVersion":null},{"dependencyType":"DataSource","dependencyId":":","dependencyVersion":null},{"dependencyType":"DataSource","dependencyId":":","dependencyVersion":null},{"dependencyType":"DataSour</vt:lpwstr>
  </property>
  <property fmtid="{D5CDD505-2E9C-101B-9397-08002B2CF9AE}" pid="13" name="PluginDependencies_11">
    <vt:lpwstr>ce","dependencyId":":","dependencyVersion":null},{"dependencyType":"DataSource","dependencyId":":","dependencyVersion":null},{"dependencyType":"DataSource","dependencyId":":","dependencyVersion":null},{"dependencyType":"DataSource","dependencyId":":","dep</vt:lpwstr>
  </property>
  <property fmtid="{D5CDD505-2E9C-101B-9397-08002B2CF9AE}" pid="14" name="PluginDependencies_12">
    <vt:lpwstr>endencyVersion":null},{"dependencyType":"DataSource","dependencyId":":","dependencyVersion":null},{"dependencyType":"DataSource","dependencyId":":","dependencyVersion":null},{"dependencyType":"DataSource","dependencyId":":","dependencyVersion":null},{"dep</vt:lpwstr>
  </property>
  <property fmtid="{D5CDD505-2E9C-101B-9397-08002B2CF9AE}" pid="15" name="PluginDependencies_13">
    <vt:lpwstr>endencyType":"DataSource","dependencyId":":","dependencyVersion":null},{"dependencyType":"DataSource","dependencyId":":","dependencyVersion":null},{"dependencyType":"DataSource","dependencyId":":","dependencyVersion":null},{"dependencyType":"DataSource","</vt:lpwstr>
  </property>
  <property fmtid="{D5CDD505-2E9C-101B-9397-08002B2CF9AE}" pid="16" name="PluginDependencies_14">
    <vt:lpwstr>dependencyId":":","dependencyVersion":null},{"dependencyType":"DataSource","dependencyId":":","dependencyVersion":null},{"dependencyType":"DataSource","dependencyId":":","dependencyVersion":null},{"dependencyType":"DataSource","dependencyId":":","dependen</vt:lpwstr>
  </property>
  <property fmtid="{D5CDD505-2E9C-101B-9397-08002B2CF9AE}" pid="17" name="PluginDependencies_15">
    <vt:lpwstr>cyVersion":null},{"dependencyType":"DataSource","dependencyId":":","dependencyVersion":null},{"dependencyType":"DataSource","dependencyId":":","dependencyVersion":null},{"dependencyType":"DataSource","dependencyId":":","dependencyVersion":null},{"dependen</vt:lpwstr>
  </property>
  <property fmtid="{D5CDD505-2E9C-101B-9397-08002B2CF9AE}" pid="18" name="PluginDependencies_16">
    <vt:lpwstr>cyType":"DataSource","dependencyId":":","dependencyVersion":null},{"dependencyType":"DataSource","dependencyId":":","dependencyVersion":null},{"dependencyType":"DataSource","dependencyId":":","dependencyVersion":null},{"dependencyType":"DataSource","depen</vt:lpwstr>
  </property>
  <property fmtid="{D5CDD505-2E9C-101B-9397-08002B2CF9AE}" pid="19" name="PluginDependencies_17">
    <vt:lpwstr>dencyId":":","dependencyVersion":null},{"dependencyType":"DataSource","dependencyId":":","dependencyVersion":null},{"dependencyType":"DataSource","dependencyId":":","dependencyVersion":null},{"dependencyType":"DataSource","dependencyId":":","dependencyVer</vt:lpwstr>
  </property>
  <property fmtid="{D5CDD505-2E9C-101B-9397-08002B2CF9AE}" pid="20" name="PluginDependencies_18">
    <vt:lpwstr>sion":null},{"dependencyType":"DataSource","dependencyId":":","dependencyVersion":null},{"dependencyType":"DataSource","dependencyId":":","dependencyVersion":null},{"dependencyType":"DataSource","dependencyId":":","dependencyVersion":null},{"dependencyTyp</vt:lpwstr>
  </property>
  <property fmtid="{D5CDD505-2E9C-101B-9397-08002B2CF9AE}" pid="21" name="PluginDependencies_19">
    <vt:lpwstr>e":"DataSource","dependencyId":":","dependencyVersion":null},{"dependencyType":"DataSource","dependencyId":":","dependencyVersion":null},{"dependencyType":"DataSource","dependencyId":":","dependencyVersion":null},{"dependencyType":"DataSource","dependency</vt:lpwstr>
  </property>
  <property fmtid="{D5CDD505-2E9C-101B-9397-08002B2CF9AE}" pid="22" name="PluginDependencies_20">
    <vt:lpwstr>Id":":","dependencyVersion":null},{"dependencyType":"DataSource","dependencyId":":","dependencyVersion":null},{"dependencyType":"DataSource","dependencyId":":","dependencyVersion":null},{"dependencyType":"DataSource","dependencyId":":","dependencyVersion"</vt:lpwstr>
  </property>
  <property fmtid="{D5CDD505-2E9C-101B-9397-08002B2CF9AE}" pid="23" name="PluginDependencies_21">
    <vt:lpwstr>:null},{"dependencyType":"DataSource","dependencyId":":","dependencyVersion":null},{"dependencyType":"DataSource","dependencyId":":","dependencyVersion":null},{"dependencyType":"DataSource","dependencyId":":","dependencyVersion":null},{"dependencyType":"D</vt:lpwstr>
  </property>
  <property fmtid="{D5CDD505-2E9C-101B-9397-08002B2CF9AE}" pid="24" name="PluginDependencies_22">
    <vt:lpwstr>ataSource","dependencyId":":","dependencyVersion":null},{"dependencyType":"DataSource","dependencyId":":","dependencyVersion":null},{"dependencyType":"DataSource","dependencyId":":","dependencyVersion":null},{"dependencyType":"DataSource","dependencyId":"</vt:lpwstr>
  </property>
  <property fmtid="{D5CDD505-2E9C-101B-9397-08002B2CF9AE}" pid="25" name="PluginDependencies_23">
    <vt:lpwstr>:","dependencyVersion":null},{"dependencyType":"DataSource","dependencyId":":","dependencyVersion":null},{"dependencyType":"DataSource","dependencyId":":","dependencyVersion":null},{"dependencyType":"DataSource","dependencyId":":","dependencyVersion":null</vt:lpwstr>
  </property>
  <property fmtid="{D5CDD505-2E9C-101B-9397-08002B2CF9AE}" pid="26" name="PluginDependencies_24">
    <vt:lpwstr>},{"dependencyType":"DataSource","dependencyId":":","dependencyVersion":null},{"dependencyType":"DataSource","dependencyId":":","dependencyVersion":null},{"dependencyType":"DataSource","dependencyId":":","dependencyVersion":null},{"dependencyType":"DataSo</vt:lpwstr>
  </property>
  <property fmtid="{D5CDD505-2E9C-101B-9397-08002B2CF9AE}" pid="27" name="PluginDependencies_25">
    <vt:lpwstr>urce","dependencyId":":","dependencyVersion":null},{"dependencyType":"DataSource","dependencyId":":","dependencyVersion":null},{"dependencyType":"DataSource","dependencyId":":","dependencyVersion":null},{"dependencyType":"DataSource","dependencyId":":","d</vt:lpwstr>
  </property>
  <property fmtid="{D5CDD505-2E9C-101B-9397-08002B2CF9AE}" pid="28" name="PluginDependencies_26">
    <vt:lpwstr>ependencyVersion":null},{"dependencyType":"DataSource","dependencyId":":","dependencyVersion":null},{"dependencyType":"DataSource","dependencyId":":","dependencyVersion":null},{"dependencyType":"DataSource","dependencyId":":","dependencyVersion":null},{"d</vt:lpwstr>
  </property>
  <property fmtid="{D5CDD505-2E9C-101B-9397-08002B2CF9AE}" pid="29" name="PluginDependencies_27">
    <vt:lpwstr>ependencyType":"DataSource","dependencyId":":","dependencyVersion":null},{"dependencyType":"DataSource","dependencyId":":","dependencyVersion":null},{"dependencyType":"DataSource","dependencyId":":","dependencyVersion":null},{"dependencyType":"DataSource"</vt:lpwstr>
  </property>
  <property fmtid="{D5CDD505-2E9C-101B-9397-08002B2CF9AE}" pid="30" name="PluginDependencies_28">
    <vt:lpwstr>,"dependencyId":":","dependencyVersion":null},{"dependencyType":"DataSource","dependencyId":":","dependencyVersion":null},{"dependencyType":"DataSource","dependencyId":":","dependencyVersion":null},{"dependencyType":"DataSource","dependencyId":":","depend</vt:lpwstr>
  </property>
  <property fmtid="{D5CDD505-2E9C-101B-9397-08002B2CF9AE}" pid="31" name="PluginDependencies_29">
    <vt:lpwstr>encyVersion":null},{"dependencyType":"DataSource","dependencyId":":","dependencyVersion":null},{"dependencyType":"DataSource","dependencyId":":","dependencyVersion":null},{"dependencyType":"DataSource","dependencyId":":","dependencyVersion":null},{"depend</vt:lpwstr>
  </property>
  <property fmtid="{D5CDD505-2E9C-101B-9397-08002B2CF9AE}" pid="32" name="PluginDependencies_30">
    <vt:lpwstr>encyType":"DataSource","dependencyId":":","dependencyVersion":null},{"dependencyType":"DataSource","dependencyId":":","dependencyVersion":null},{"dependencyType":"DataSource","dependencyId":":","dependencyVersion":null},{"dependencyType":"DataSource","dep</vt:lpwstr>
  </property>
  <property fmtid="{D5CDD505-2E9C-101B-9397-08002B2CF9AE}" pid="33" name="PluginDependencies_31">
    <vt:lpwstr>endencyId":":","dependencyVersion":null},{"dependencyType":"DataSource","dependencyId":":","dependencyVersion":null},{"dependencyType":"DataSource","dependencyId":":","dependencyVersion":null},{"dependencyType":"DataSource","dependencyId":":","dependencyV</vt:lpwstr>
  </property>
  <property fmtid="{D5CDD505-2E9C-101B-9397-08002B2CF9AE}" pid="34" name="PluginDependencies_32">
    <vt:lpwstr>ersion":null},{"dependencyType":"DataSource","dependencyId":":","dependencyVersion":null},{"dependencyType":"DataSource","dependencyId":":","dependencyVersion":null},{"dependencyType":"DataSource","dependencyId":":","dependencyVersion":null},{"dependencyT</vt:lpwstr>
  </property>
  <property fmtid="{D5CDD505-2E9C-101B-9397-08002B2CF9AE}" pid="35" name="PluginDependencies_33">
    <vt:lpwstr>ype":"DataSource","dependencyId":":","dependencyVersion":null},{"dependencyType":"DataSource","dependencyId":":","dependencyVersion":null},{"dependencyType":"DataSource","dependencyId":":","dependencyVersion":null},{"dependencyType":"DataSource","dependen</vt:lpwstr>
  </property>
  <property fmtid="{D5CDD505-2E9C-101B-9397-08002B2CF9AE}" pid="36" name="PluginDependencies_34">
    <vt:lpwstr>cyId":":","dependencyVersion":null},{"dependencyType":"DataSource","dependencyId":":","dependencyVersion":null},{"dependencyType":"DataSource","dependencyId":":","dependencyVersion":null},{"dependencyType":"DataSource","dependencyId":":","dependencyVersio</vt:lpwstr>
  </property>
  <property fmtid="{D5CDD505-2E9C-101B-9397-08002B2CF9AE}" pid="37" name="PluginDependencies_35">
    <vt:lpwstr>n":null},{"dependencyType":"DataSource","dependencyId":":","dependencyVersion":null},{"dependencyType":"DataSource","dependencyId":":","dependencyVersion":null},{"dependencyType":"DataSource","dependencyId":":","dependencyVersion":null},{"dependencyType":</vt:lpwstr>
  </property>
  <property fmtid="{D5CDD505-2E9C-101B-9397-08002B2CF9AE}" pid="38" name="PluginDependencies_36">
    <vt:lpwstr>"DataSource","dependencyId":":","dependencyVersion":null},{"dependencyType":"DataSource","dependencyId":":","dependencyVersion":null},{"dependencyType":"DataSource","dependencyId":":","dependencyVersion":null},{"dependencyType":"DataSource","dependencyId"</vt:lpwstr>
  </property>
  <property fmtid="{D5CDD505-2E9C-101B-9397-08002B2CF9AE}" pid="39" name="PluginDependencies_37">
    <vt:lpwstr>:":","dependencyVersion":null},{"dependencyType":"DataSource","dependencyId":":","dependencyVersion":null},{"dependencyType":"DataSource","dependencyId":":","dependencyVersion":null},{"dependencyType":"DataSource","dependencyId":":","dependencyVersion":nu</vt:lpwstr>
  </property>
  <property fmtid="{D5CDD505-2E9C-101B-9397-08002B2CF9AE}" pid="40" name="PluginDependencies_38">
    <vt:lpwstr>ll},{"dependencyType":"DataSource","dependencyId":":","dependencyVersion":null},{"dependencyType":"DataSource","dependencyId":":","dependencyVersion":null},{"dependencyType":"DataSource","dependencyId":":","dependencyVersion":null},{"dependencyType":"Data</vt:lpwstr>
  </property>
  <property fmtid="{D5CDD505-2E9C-101B-9397-08002B2CF9AE}" pid="41" name="PluginDependencies_39">
    <vt:lpwstr>Source","dependencyId":":","dependencyVersion":null},{"dependencyType":"DataSource","dependencyId":":","dependencyVersion":null},{"dependencyType":"DataSource","dependencyId":":","dependencyVersion":null},{"dependencyType":"DataSource","dependencyId":":",</vt:lpwstr>
  </property>
  <property fmtid="{D5CDD505-2E9C-101B-9397-08002B2CF9AE}" pid="42" name="PluginDependencies_40">
    <vt:lpwstr>"dependencyVersion":null},{"dependencyType":"DataSource","dependencyId":":","dependencyVersion":null},{"dependencyType":"DataSource","dependencyId":":","dependencyVersion":null},{"dependencyType":"DataSource","dependencyId":":","dependencyVersion":null},{</vt:lpwstr>
  </property>
  <property fmtid="{D5CDD505-2E9C-101B-9397-08002B2CF9AE}" pid="43" name="PluginDependencies_41">
    <vt:lpwstr>"dependencyType":"DataSource","dependencyId":":","dependencyVersion":null},{"dependencyType":"DataSource","dependencyId":":","dependencyVersion":null},{"dependencyType":"DataSource","dependencyId":":","dependencyVersion":null},{"dependencyType":"DataSourc</vt:lpwstr>
  </property>
  <property fmtid="{D5CDD505-2E9C-101B-9397-08002B2CF9AE}" pid="44" name="PluginDependencies_42">
    <vt:lpwstr>e","dependencyId":":","dependencyVersion":null},{"dependencyType":"DataSource","dependencyId":":","dependencyVersion":null},{"dependencyType":"DataSource","dependencyId":":","dependencyVersion":null},{"dependencyType":"DataSource","dependencyId":":","depe</vt:lpwstr>
  </property>
  <property fmtid="{D5CDD505-2E9C-101B-9397-08002B2CF9AE}" pid="45" name="PluginDependencies_43">
    <vt:lpwstr>ndencyVersion":null},{"dependencyType":"DataSource","dependencyId":":","dependencyVersion":null},{"dependencyType":"DataSource","dependencyId":":","dependencyVersion":null},{"dependencyType":"DataSource","dependencyId":":","dependencyVersion":null},{"depe</vt:lpwstr>
  </property>
  <property fmtid="{D5CDD505-2E9C-101B-9397-08002B2CF9AE}" pid="46" name="PluginDependencies_44">
    <vt:lpwstr>ndencyType":"DataSource","dependencyId":":","dependencyVersion":null},{"dependencyType":"DataSource","dependencyId":":","dependencyVersion":null},{"dependencyType":"DataSource","dependencyId":":","dependencyVersion":null},{"dependencyType":"DataSource","d</vt:lpwstr>
  </property>
  <property fmtid="{D5CDD505-2E9C-101B-9397-08002B2CF9AE}" pid="47" name="PluginDependencies_45">
    <vt:lpwstr>ependencyId":":","dependencyVersion":null},{"dependencyType":"DataSource","dependencyId":":","dependencyVersion":null},{"dependencyType":"DataSource","dependencyId":":","dependencyVersion":null},{"dependencyType":"DataSource","dependencyId":":","dependenc</vt:lpwstr>
  </property>
  <property fmtid="{D5CDD505-2E9C-101B-9397-08002B2CF9AE}" pid="48" name="PluginDependencies_46">
    <vt:lpwstr>yVersion":null},{"dependencyType":"DataSource","dependencyId":":","dependencyVersion":null},{"dependencyType":"DataSource","dependencyId":":","dependencyVersion":null},{"dependencyType":"DataSource","dependencyId":":","dependencyVersion":null},{"dependenc</vt:lpwstr>
  </property>
  <property fmtid="{D5CDD505-2E9C-101B-9397-08002B2CF9AE}" pid="49" name="PluginDependencies_47">
    <vt:lpwstr>yType":"DataSource","dependencyId":":","dependencyVersion":null},{"dependencyType":"DataSource","dependencyId":":","dependencyVersion":null},{"dependencyType":"DataSource","dependencyId":":","dependencyVersion":null},{"dependencyType":"DataSource","depend</vt:lpwstr>
  </property>
  <property fmtid="{D5CDD505-2E9C-101B-9397-08002B2CF9AE}" pid="50" name="PluginDependencies_48">
    <vt:lpwstr>encyId":":","dependencyVersion":null},{"dependencyType":"DataSource","dependencyId":":","dependencyVersion":null},{"dependencyType":"DataSource","dependencyId":":","dependencyVersion":null},{"dependencyType":"DataSource","dependencyId":":","dependencyVers</vt:lpwstr>
  </property>
  <property fmtid="{D5CDD505-2E9C-101B-9397-08002B2CF9AE}" pid="51" name="PluginDependencies_49">
    <vt:lpwstr>ion":null},{"dependencyType":"DataSource","dependencyId":":","dependencyVersion":null},{"dependencyType":"DataSource","dependencyId":":","dependencyVersion":null},{"dependencyType":"DataSource","dependencyId":":","dependencyVersion":null},{"dependencyType</vt:lpwstr>
  </property>
  <property fmtid="{D5CDD505-2E9C-101B-9397-08002B2CF9AE}" pid="52" name="PluginDependencies_50">
    <vt:lpwstr>":"DataSource","dependencyId":":","dependencyVersion":null},{"dependencyType":"DataSource","dependencyId":":","dependencyVersion":null},{"dependencyType":"DataSource","dependencyId":":","dependencyVersion":null},{"dependencyType":"DataSource","dependencyI</vt:lpwstr>
  </property>
  <property fmtid="{D5CDD505-2E9C-101B-9397-08002B2CF9AE}" pid="53" name="PluginDependencies_51">
    <vt:lpwstr>d":":","dependencyVersion":null},{"dependencyType":"DataSource","dependencyId":":","dependencyVersion":null},{"dependencyType":"DataSource","dependencyId":":","dependencyVersion":null},{"dependencyType":"DataSource","dependencyId":":","dependencyVersion":</vt:lpwstr>
  </property>
  <property fmtid="{D5CDD505-2E9C-101B-9397-08002B2CF9AE}" pid="54" name="PluginDependencies_52">
    <vt:lpwstr>null},{"dependencyType":"DataSource","dependencyId":":","dependencyVersion":null},{"dependencyType":"DataSource","dependencyId":":","dependencyVersion":null},{"dependencyType":"DataSource","dependencyId":":","dependencyVersion":null},{"dependencyType":"Da</vt:lpwstr>
  </property>
  <property fmtid="{D5CDD505-2E9C-101B-9397-08002B2CF9AE}" pid="55" name="PluginDependencies_53">
    <vt:lpwstr>taSource","dependencyId":":","dependencyVersion":null}],"635926855539746206:636045261152541359":[],"635926855539746206:636045261152541360":[],"635926855539746206:636045261152541361":[],"635926855539746206:636045261152541362":[],"635690283596553901:6357565</vt:lpwstr>
  </property>
  <property fmtid="{D5CDD505-2E9C-101B-9397-08002B2CF9AE}" pid="56" name="PluginDependencies_54">
    <vt:lpwstr>74568773657":[]}</vt:lpwstr>
  </property>
  <property fmtid="{D5CDD505-2E9C-101B-9397-08002B2CF9AE}" pid="57" name="CustomerId">
    <vt:lpwstr>auoffice</vt:lpwstr>
  </property>
  <property fmtid="{D5CDD505-2E9C-101B-9397-08002B2CF9AE}" pid="58" name="TemplateId">
    <vt:lpwstr>636116758097597385</vt:lpwstr>
  </property>
  <property fmtid="{D5CDD505-2E9C-101B-9397-08002B2CF9AE}" pid="59" name="UserProfileId">
    <vt:lpwstr>636307929211832005</vt:lpwstr>
  </property>
  <property fmtid="{D5CDD505-2E9C-101B-9397-08002B2CF9AE}" pid="60" name="TemplafyTimeStamp">
    <vt:lpwstr>2017-03-02T07:52:54.0768626Z</vt:lpwstr>
  </property>
  <property fmtid="{D5CDD505-2E9C-101B-9397-08002B2CF9AE}" pid="61" name="OfficeID">
    <vt:lpwstr>3200</vt:lpwstr>
  </property>
  <property fmtid="{D5CDD505-2E9C-101B-9397-08002B2CF9AE}" pid="62" name="colorthemechange">
    <vt:lpwstr>True</vt:lpwstr>
  </property>
</Properties>
</file>