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ppt/tags/tag1.xml" ContentType="application/vnd.openxmlformats-officedocument.presentationml.tags+xml"/>
  <Override PartName="/ppt/notesSlides/notesSlide13.xml" ContentType="application/vnd.openxmlformats-officedocument.presentationml.notesSlide+xml"/>
  <Override PartName="/ppt/tags/tag2.xml" ContentType="application/vnd.openxmlformats-officedocument.presentationml.tags+xml"/>
  <Override PartName="/ppt/notesSlides/notesSlide14.xml" ContentType="application/vnd.openxmlformats-officedocument.presentationml.notesSlide+xml"/>
  <Override PartName="/ppt/tags/tag3.xml" ContentType="application/vnd.openxmlformats-officedocument.presentationml.tags+xml"/>
  <Override PartName="/ppt/notesSlides/notesSlide15.xml" ContentType="application/vnd.openxmlformats-officedocument.presentationml.notesSlide+xml"/>
  <Override PartName="/ppt/tags/tag4.xml" ContentType="application/vnd.openxmlformats-officedocument.presentationml.tags+xml"/>
  <Override PartName="/ppt/notesSlides/notesSlide16.xml" ContentType="application/vnd.openxmlformats-officedocument.presentationml.notesSlide+xml"/>
  <Override PartName="/ppt/tags/tag5.xml" ContentType="application/vnd.openxmlformats-officedocument.presentationml.tags+xml"/>
  <Override PartName="/ppt/notesSlides/notesSlide17.xml" ContentType="application/vnd.openxmlformats-officedocument.presentationml.notesSlide+xml"/>
  <Override PartName="/ppt/tags/tag6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7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8.xml" ContentType="application/vnd.openxmlformats-officedocument.presentationml.tags+xml"/>
  <Override PartName="/ppt/notesSlides/notesSlide22.xml" ContentType="application/vnd.openxmlformats-officedocument.presentationml.notesSlide+xml"/>
  <Override PartName="/ppt/tags/tag9.xml" ContentType="application/vnd.openxmlformats-officedocument.presentationml.tags+xml"/>
  <Override PartName="/ppt/notesSlides/notesSlide23.xml" ContentType="application/vnd.openxmlformats-officedocument.presentationml.notesSlide+xml"/>
  <Override PartName="/ppt/tags/tag10.xml" ContentType="application/vnd.openxmlformats-officedocument.presentationml.tags+xml"/>
  <Override PartName="/ppt/notesSlides/notesSlide24.xml" ContentType="application/vnd.openxmlformats-officedocument.presentationml.notesSlide+xml"/>
  <Override PartName="/ppt/tags/tag11.xml" ContentType="application/vnd.openxmlformats-officedocument.presentationml.tags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0" r:id="rId2"/>
    <p:sldMasterId id="2147483672" r:id="rId3"/>
    <p:sldMasterId id="2147483685" r:id="rId4"/>
  </p:sldMasterIdLst>
  <p:notesMasterIdLst>
    <p:notesMasterId r:id="rId30"/>
  </p:notesMasterIdLst>
  <p:handoutMasterIdLst>
    <p:handoutMasterId r:id="rId31"/>
  </p:handoutMasterIdLst>
  <p:sldIdLst>
    <p:sldId id="260" r:id="rId5"/>
    <p:sldId id="523" r:id="rId6"/>
    <p:sldId id="486" r:id="rId7"/>
    <p:sldId id="516" r:id="rId8"/>
    <p:sldId id="485" r:id="rId9"/>
    <p:sldId id="515" r:id="rId10"/>
    <p:sldId id="494" r:id="rId11"/>
    <p:sldId id="505" r:id="rId12"/>
    <p:sldId id="506" r:id="rId13"/>
    <p:sldId id="518" r:id="rId14"/>
    <p:sldId id="520" r:id="rId15"/>
    <p:sldId id="521" r:id="rId16"/>
    <p:sldId id="522" r:id="rId17"/>
    <p:sldId id="525" r:id="rId18"/>
    <p:sldId id="526" r:id="rId19"/>
    <p:sldId id="524" r:id="rId20"/>
    <p:sldId id="527" r:id="rId21"/>
    <p:sldId id="528" r:id="rId22"/>
    <p:sldId id="507" r:id="rId23"/>
    <p:sldId id="529" r:id="rId24"/>
    <p:sldId id="530" r:id="rId25"/>
    <p:sldId id="531" r:id="rId26"/>
    <p:sldId id="532" r:id="rId27"/>
    <p:sldId id="533" r:id="rId28"/>
    <p:sldId id="534" r:id="rId29"/>
  </p:sldIdLst>
  <p:sldSz cx="9144000" cy="6858000" type="screen4x3"/>
  <p:notesSz cx="6808788" cy="9940925"/>
  <p:custShowLst>
    <p:custShow name="Ansvarsgrundlag og ansvarsvurd." id="0">
      <p:sldLst/>
    </p:custShow>
    <p:custShow name="Arbejdsmiljøreglerne" id="1">
      <p:sldLst/>
    </p:custShow>
    <p:custShow name="Årsagsforbindelse" id="2">
      <p:sldLst/>
    </p:custShow>
    <p:custShow name="EAL - kravets opgørelse" id="3">
      <p:sldLst/>
    </p:custShow>
    <p:custShow name="EAL - midlertidige følger" id="4">
      <p:sldLst/>
    </p:custShow>
    <p:custShow name="EAL - Varige følger" id="5">
      <p:sldLst/>
    </p:custShow>
    <p:custShow name="Forældelse, gentopagelse, forre" id="6">
      <p:sldLst/>
    </p:custShow>
    <p:custShow name="Dansk retssagsbehandling" id="7">
      <p:sldLst/>
    </p:custShow>
    <p:custShow name="Patientskade" id="8">
      <p:sldLst/>
    </p:custShow>
    <p:custShow name="Erstatning til voldsofre" id="9">
      <p:sldLst/>
    </p:custShow>
  </p:custShowLst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Kontrapunkt-Light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Kontrapunkt-Light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Kontrapunkt-Light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Kontrapunkt-Light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Kontrapunkt-Light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Kontrapunkt-Light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Kontrapunkt-Light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Kontrapunkt-Light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Kontrapunkt-Light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B79D"/>
    <a:srgbClr val="FF6600"/>
    <a:srgbClr val="CCFF99"/>
    <a:srgbClr val="E6E6DF"/>
    <a:srgbClr val="E6E6E0"/>
    <a:srgbClr val="E6E6E1"/>
    <a:srgbClr val="E6E6E2"/>
    <a:srgbClr val="E6E6E3"/>
    <a:srgbClr val="E6E6E4"/>
    <a:srgbClr val="E6E6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llemlayout 1 - Markering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2D5ABB26-0587-4C30-8999-92F81FD0307C}" styleName="Ingen typografi, intet git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Ingen typografi, tabelgit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269D01E-BC32-4049-B463-5C60D7B0CCD2}" styleName="Tema til typografi 2 - Markering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DF18680-E054-41AD-8BC1-D1AEF772440D}" styleName="Mellemlayout 2 - Markering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5758FB7-9AC5-4552-8A53-C91805E547FA}" styleName="Tema til typografi 1 - Markering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AF606853-7671-496A-8E4F-DF71F8EC918B}" styleName="Mørkt layout 1 - Markering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Mørkt layout 1 - Markering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Mørkt layout 1 - Markering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E25E649-3F16-4E02-A733-19D2CDBF48F0}" styleName="Mellemlayout 3 - Markering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06799F8-075E-4A3A-A7F6-7FBC6576F1A4}" styleName="Tema til typografi 2 - Markering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Tema til typografi 2 - Markering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25E5076-3810-47DD-B79F-674D7AD40C01}" styleName="Mørkt layout 1 - Markering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1" autoAdjust="0"/>
    <p:restoredTop sz="96305" autoAdjust="0"/>
  </p:normalViewPr>
  <p:slideViewPr>
    <p:cSldViewPr snapToGrid="0">
      <p:cViewPr varScale="1">
        <p:scale>
          <a:sx n="108" d="100"/>
          <a:sy n="108" d="100"/>
        </p:scale>
        <p:origin x="1098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16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79" d="100"/>
          <a:sy n="79" d="100"/>
        </p:scale>
        <p:origin x="331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199CEFA-9279-4905-A812-1CC9AFD817C6}" type="doc">
      <dgm:prSet loTypeId="urn:microsoft.com/office/officeart/2005/8/layout/hProcess11" loCatId="process" qsTypeId="urn:microsoft.com/office/officeart/2005/8/quickstyle/simple3" qsCatId="simple" csTypeId="urn:microsoft.com/office/officeart/2005/8/colors/accent1_2" csCatId="accent1" phldr="1"/>
      <dgm:spPr/>
    </dgm:pt>
    <dgm:pt modelId="{05BAD562-0B4D-4835-8B33-C6A801D5A56D}">
      <dgm:prSet phldrT="[Tekst]" custT="1"/>
      <dgm:spPr/>
      <dgm:t>
        <a:bodyPr/>
        <a:lstStyle/>
        <a:p>
          <a:r>
            <a:rPr lang="da-DK" sz="1400" dirty="0"/>
            <a:t>Arbejdstids-direktivet</a:t>
          </a:r>
          <a:br>
            <a:rPr lang="da-DK" sz="1400" dirty="0"/>
          </a:br>
          <a:r>
            <a:rPr lang="da-DK" sz="1400" dirty="0"/>
            <a:t>23. november 1993</a:t>
          </a:r>
        </a:p>
      </dgm:t>
    </dgm:pt>
    <dgm:pt modelId="{873D5E47-B493-4408-ADB7-C5B98EC2CA6F}" type="parTrans" cxnId="{BD9785AF-15B9-44B6-A7C2-A27B2068A242}">
      <dgm:prSet/>
      <dgm:spPr/>
      <dgm:t>
        <a:bodyPr/>
        <a:lstStyle/>
        <a:p>
          <a:endParaRPr lang="da-DK"/>
        </a:p>
      </dgm:t>
    </dgm:pt>
    <dgm:pt modelId="{6C198BC8-ABD8-4DBF-AA73-A68121216436}" type="sibTrans" cxnId="{BD9785AF-15B9-44B6-A7C2-A27B2068A242}">
      <dgm:prSet/>
      <dgm:spPr/>
      <dgm:t>
        <a:bodyPr/>
        <a:lstStyle/>
        <a:p>
          <a:endParaRPr lang="da-DK"/>
        </a:p>
      </dgm:t>
    </dgm:pt>
    <dgm:pt modelId="{1324DFF3-C67E-4AB6-913F-96EF7CD47BB4}">
      <dgm:prSet phldrT="[Tekst]" custT="1"/>
      <dgm:spPr/>
      <dgm:t>
        <a:bodyPr/>
        <a:lstStyle/>
        <a:p>
          <a:r>
            <a:rPr lang="da-DK" sz="1400" dirty="0"/>
            <a:t>Pereda-dommen</a:t>
          </a:r>
          <a:br>
            <a:rPr lang="da-DK" sz="1400" dirty="0"/>
          </a:br>
          <a:r>
            <a:rPr lang="da-DK" sz="1400" dirty="0"/>
            <a:t>10. september 2009</a:t>
          </a:r>
        </a:p>
      </dgm:t>
    </dgm:pt>
    <dgm:pt modelId="{8CB72D9B-D4D7-4B3B-9D49-50655D548AB4}" type="parTrans" cxnId="{8EE7F972-F951-4141-957F-FC15ED1A02D5}">
      <dgm:prSet/>
      <dgm:spPr/>
      <dgm:t>
        <a:bodyPr/>
        <a:lstStyle/>
        <a:p>
          <a:endParaRPr lang="da-DK"/>
        </a:p>
      </dgm:t>
    </dgm:pt>
    <dgm:pt modelId="{59E47E2B-1D30-44E9-AD8E-EBB59A659DFE}" type="sibTrans" cxnId="{8EE7F972-F951-4141-957F-FC15ED1A02D5}">
      <dgm:prSet/>
      <dgm:spPr/>
      <dgm:t>
        <a:bodyPr/>
        <a:lstStyle/>
        <a:p>
          <a:endParaRPr lang="da-DK"/>
        </a:p>
      </dgm:t>
    </dgm:pt>
    <dgm:pt modelId="{B45C0D64-1660-448C-B5D2-D0B07208F8A7}">
      <dgm:prSet phldrT="[Tekst]" custT="1"/>
      <dgm:spPr/>
      <dgm:t>
        <a:bodyPr/>
        <a:lstStyle/>
        <a:p>
          <a:r>
            <a:rPr lang="da-DK" sz="1400" dirty="0"/>
            <a:t>Frist for implementering</a:t>
          </a:r>
          <a:br>
            <a:rPr lang="da-DK" sz="1400" dirty="0"/>
          </a:br>
          <a:r>
            <a:rPr lang="da-DK" sz="1400" dirty="0"/>
            <a:t>23. november 1996</a:t>
          </a:r>
        </a:p>
      </dgm:t>
    </dgm:pt>
    <dgm:pt modelId="{E3DEF38C-8F21-4D52-AE9C-616C1EF7D726}" type="parTrans" cxnId="{A655333F-A94E-43AC-AD4C-CC7F0EF40575}">
      <dgm:prSet/>
      <dgm:spPr/>
      <dgm:t>
        <a:bodyPr/>
        <a:lstStyle/>
        <a:p>
          <a:endParaRPr lang="da-DK"/>
        </a:p>
      </dgm:t>
    </dgm:pt>
    <dgm:pt modelId="{BA5F43DE-4535-4423-A820-6D7B4A182E26}" type="sibTrans" cxnId="{A655333F-A94E-43AC-AD4C-CC7F0EF40575}">
      <dgm:prSet/>
      <dgm:spPr/>
      <dgm:t>
        <a:bodyPr/>
        <a:lstStyle/>
        <a:p>
          <a:endParaRPr lang="da-DK"/>
        </a:p>
      </dgm:t>
    </dgm:pt>
    <dgm:pt modelId="{56092D14-AC2A-49DE-A123-85514D36A645}">
      <dgm:prSet phldrT="[Tekst]" custT="1"/>
      <dgm:spPr/>
      <dgm:t>
        <a:bodyPr/>
        <a:lstStyle/>
        <a:p>
          <a:r>
            <a:rPr lang="da-DK" sz="1400" dirty="0"/>
            <a:t>Konstaterings-implementering</a:t>
          </a:r>
          <a:br>
            <a:rPr lang="da-DK" sz="1400" dirty="0"/>
          </a:br>
          <a:r>
            <a:rPr lang="da-DK" sz="1400" dirty="0"/>
            <a:t>(</a:t>
          </a:r>
          <a:r>
            <a:rPr lang="da-DK" sz="1400" dirty="0" err="1"/>
            <a:t>lbkg</a:t>
          </a:r>
          <a:r>
            <a:rPr lang="da-DK" sz="1400" dirty="0"/>
            <a:t>. 713 af 30. august 1995 m.v.)</a:t>
          </a:r>
        </a:p>
      </dgm:t>
    </dgm:pt>
    <dgm:pt modelId="{58089965-2F66-4FD9-A3D8-EE7760019633}" type="parTrans" cxnId="{FB0868C4-1624-4C9D-9C73-8EF3B4069BCA}">
      <dgm:prSet/>
      <dgm:spPr/>
      <dgm:t>
        <a:bodyPr/>
        <a:lstStyle/>
        <a:p>
          <a:endParaRPr lang="da-DK"/>
        </a:p>
      </dgm:t>
    </dgm:pt>
    <dgm:pt modelId="{D323939E-6B3E-43C1-8418-A6B9EF9E5735}" type="sibTrans" cxnId="{FB0868C4-1624-4C9D-9C73-8EF3B4069BCA}">
      <dgm:prSet/>
      <dgm:spPr/>
      <dgm:t>
        <a:bodyPr/>
        <a:lstStyle/>
        <a:p>
          <a:endParaRPr lang="da-DK"/>
        </a:p>
      </dgm:t>
    </dgm:pt>
    <dgm:pt modelId="{F6BCC893-80BC-437D-BBF3-C30756D477F3}">
      <dgm:prSet phldrT="[Tekst]" custT="1"/>
      <dgm:spPr/>
      <dgm:t>
        <a:bodyPr/>
        <a:lstStyle/>
        <a:p>
          <a:r>
            <a:rPr lang="da-DK" sz="1400" dirty="0"/>
            <a:t>Ny ferielov</a:t>
          </a:r>
          <a:br>
            <a:rPr lang="da-DK" sz="1400" dirty="0"/>
          </a:br>
          <a:r>
            <a:rPr lang="da-DK" sz="1400" dirty="0"/>
            <a:t>(L 377 af 28. april 2012)</a:t>
          </a:r>
        </a:p>
      </dgm:t>
    </dgm:pt>
    <dgm:pt modelId="{A14E8264-2F3A-4929-8D7E-6AA50A6306D3}" type="parTrans" cxnId="{B767977A-6622-4014-8F80-328A35E54485}">
      <dgm:prSet/>
      <dgm:spPr/>
      <dgm:t>
        <a:bodyPr/>
        <a:lstStyle/>
        <a:p>
          <a:endParaRPr lang="da-DK"/>
        </a:p>
      </dgm:t>
    </dgm:pt>
    <dgm:pt modelId="{2B295972-F00E-4B88-B5AD-6C84FEDC218C}" type="sibTrans" cxnId="{B767977A-6622-4014-8F80-328A35E54485}">
      <dgm:prSet/>
      <dgm:spPr/>
      <dgm:t>
        <a:bodyPr/>
        <a:lstStyle/>
        <a:p>
          <a:endParaRPr lang="da-DK"/>
        </a:p>
      </dgm:t>
    </dgm:pt>
    <dgm:pt modelId="{F731EAD3-9B3D-4066-A67B-2A7B5F38DF97}" type="pres">
      <dgm:prSet presAssocID="{7199CEFA-9279-4905-A812-1CC9AFD817C6}" presName="Name0" presStyleCnt="0">
        <dgm:presLayoutVars>
          <dgm:dir/>
          <dgm:resizeHandles val="exact"/>
        </dgm:presLayoutVars>
      </dgm:prSet>
      <dgm:spPr/>
    </dgm:pt>
    <dgm:pt modelId="{0C61AC36-5C3D-478F-9125-E6392500E407}" type="pres">
      <dgm:prSet presAssocID="{7199CEFA-9279-4905-A812-1CC9AFD817C6}" presName="arrow" presStyleLbl="bgShp" presStyleIdx="0" presStyleCnt="1"/>
      <dgm:spPr/>
    </dgm:pt>
    <dgm:pt modelId="{EECD565C-F2B2-4056-BFC5-9A65BFE7B824}" type="pres">
      <dgm:prSet presAssocID="{7199CEFA-9279-4905-A812-1CC9AFD817C6}" presName="points" presStyleCnt="0"/>
      <dgm:spPr/>
    </dgm:pt>
    <dgm:pt modelId="{E3DDEB7A-8A90-4A70-8053-270B48F90407}" type="pres">
      <dgm:prSet presAssocID="{05BAD562-0B4D-4835-8B33-C6A801D5A56D}" presName="compositeA" presStyleCnt="0"/>
      <dgm:spPr/>
    </dgm:pt>
    <dgm:pt modelId="{38C42C1B-6145-42B1-AA34-382363925947}" type="pres">
      <dgm:prSet presAssocID="{05BAD562-0B4D-4835-8B33-C6A801D5A56D}" presName="textA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7A6F2F22-0468-4766-9614-525205780C7C}" type="pres">
      <dgm:prSet presAssocID="{05BAD562-0B4D-4835-8B33-C6A801D5A56D}" presName="circleA" presStyleLbl="node1" presStyleIdx="0" presStyleCnt="5"/>
      <dgm:spPr/>
    </dgm:pt>
    <dgm:pt modelId="{0E2E5414-5E23-4BEC-8BC7-9724B08B97FB}" type="pres">
      <dgm:prSet presAssocID="{05BAD562-0B4D-4835-8B33-C6A801D5A56D}" presName="spaceA" presStyleCnt="0"/>
      <dgm:spPr/>
    </dgm:pt>
    <dgm:pt modelId="{9C79A3B1-7820-4FAD-A63B-DADC8F51ADF3}" type="pres">
      <dgm:prSet presAssocID="{6C198BC8-ABD8-4DBF-AA73-A68121216436}" presName="space" presStyleCnt="0"/>
      <dgm:spPr/>
    </dgm:pt>
    <dgm:pt modelId="{4263CBE9-C0D4-4652-8C9F-8A44B946FAB5}" type="pres">
      <dgm:prSet presAssocID="{56092D14-AC2A-49DE-A123-85514D36A645}" presName="compositeB" presStyleCnt="0"/>
      <dgm:spPr/>
    </dgm:pt>
    <dgm:pt modelId="{E2F46015-5D3B-4C5A-A068-130633960A06}" type="pres">
      <dgm:prSet presAssocID="{56092D14-AC2A-49DE-A123-85514D36A645}" presName="textB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65F02CBD-181F-4E1A-8AF0-9F020361812E}" type="pres">
      <dgm:prSet presAssocID="{56092D14-AC2A-49DE-A123-85514D36A645}" presName="circleB" presStyleLbl="node1" presStyleIdx="1" presStyleCnt="5"/>
      <dgm:spPr/>
    </dgm:pt>
    <dgm:pt modelId="{F93042F2-50B3-4EC3-94BE-E4404A465085}" type="pres">
      <dgm:prSet presAssocID="{56092D14-AC2A-49DE-A123-85514D36A645}" presName="spaceB" presStyleCnt="0"/>
      <dgm:spPr/>
    </dgm:pt>
    <dgm:pt modelId="{B2F5AFF8-7B2C-428D-A0FF-7B3707EFAF28}" type="pres">
      <dgm:prSet presAssocID="{D323939E-6B3E-43C1-8418-A6B9EF9E5735}" presName="space" presStyleCnt="0"/>
      <dgm:spPr/>
    </dgm:pt>
    <dgm:pt modelId="{9488D27D-4FC6-4847-8207-356DDE2EB6CE}" type="pres">
      <dgm:prSet presAssocID="{B45C0D64-1660-448C-B5D2-D0B07208F8A7}" presName="compositeA" presStyleCnt="0"/>
      <dgm:spPr/>
    </dgm:pt>
    <dgm:pt modelId="{203F62B2-3473-4805-AED9-ADEA6492501C}" type="pres">
      <dgm:prSet presAssocID="{B45C0D64-1660-448C-B5D2-D0B07208F8A7}" presName="textA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C5845FF1-3FD3-46A9-B20E-70F3F58DC634}" type="pres">
      <dgm:prSet presAssocID="{B45C0D64-1660-448C-B5D2-D0B07208F8A7}" presName="circleA" presStyleLbl="node1" presStyleIdx="2" presStyleCnt="5"/>
      <dgm:spPr/>
    </dgm:pt>
    <dgm:pt modelId="{BD4F9D7C-39BD-42CC-8B14-8B746ADC4B4B}" type="pres">
      <dgm:prSet presAssocID="{B45C0D64-1660-448C-B5D2-D0B07208F8A7}" presName="spaceA" presStyleCnt="0"/>
      <dgm:spPr/>
    </dgm:pt>
    <dgm:pt modelId="{28129A49-F043-4A16-85BB-FE76C9BFD61C}" type="pres">
      <dgm:prSet presAssocID="{BA5F43DE-4535-4423-A820-6D7B4A182E26}" presName="space" presStyleCnt="0"/>
      <dgm:spPr/>
    </dgm:pt>
    <dgm:pt modelId="{5B9A64C1-52ED-4EA1-AE62-50C93F240769}" type="pres">
      <dgm:prSet presAssocID="{1324DFF3-C67E-4AB6-913F-96EF7CD47BB4}" presName="compositeB" presStyleCnt="0"/>
      <dgm:spPr/>
    </dgm:pt>
    <dgm:pt modelId="{72D49533-7F83-4733-AF7E-DA739A7D15B5}" type="pres">
      <dgm:prSet presAssocID="{1324DFF3-C67E-4AB6-913F-96EF7CD47BB4}" presName="textB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D0177057-36AD-41F9-AB3B-F33E4B35FCCD}" type="pres">
      <dgm:prSet presAssocID="{1324DFF3-C67E-4AB6-913F-96EF7CD47BB4}" presName="circleB" presStyleLbl="node1" presStyleIdx="3" presStyleCnt="5"/>
      <dgm:spPr/>
    </dgm:pt>
    <dgm:pt modelId="{2BC70331-C388-4772-8A17-FCAA2675EF00}" type="pres">
      <dgm:prSet presAssocID="{1324DFF3-C67E-4AB6-913F-96EF7CD47BB4}" presName="spaceB" presStyleCnt="0"/>
      <dgm:spPr/>
    </dgm:pt>
    <dgm:pt modelId="{55BD59EB-FC73-4DDC-80D1-6C0A441BAF84}" type="pres">
      <dgm:prSet presAssocID="{59E47E2B-1D30-44E9-AD8E-EBB59A659DFE}" presName="space" presStyleCnt="0"/>
      <dgm:spPr/>
    </dgm:pt>
    <dgm:pt modelId="{E8664869-72AE-4664-AB60-F425AB3E13B5}" type="pres">
      <dgm:prSet presAssocID="{F6BCC893-80BC-437D-BBF3-C30756D477F3}" presName="compositeA" presStyleCnt="0"/>
      <dgm:spPr/>
    </dgm:pt>
    <dgm:pt modelId="{95CCA75F-97D1-4E63-9F0C-15784EFF273C}" type="pres">
      <dgm:prSet presAssocID="{F6BCC893-80BC-437D-BBF3-C30756D477F3}" presName="textA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1E54F666-79D8-4808-A8EE-5D016FF746CD}" type="pres">
      <dgm:prSet presAssocID="{F6BCC893-80BC-437D-BBF3-C30756D477F3}" presName="circleA" presStyleLbl="node1" presStyleIdx="4" presStyleCnt="5"/>
      <dgm:spPr/>
    </dgm:pt>
    <dgm:pt modelId="{082C302D-D2A2-4E40-AFB8-88865F30E80F}" type="pres">
      <dgm:prSet presAssocID="{F6BCC893-80BC-437D-BBF3-C30756D477F3}" presName="spaceA" presStyleCnt="0"/>
      <dgm:spPr/>
    </dgm:pt>
  </dgm:ptLst>
  <dgm:cxnLst>
    <dgm:cxn modelId="{A655333F-A94E-43AC-AD4C-CC7F0EF40575}" srcId="{7199CEFA-9279-4905-A812-1CC9AFD817C6}" destId="{B45C0D64-1660-448C-B5D2-D0B07208F8A7}" srcOrd="2" destOrd="0" parTransId="{E3DEF38C-8F21-4D52-AE9C-616C1EF7D726}" sibTransId="{BA5F43DE-4535-4423-A820-6D7B4A182E26}"/>
    <dgm:cxn modelId="{8EE7F972-F951-4141-957F-FC15ED1A02D5}" srcId="{7199CEFA-9279-4905-A812-1CC9AFD817C6}" destId="{1324DFF3-C67E-4AB6-913F-96EF7CD47BB4}" srcOrd="3" destOrd="0" parTransId="{8CB72D9B-D4D7-4B3B-9D49-50655D548AB4}" sibTransId="{59E47E2B-1D30-44E9-AD8E-EBB59A659DFE}"/>
    <dgm:cxn modelId="{EC6A44E8-681C-4305-96DF-7C10E80CDCA5}" type="presOf" srcId="{05BAD562-0B4D-4835-8B33-C6A801D5A56D}" destId="{38C42C1B-6145-42B1-AA34-382363925947}" srcOrd="0" destOrd="0" presId="urn:microsoft.com/office/officeart/2005/8/layout/hProcess11"/>
    <dgm:cxn modelId="{B767977A-6622-4014-8F80-328A35E54485}" srcId="{7199CEFA-9279-4905-A812-1CC9AFD817C6}" destId="{F6BCC893-80BC-437D-BBF3-C30756D477F3}" srcOrd="4" destOrd="0" parTransId="{A14E8264-2F3A-4929-8D7E-6AA50A6306D3}" sibTransId="{2B295972-F00E-4B88-B5AD-6C84FEDC218C}"/>
    <dgm:cxn modelId="{A6A0C49D-70B8-4C24-99C6-9BAB64808D38}" type="presOf" srcId="{F6BCC893-80BC-437D-BBF3-C30756D477F3}" destId="{95CCA75F-97D1-4E63-9F0C-15784EFF273C}" srcOrd="0" destOrd="0" presId="urn:microsoft.com/office/officeart/2005/8/layout/hProcess11"/>
    <dgm:cxn modelId="{3F1787C1-0A47-4122-9B54-37E709839733}" type="presOf" srcId="{B45C0D64-1660-448C-B5D2-D0B07208F8A7}" destId="{203F62B2-3473-4805-AED9-ADEA6492501C}" srcOrd="0" destOrd="0" presId="urn:microsoft.com/office/officeart/2005/8/layout/hProcess11"/>
    <dgm:cxn modelId="{BD9785AF-15B9-44B6-A7C2-A27B2068A242}" srcId="{7199CEFA-9279-4905-A812-1CC9AFD817C6}" destId="{05BAD562-0B4D-4835-8B33-C6A801D5A56D}" srcOrd="0" destOrd="0" parTransId="{873D5E47-B493-4408-ADB7-C5B98EC2CA6F}" sibTransId="{6C198BC8-ABD8-4DBF-AA73-A68121216436}"/>
    <dgm:cxn modelId="{FB0868C4-1624-4C9D-9C73-8EF3B4069BCA}" srcId="{7199CEFA-9279-4905-A812-1CC9AFD817C6}" destId="{56092D14-AC2A-49DE-A123-85514D36A645}" srcOrd="1" destOrd="0" parTransId="{58089965-2F66-4FD9-A3D8-EE7760019633}" sibTransId="{D323939E-6B3E-43C1-8418-A6B9EF9E5735}"/>
    <dgm:cxn modelId="{6885B910-6675-4035-95EF-C20EAAF884F5}" type="presOf" srcId="{56092D14-AC2A-49DE-A123-85514D36A645}" destId="{E2F46015-5D3B-4C5A-A068-130633960A06}" srcOrd="0" destOrd="0" presId="urn:microsoft.com/office/officeart/2005/8/layout/hProcess11"/>
    <dgm:cxn modelId="{C95A97D1-2088-49D5-9268-0E61FE4D14BA}" type="presOf" srcId="{1324DFF3-C67E-4AB6-913F-96EF7CD47BB4}" destId="{72D49533-7F83-4733-AF7E-DA739A7D15B5}" srcOrd="0" destOrd="0" presId="urn:microsoft.com/office/officeart/2005/8/layout/hProcess11"/>
    <dgm:cxn modelId="{D1D655FC-FD3E-4EAF-B89D-CEA711227966}" type="presOf" srcId="{7199CEFA-9279-4905-A812-1CC9AFD817C6}" destId="{F731EAD3-9B3D-4066-A67B-2A7B5F38DF97}" srcOrd="0" destOrd="0" presId="urn:microsoft.com/office/officeart/2005/8/layout/hProcess11"/>
    <dgm:cxn modelId="{0153B1D5-D0BE-4769-96D1-4E3455900EE2}" type="presParOf" srcId="{F731EAD3-9B3D-4066-A67B-2A7B5F38DF97}" destId="{0C61AC36-5C3D-478F-9125-E6392500E407}" srcOrd="0" destOrd="0" presId="urn:microsoft.com/office/officeart/2005/8/layout/hProcess11"/>
    <dgm:cxn modelId="{26C4A6EC-CA8A-4B09-93F6-DD8E82F422EB}" type="presParOf" srcId="{F731EAD3-9B3D-4066-A67B-2A7B5F38DF97}" destId="{EECD565C-F2B2-4056-BFC5-9A65BFE7B824}" srcOrd="1" destOrd="0" presId="urn:microsoft.com/office/officeart/2005/8/layout/hProcess11"/>
    <dgm:cxn modelId="{FE6ACFAD-222C-4B5B-AF00-4004C49D12C7}" type="presParOf" srcId="{EECD565C-F2B2-4056-BFC5-9A65BFE7B824}" destId="{E3DDEB7A-8A90-4A70-8053-270B48F90407}" srcOrd="0" destOrd="0" presId="urn:microsoft.com/office/officeart/2005/8/layout/hProcess11"/>
    <dgm:cxn modelId="{E27D12AF-6954-4412-91EF-B5525E08B72D}" type="presParOf" srcId="{E3DDEB7A-8A90-4A70-8053-270B48F90407}" destId="{38C42C1B-6145-42B1-AA34-382363925947}" srcOrd="0" destOrd="0" presId="urn:microsoft.com/office/officeart/2005/8/layout/hProcess11"/>
    <dgm:cxn modelId="{39BD7272-604F-4E30-959E-4E17E1ED92A6}" type="presParOf" srcId="{E3DDEB7A-8A90-4A70-8053-270B48F90407}" destId="{7A6F2F22-0468-4766-9614-525205780C7C}" srcOrd="1" destOrd="0" presId="urn:microsoft.com/office/officeart/2005/8/layout/hProcess11"/>
    <dgm:cxn modelId="{8E50FC5A-C827-49D2-8C5D-7A961D7C6443}" type="presParOf" srcId="{E3DDEB7A-8A90-4A70-8053-270B48F90407}" destId="{0E2E5414-5E23-4BEC-8BC7-9724B08B97FB}" srcOrd="2" destOrd="0" presId="urn:microsoft.com/office/officeart/2005/8/layout/hProcess11"/>
    <dgm:cxn modelId="{155EF68A-DE40-4949-9D7B-E454DD566D06}" type="presParOf" srcId="{EECD565C-F2B2-4056-BFC5-9A65BFE7B824}" destId="{9C79A3B1-7820-4FAD-A63B-DADC8F51ADF3}" srcOrd="1" destOrd="0" presId="urn:microsoft.com/office/officeart/2005/8/layout/hProcess11"/>
    <dgm:cxn modelId="{ED0AF768-9411-4C85-B570-64F508A2973B}" type="presParOf" srcId="{EECD565C-F2B2-4056-BFC5-9A65BFE7B824}" destId="{4263CBE9-C0D4-4652-8C9F-8A44B946FAB5}" srcOrd="2" destOrd="0" presId="urn:microsoft.com/office/officeart/2005/8/layout/hProcess11"/>
    <dgm:cxn modelId="{C660A16B-B6E3-44B5-8036-FC0340FD1BF7}" type="presParOf" srcId="{4263CBE9-C0D4-4652-8C9F-8A44B946FAB5}" destId="{E2F46015-5D3B-4C5A-A068-130633960A06}" srcOrd="0" destOrd="0" presId="urn:microsoft.com/office/officeart/2005/8/layout/hProcess11"/>
    <dgm:cxn modelId="{EA4EDA91-C87A-437B-9268-C7DE093172D0}" type="presParOf" srcId="{4263CBE9-C0D4-4652-8C9F-8A44B946FAB5}" destId="{65F02CBD-181F-4E1A-8AF0-9F020361812E}" srcOrd="1" destOrd="0" presId="urn:microsoft.com/office/officeart/2005/8/layout/hProcess11"/>
    <dgm:cxn modelId="{FB171A28-7D9D-43F2-8C89-696B57824451}" type="presParOf" srcId="{4263CBE9-C0D4-4652-8C9F-8A44B946FAB5}" destId="{F93042F2-50B3-4EC3-94BE-E4404A465085}" srcOrd="2" destOrd="0" presId="urn:microsoft.com/office/officeart/2005/8/layout/hProcess11"/>
    <dgm:cxn modelId="{10FEAE73-7FE6-4C9B-B4AE-68AE786A80EA}" type="presParOf" srcId="{EECD565C-F2B2-4056-BFC5-9A65BFE7B824}" destId="{B2F5AFF8-7B2C-428D-A0FF-7B3707EFAF28}" srcOrd="3" destOrd="0" presId="urn:microsoft.com/office/officeart/2005/8/layout/hProcess11"/>
    <dgm:cxn modelId="{2319E068-6CE3-459B-803A-A437327AFE60}" type="presParOf" srcId="{EECD565C-F2B2-4056-BFC5-9A65BFE7B824}" destId="{9488D27D-4FC6-4847-8207-356DDE2EB6CE}" srcOrd="4" destOrd="0" presId="urn:microsoft.com/office/officeart/2005/8/layout/hProcess11"/>
    <dgm:cxn modelId="{7611BF10-05A7-41C2-9A75-5AD56E954081}" type="presParOf" srcId="{9488D27D-4FC6-4847-8207-356DDE2EB6CE}" destId="{203F62B2-3473-4805-AED9-ADEA6492501C}" srcOrd="0" destOrd="0" presId="urn:microsoft.com/office/officeart/2005/8/layout/hProcess11"/>
    <dgm:cxn modelId="{97BCD05D-76A2-4E2F-9DCC-9D9BA324A79E}" type="presParOf" srcId="{9488D27D-4FC6-4847-8207-356DDE2EB6CE}" destId="{C5845FF1-3FD3-46A9-B20E-70F3F58DC634}" srcOrd="1" destOrd="0" presId="urn:microsoft.com/office/officeart/2005/8/layout/hProcess11"/>
    <dgm:cxn modelId="{6746909C-776B-4419-B5C0-E58593681299}" type="presParOf" srcId="{9488D27D-4FC6-4847-8207-356DDE2EB6CE}" destId="{BD4F9D7C-39BD-42CC-8B14-8B746ADC4B4B}" srcOrd="2" destOrd="0" presId="urn:microsoft.com/office/officeart/2005/8/layout/hProcess11"/>
    <dgm:cxn modelId="{D477248E-84A6-4611-939B-412D3662C795}" type="presParOf" srcId="{EECD565C-F2B2-4056-BFC5-9A65BFE7B824}" destId="{28129A49-F043-4A16-85BB-FE76C9BFD61C}" srcOrd="5" destOrd="0" presId="urn:microsoft.com/office/officeart/2005/8/layout/hProcess11"/>
    <dgm:cxn modelId="{0F036A67-57EA-44FE-A302-08241CE2D094}" type="presParOf" srcId="{EECD565C-F2B2-4056-BFC5-9A65BFE7B824}" destId="{5B9A64C1-52ED-4EA1-AE62-50C93F240769}" srcOrd="6" destOrd="0" presId="urn:microsoft.com/office/officeart/2005/8/layout/hProcess11"/>
    <dgm:cxn modelId="{DBE46519-A327-4E46-B33A-7DBDC6E5DD9B}" type="presParOf" srcId="{5B9A64C1-52ED-4EA1-AE62-50C93F240769}" destId="{72D49533-7F83-4733-AF7E-DA739A7D15B5}" srcOrd="0" destOrd="0" presId="urn:microsoft.com/office/officeart/2005/8/layout/hProcess11"/>
    <dgm:cxn modelId="{E0C2F5F2-C675-43AB-A767-619D07CD566A}" type="presParOf" srcId="{5B9A64C1-52ED-4EA1-AE62-50C93F240769}" destId="{D0177057-36AD-41F9-AB3B-F33E4B35FCCD}" srcOrd="1" destOrd="0" presId="urn:microsoft.com/office/officeart/2005/8/layout/hProcess11"/>
    <dgm:cxn modelId="{3033FC65-C840-438F-A112-6852DB393CDD}" type="presParOf" srcId="{5B9A64C1-52ED-4EA1-AE62-50C93F240769}" destId="{2BC70331-C388-4772-8A17-FCAA2675EF00}" srcOrd="2" destOrd="0" presId="urn:microsoft.com/office/officeart/2005/8/layout/hProcess11"/>
    <dgm:cxn modelId="{3914D5E0-3B0D-4DD4-9569-D67C75DF01DC}" type="presParOf" srcId="{EECD565C-F2B2-4056-BFC5-9A65BFE7B824}" destId="{55BD59EB-FC73-4DDC-80D1-6C0A441BAF84}" srcOrd="7" destOrd="0" presId="urn:microsoft.com/office/officeart/2005/8/layout/hProcess11"/>
    <dgm:cxn modelId="{D8287F82-E3F2-40DC-B5EC-B5FD92D80386}" type="presParOf" srcId="{EECD565C-F2B2-4056-BFC5-9A65BFE7B824}" destId="{E8664869-72AE-4664-AB60-F425AB3E13B5}" srcOrd="8" destOrd="0" presId="urn:microsoft.com/office/officeart/2005/8/layout/hProcess11"/>
    <dgm:cxn modelId="{B5DA41C0-C438-4E65-BFB5-6B05DDCE057A}" type="presParOf" srcId="{E8664869-72AE-4664-AB60-F425AB3E13B5}" destId="{95CCA75F-97D1-4E63-9F0C-15784EFF273C}" srcOrd="0" destOrd="0" presId="urn:microsoft.com/office/officeart/2005/8/layout/hProcess11"/>
    <dgm:cxn modelId="{734BACF4-846F-49EA-820B-2C84DAD71B49}" type="presParOf" srcId="{E8664869-72AE-4664-AB60-F425AB3E13B5}" destId="{1E54F666-79D8-4808-A8EE-5D016FF746CD}" srcOrd="1" destOrd="0" presId="urn:microsoft.com/office/officeart/2005/8/layout/hProcess11"/>
    <dgm:cxn modelId="{E923F85C-DDEE-47FB-88F1-CD693AB365EF}" type="presParOf" srcId="{E8664869-72AE-4664-AB60-F425AB3E13B5}" destId="{082C302D-D2A2-4E40-AFB8-88865F30E80F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03A06D1-FAE4-4F8E-9D61-5160E518389F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</dgm:pt>
    <dgm:pt modelId="{6900BE03-1AF1-4825-9D10-9522F1BE3FB0}">
      <dgm:prSet phldrT="[Tekst]" custT="1"/>
      <dgm:spPr/>
      <dgm:t>
        <a:bodyPr/>
        <a:lstStyle/>
        <a:p>
          <a:r>
            <a:rPr lang="da-DK" sz="1000" dirty="0"/>
            <a:t>Pereda</a:t>
          </a:r>
          <a:br>
            <a:rPr lang="da-DK" sz="1000" dirty="0"/>
          </a:br>
          <a:r>
            <a:rPr lang="da-DK" sz="1000" dirty="0"/>
            <a:t>10.09.09</a:t>
          </a:r>
        </a:p>
      </dgm:t>
    </dgm:pt>
    <dgm:pt modelId="{7C473392-2F2A-4C3C-B4C2-DF436BBA2A03}" type="parTrans" cxnId="{588A5486-1785-4B60-A8B2-053EF08D799F}">
      <dgm:prSet/>
      <dgm:spPr/>
      <dgm:t>
        <a:bodyPr/>
        <a:lstStyle/>
        <a:p>
          <a:endParaRPr lang="da-DK"/>
        </a:p>
      </dgm:t>
    </dgm:pt>
    <dgm:pt modelId="{CC763322-75DB-4828-AEBE-441E1FC6D573}" type="sibTrans" cxnId="{588A5486-1785-4B60-A8B2-053EF08D799F}">
      <dgm:prSet/>
      <dgm:spPr/>
      <dgm:t>
        <a:bodyPr/>
        <a:lstStyle/>
        <a:p>
          <a:endParaRPr lang="da-DK"/>
        </a:p>
      </dgm:t>
    </dgm:pt>
    <dgm:pt modelId="{51E397D4-5A3D-4A62-B365-CF3808FDCFCD}">
      <dgm:prSet phldrT="[Tekst]" custT="1"/>
      <dgm:spPr/>
      <dgm:t>
        <a:bodyPr/>
        <a:lstStyle/>
        <a:p>
          <a:r>
            <a:rPr lang="da-DK" sz="1000" dirty="0"/>
            <a:t>Åbnings-redegørelse</a:t>
          </a:r>
          <a:br>
            <a:rPr lang="da-DK" sz="1000" dirty="0"/>
          </a:br>
          <a:r>
            <a:rPr lang="da-DK" sz="1000" dirty="0"/>
            <a:t>6.10.09</a:t>
          </a:r>
        </a:p>
      </dgm:t>
    </dgm:pt>
    <dgm:pt modelId="{373AD9A9-D4B1-46BE-A6DE-B904815376DA}" type="parTrans" cxnId="{11DD98FC-40A1-4266-B4B9-AE5BC3D901CC}">
      <dgm:prSet/>
      <dgm:spPr/>
      <dgm:t>
        <a:bodyPr/>
        <a:lstStyle/>
        <a:p>
          <a:endParaRPr lang="da-DK"/>
        </a:p>
      </dgm:t>
    </dgm:pt>
    <dgm:pt modelId="{1CBBB2F5-608F-4D17-A4B9-E8F327BB66C5}" type="sibTrans" cxnId="{11DD98FC-40A1-4266-B4B9-AE5BC3D901CC}">
      <dgm:prSet/>
      <dgm:spPr/>
      <dgm:t>
        <a:bodyPr/>
        <a:lstStyle/>
        <a:p>
          <a:endParaRPr lang="da-DK"/>
        </a:p>
      </dgm:t>
    </dgm:pt>
    <dgm:pt modelId="{AD296791-86A4-4101-8E74-BC91C3C21FA4}">
      <dgm:prSet phldrT="[Tekst]" custT="1"/>
      <dgm:spPr/>
      <dgm:t>
        <a:bodyPr/>
        <a:lstStyle/>
        <a:p>
          <a:r>
            <a:rPr lang="da-DK" sz="1000" dirty="0"/>
            <a:t>Ø-udvalget</a:t>
          </a:r>
          <a:br>
            <a:rPr lang="da-DK" sz="1000" dirty="0"/>
          </a:br>
          <a:r>
            <a:rPr lang="da-DK" sz="1000" dirty="0"/>
            <a:t>4.12.09</a:t>
          </a:r>
        </a:p>
      </dgm:t>
    </dgm:pt>
    <dgm:pt modelId="{6693DBBC-3B9D-4005-BE4A-9C2DF89B1599}" type="parTrans" cxnId="{F049790F-A638-4F2B-824A-CDABFAC58DB8}">
      <dgm:prSet/>
      <dgm:spPr/>
      <dgm:t>
        <a:bodyPr/>
        <a:lstStyle/>
        <a:p>
          <a:endParaRPr lang="da-DK"/>
        </a:p>
      </dgm:t>
    </dgm:pt>
    <dgm:pt modelId="{558D66AC-9471-4A87-9C95-2840582E76BA}" type="sibTrans" cxnId="{F049790F-A638-4F2B-824A-CDABFAC58DB8}">
      <dgm:prSet/>
      <dgm:spPr/>
      <dgm:t>
        <a:bodyPr/>
        <a:lstStyle/>
        <a:p>
          <a:endParaRPr lang="da-DK"/>
        </a:p>
      </dgm:t>
    </dgm:pt>
    <dgm:pt modelId="{F2B09949-CB8A-4496-B896-C982CBBD1EAC}">
      <dgm:prSet phldrT="[Tekst]" custT="1"/>
      <dgm:spPr/>
      <dgm:t>
        <a:bodyPr/>
        <a:lstStyle/>
        <a:p>
          <a:r>
            <a:rPr lang="da-DK" sz="1000" dirty="0"/>
            <a:t>Rapport fra </a:t>
          </a:r>
          <a:r>
            <a:rPr lang="da-DK" sz="1000" dirty="0" err="1"/>
            <a:t>arbejds-gruppen</a:t>
          </a:r>
          <a:r>
            <a:rPr lang="da-DK" sz="1000" dirty="0"/>
            <a:t/>
          </a:r>
          <a:br>
            <a:rPr lang="da-DK" sz="1000" dirty="0"/>
          </a:br>
          <a:r>
            <a:rPr lang="da-DK" sz="1000" dirty="0"/>
            <a:t>September 2010</a:t>
          </a:r>
        </a:p>
      </dgm:t>
    </dgm:pt>
    <dgm:pt modelId="{6ED030F4-EB1A-41E7-8AD4-B2973F053186}" type="parTrans" cxnId="{B2B92C8B-810F-4AF3-AA5B-BE430E7D628F}">
      <dgm:prSet/>
      <dgm:spPr/>
      <dgm:t>
        <a:bodyPr/>
        <a:lstStyle/>
        <a:p>
          <a:endParaRPr lang="da-DK"/>
        </a:p>
      </dgm:t>
    </dgm:pt>
    <dgm:pt modelId="{3AF93F3A-02B0-4BDB-BD7B-7EB6CA4C22A1}" type="sibTrans" cxnId="{B2B92C8B-810F-4AF3-AA5B-BE430E7D628F}">
      <dgm:prSet/>
      <dgm:spPr/>
      <dgm:t>
        <a:bodyPr/>
        <a:lstStyle/>
        <a:p>
          <a:endParaRPr lang="da-DK"/>
        </a:p>
      </dgm:t>
    </dgm:pt>
    <dgm:pt modelId="{17808C65-79D7-4E67-9299-2229F53C62A3}">
      <dgm:prSet phldrT="[Tekst]" custT="1"/>
      <dgm:spPr/>
      <dgm:t>
        <a:bodyPr/>
        <a:lstStyle/>
        <a:p>
          <a:r>
            <a:rPr lang="da-DK" sz="1000" dirty="0"/>
            <a:t>Søgsmål om direktiv-konform fortolkning</a:t>
          </a:r>
          <a:br>
            <a:rPr lang="da-DK" sz="1000" dirty="0"/>
          </a:br>
          <a:r>
            <a:rPr lang="da-DK" sz="1000" dirty="0"/>
            <a:t>4.6.10</a:t>
          </a:r>
        </a:p>
      </dgm:t>
    </dgm:pt>
    <dgm:pt modelId="{D6EDC473-F5D6-479B-A6E6-65B5039E69B4}" type="parTrans" cxnId="{0BD8DB88-335E-4785-83CF-E398F8F77D20}">
      <dgm:prSet/>
      <dgm:spPr/>
      <dgm:t>
        <a:bodyPr/>
        <a:lstStyle/>
        <a:p>
          <a:endParaRPr lang="da-DK"/>
        </a:p>
      </dgm:t>
    </dgm:pt>
    <dgm:pt modelId="{275083E1-C958-47A4-91F9-A46979D1C658}" type="sibTrans" cxnId="{0BD8DB88-335E-4785-83CF-E398F8F77D20}">
      <dgm:prSet/>
      <dgm:spPr/>
      <dgm:t>
        <a:bodyPr/>
        <a:lstStyle/>
        <a:p>
          <a:endParaRPr lang="da-DK"/>
        </a:p>
      </dgm:t>
    </dgm:pt>
    <dgm:pt modelId="{BBCF3C9C-6F46-4121-BB7C-FA1FCAD4BD82}">
      <dgm:prSet phldrT="[Tekst]" custT="1"/>
      <dgm:spPr/>
      <dgm:t>
        <a:bodyPr/>
        <a:lstStyle/>
        <a:p>
          <a:r>
            <a:rPr lang="da-DK" sz="1000" dirty="0"/>
            <a:t>LO beder om lovændring</a:t>
          </a:r>
          <a:br>
            <a:rPr lang="da-DK" sz="1000" dirty="0"/>
          </a:br>
          <a:r>
            <a:rPr lang="da-DK" sz="1000" dirty="0"/>
            <a:t>8.12.10</a:t>
          </a:r>
        </a:p>
      </dgm:t>
    </dgm:pt>
    <dgm:pt modelId="{FA815DDB-29C0-4362-890C-E329DC14C51D}" type="parTrans" cxnId="{F09D23DD-CA58-4BE6-BC44-412EA7622F9D}">
      <dgm:prSet/>
      <dgm:spPr/>
      <dgm:t>
        <a:bodyPr/>
        <a:lstStyle/>
        <a:p>
          <a:endParaRPr lang="da-DK"/>
        </a:p>
      </dgm:t>
    </dgm:pt>
    <dgm:pt modelId="{9128F9F5-3E9F-4371-93D3-4C18A86A97B8}" type="sibTrans" cxnId="{F09D23DD-CA58-4BE6-BC44-412EA7622F9D}">
      <dgm:prSet/>
      <dgm:spPr/>
      <dgm:t>
        <a:bodyPr/>
        <a:lstStyle/>
        <a:p>
          <a:endParaRPr lang="da-DK"/>
        </a:p>
      </dgm:t>
    </dgm:pt>
    <dgm:pt modelId="{0A4BFA63-55C8-4686-810F-ADF27348B1E6}">
      <dgm:prSet phldrT="[Tekst]" custT="1"/>
      <dgm:spPr/>
      <dgm:t>
        <a:bodyPr/>
        <a:lstStyle/>
        <a:p>
          <a:r>
            <a:rPr lang="da-DK" sz="1000" dirty="0"/>
            <a:t>Søgsmål i </a:t>
          </a:r>
          <a:r>
            <a:rPr lang="da-DK" sz="1000" dirty="0" err="1"/>
            <a:t>erstatnings-sagen</a:t>
          </a:r>
          <a:r>
            <a:rPr lang="da-DK" sz="1000" dirty="0"/>
            <a:t/>
          </a:r>
          <a:br>
            <a:rPr lang="da-DK" sz="1000" dirty="0"/>
          </a:br>
          <a:r>
            <a:rPr lang="da-DK" sz="1000" dirty="0"/>
            <a:t>11.07.11</a:t>
          </a:r>
        </a:p>
      </dgm:t>
    </dgm:pt>
    <dgm:pt modelId="{CF77A48C-308C-4C4C-8837-414433785C73}" type="parTrans" cxnId="{7FB2BB4F-EC26-4FE6-9032-3A925AA3EB98}">
      <dgm:prSet/>
      <dgm:spPr/>
      <dgm:t>
        <a:bodyPr/>
        <a:lstStyle/>
        <a:p>
          <a:endParaRPr lang="da-DK"/>
        </a:p>
      </dgm:t>
    </dgm:pt>
    <dgm:pt modelId="{404AFFEB-9158-41C3-80C1-E51633A06207}" type="sibTrans" cxnId="{7FB2BB4F-EC26-4FE6-9032-3A925AA3EB98}">
      <dgm:prSet/>
      <dgm:spPr/>
      <dgm:t>
        <a:bodyPr/>
        <a:lstStyle/>
        <a:p>
          <a:endParaRPr lang="da-DK"/>
        </a:p>
      </dgm:t>
    </dgm:pt>
    <dgm:pt modelId="{06A199B4-C632-4B6B-BF49-7B3C3A3483DB}">
      <dgm:prSet phldrT="[Tekst]" custT="1"/>
      <dgm:spPr/>
      <dgm:t>
        <a:bodyPr/>
        <a:lstStyle/>
        <a:p>
          <a:r>
            <a:rPr lang="da-DK" sz="1000" dirty="0"/>
            <a:t>Åbnings-skrivelse</a:t>
          </a:r>
          <a:br>
            <a:rPr lang="da-DK" sz="1000" dirty="0"/>
          </a:br>
          <a:r>
            <a:rPr lang="da-DK" sz="1000" dirty="0"/>
            <a:t>24.11.11</a:t>
          </a:r>
        </a:p>
      </dgm:t>
    </dgm:pt>
    <dgm:pt modelId="{61639F85-45A0-41F0-8447-BBFA7E6595F8}" type="parTrans" cxnId="{3F00EF6A-8DC3-4443-A3DF-EC9E5BAC10EA}">
      <dgm:prSet/>
      <dgm:spPr/>
      <dgm:t>
        <a:bodyPr/>
        <a:lstStyle/>
        <a:p>
          <a:endParaRPr lang="da-DK"/>
        </a:p>
      </dgm:t>
    </dgm:pt>
    <dgm:pt modelId="{50A013AC-0F29-45D1-82A4-FE9B1401C7C1}" type="sibTrans" cxnId="{3F00EF6A-8DC3-4443-A3DF-EC9E5BAC10EA}">
      <dgm:prSet/>
      <dgm:spPr/>
      <dgm:t>
        <a:bodyPr/>
        <a:lstStyle/>
        <a:p>
          <a:endParaRPr lang="da-DK"/>
        </a:p>
      </dgm:t>
    </dgm:pt>
    <dgm:pt modelId="{96B2C963-A921-4110-AF1B-E27BB09910EA}">
      <dgm:prSet phldrT="[Tekst]" custT="1"/>
      <dgm:spPr/>
      <dgm:t>
        <a:bodyPr/>
        <a:lstStyle/>
        <a:p>
          <a:r>
            <a:rPr lang="da-DK" sz="1000" dirty="0"/>
            <a:t>Lovændring</a:t>
          </a:r>
          <a:br>
            <a:rPr lang="da-DK" sz="1000" dirty="0"/>
          </a:br>
          <a:r>
            <a:rPr lang="da-DK" sz="1000" dirty="0"/>
            <a:t>1.5.12</a:t>
          </a:r>
          <a:br>
            <a:rPr lang="da-DK" sz="1000" dirty="0"/>
          </a:br>
          <a:endParaRPr lang="da-DK" sz="1000" dirty="0"/>
        </a:p>
      </dgm:t>
    </dgm:pt>
    <dgm:pt modelId="{CAD75E4D-B63C-4A93-B5D7-E0E0DED353E8}" type="parTrans" cxnId="{9FC51D71-1491-4404-9D5C-2545A0736E07}">
      <dgm:prSet/>
      <dgm:spPr/>
      <dgm:t>
        <a:bodyPr/>
        <a:lstStyle/>
        <a:p>
          <a:endParaRPr lang="da-DK"/>
        </a:p>
      </dgm:t>
    </dgm:pt>
    <dgm:pt modelId="{708D0834-05AB-4A41-B686-B6406674DDCA}" type="sibTrans" cxnId="{9FC51D71-1491-4404-9D5C-2545A0736E07}">
      <dgm:prSet/>
      <dgm:spPr/>
      <dgm:t>
        <a:bodyPr/>
        <a:lstStyle/>
        <a:p>
          <a:endParaRPr lang="da-DK"/>
        </a:p>
      </dgm:t>
    </dgm:pt>
    <dgm:pt modelId="{D21796F3-D253-4B38-B2B9-9A8E1DB6052F}" type="pres">
      <dgm:prSet presAssocID="{203A06D1-FAE4-4F8E-9D61-5160E518389F}" presName="Name0" presStyleCnt="0">
        <dgm:presLayoutVars>
          <dgm:dir/>
          <dgm:resizeHandles val="exact"/>
        </dgm:presLayoutVars>
      </dgm:prSet>
      <dgm:spPr/>
    </dgm:pt>
    <dgm:pt modelId="{DBEC3DA6-1D91-4EB8-8CC5-D9B05789FCB4}" type="pres">
      <dgm:prSet presAssocID="{203A06D1-FAE4-4F8E-9D61-5160E518389F}" presName="arrow" presStyleLbl="bgShp" presStyleIdx="0" presStyleCnt="1"/>
      <dgm:spPr/>
    </dgm:pt>
    <dgm:pt modelId="{E50201A3-068F-42CB-99C2-114E6D53B3F7}" type="pres">
      <dgm:prSet presAssocID="{203A06D1-FAE4-4F8E-9D61-5160E518389F}" presName="points" presStyleCnt="0"/>
      <dgm:spPr/>
    </dgm:pt>
    <dgm:pt modelId="{13E53BC7-67F7-452B-9A2B-7939BD944373}" type="pres">
      <dgm:prSet presAssocID="{6900BE03-1AF1-4825-9D10-9522F1BE3FB0}" presName="compositeA" presStyleCnt="0"/>
      <dgm:spPr/>
    </dgm:pt>
    <dgm:pt modelId="{F1CFDB51-1D90-4797-8848-21BD6944D5CF}" type="pres">
      <dgm:prSet presAssocID="{6900BE03-1AF1-4825-9D10-9522F1BE3FB0}" presName="textA" presStyleLbl="revTx" presStyleIdx="0" presStyleCnt="9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7A1A6293-E9C9-407D-8F9E-3AC08142317D}" type="pres">
      <dgm:prSet presAssocID="{6900BE03-1AF1-4825-9D10-9522F1BE3FB0}" presName="circleA" presStyleLbl="node1" presStyleIdx="0" presStyleCnt="9"/>
      <dgm:spPr/>
    </dgm:pt>
    <dgm:pt modelId="{8698EE72-5DC5-47E5-96D2-4A085A71F505}" type="pres">
      <dgm:prSet presAssocID="{6900BE03-1AF1-4825-9D10-9522F1BE3FB0}" presName="spaceA" presStyleCnt="0"/>
      <dgm:spPr/>
    </dgm:pt>
    <dgm:pt modelId="{75C1324D-63C3-4965-ACE9-6F9B6D3BE3E8}" type="pres">
      <dgm:prSet presAssocID="{CC763322-75DB-4828-AEBE-441E1FC6D573}" presName="space" presStyleCnt="0"/>
      <dgm:spPr/>
    </dgm:pt>
    <dgm:pt modelId="{38403D47-88DC-481A-B806-D1B8CE709DBA}" type="pres">
      <dgm:prSet presAssocID="{51E397D4-5A3D-4A62-B365-CF3808FDCFCD}" presName="compositeB" presStyleCnt="0"/>
      <dgm:spPr/>
    </dgm:pt>
    <dgm:pt modelId="{B155F478-8F57-4AED-92D1-FBFDD767982F}" type="pres">
      <dgm:prSet presAssocID="{51E397D4-5A3D-4A62-B365-CF3808FDCFCD}" presName="textB" presStyleLbl="revTx" presStyleIdx="1" presStyleCnt="9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A8E5E307-C348-4DC5-9F0A-687CE79C9489}" type="pres">
      <dgm:prSet presAssocID="{51E397D4-5A3D-4A62-B365-CF3808FDCFCD}" presName="circleB" presStyleLbl="node1" presStyleIdx="1" presStyleCnt="9"/>
      <dgm:spPr/>
    </dgm:pt>
    <dgm:pt modelId="{F2119543-8C71-4A20-AECC-6EF42109DF04}" type="pres">
      <dgm:prSet presAssocID="{51E397D4-5A3D-4A62-B365-CF3808FDCFCD}" presName="spaceB" presStyleCnt="0"/>
      <dgm:spPr/>
    </dgm:pt>
    <dgm:pt modelId="{A6F3F976-DC52-4B79-8322-3C0EB5B88B24}" type="pres">
      <dgm:prSet presAssocID="{1CBBB2F5-608F-4D17-A4B9-E8F327BB66C5}" presName="space" presStyleCnt="0"/>
      <dgm:spPr/>
    </dgm:pt>
    <dgm:pt modelId="{4A9F9B94-9510-4CCE-8989-2FFF742111E2}" type="pres">
      <dgm:prSet presAssocID="{AD296791-86A4-4101-8E74-BC91C3C21FA4}" presName="compositeA" presStyleCnt="0"/>
      <dgm:spPr/>
    </dgm:pt>
    <dgm:pt modelId="{69C26BBC-19EE-4409-A1D9-CF02909891F8}" type="pres">
      <dgm:prSet presAssocID="{AD296791-86A4-4101-8E74-BC91C3C21FA4}" presName="textA" presStyleLbl="revTx" presStyleIdx="2" presStyleCnt="9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0D74E48F-76FD-4947-98A5-0FBF89F13C05}" type="pres">
      <dgm:prSet presAssocID="{AD296791-86A4-4101-8E74-BC91C3C21FA4}" presName="circleA" presStyleLbl="node1" presStyleIdx="2" presStyleCnt="9"/>
      <dgm:spPr/>
    </dgm:pt>
    <dgm:pt modelId="{A45CFEA1-512C-405F-A194-486E3DAC4EE0}" type="pres">
      <dgm:prSet presAssocID="{AD296791-86A4-4101-8E74-BC91C3C21FA4}" presName="spaceA" presStyleCnt="0"/>
      <dgm:spPr/>
    </dgm:pt>
    <dgm:pt modelId="{D3AC79E2-A2ED-47EF-AB2C-974897C1A1E1}" type="pres">
      <dgm:prSet presAssocID="{558D66AC-9471-4A87-9C95-2840582E76BA}" presName="space" presStyleCnt="0"/>
      <dgm:spPr/>
    </dgm:pt>
    <dgm:pt modelId="{D10FB85F-B23C-4A92-BE1F-FE29A12FD7C3}" type="pres">
      <dgm:prSet presAssocID="{17808C65-79D7-4E67-9299-2229F53C62A3}" presName="compositeB" presStyleCnt="0"/>
      <dgm:spPr/>
    </dgm:pt>
    <dgm:pt modelId="{BE12B5D6-EA78-4C11-AB1A-5E2965C67923}" type="pres">
      <dgm:prSet presAssocID="{17808C65-79D7-4E67-9299-2229F53C62A3}" presName="textB" presStyleLbl="revTx" presStyleIdx="3" presStyleCnt="9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7318DE3E-BE45-48FF-8128-47C5F0AEB748}" type="pres">
      <dgm:prSet presAssocID="{17808C65-79D7-4E67-9299-2229F53C62A3}" presName="circleB" presStyleLbl="node1" presStyleIdx="3" presStyleCnt="9"/>
      <dgm:spPr/>
    </dgm:pt>
    <dgm:pt modelId="{2494031F-14F6-4FB7-B544-B3DB36FFF6F0}" type="pres">
      <dgm:prSet presAssocID="{17808C65-79D7-4E67-9299-2229F53C62A3}" presName="spaceB" presStyleCnt="0"/>
      <dgm:spPr/>
    </dgm:pt>
    <dgm:pt modelId="{8A19236D-B946-406C-B4DA-B7A568531970}" type="pres">
      <dgm:prSet presAssocID="{275083E1-C958-47A4-91F9-A46979D1C658}" presName="space" presStyleCnt="0"/>
      <dgm:spPr/>
    </dgm:pt>
    <dgm:pt modelId="{6BD16421-2118-41E8-9C99-138198C7C693}" type="pres">
      <dgm:prSet presAssocID="{F2B09949-CB8A-4496-B896-C982CBBD1EAC}" presName="compositeA" presStyleCnt="0"/>
      <dgm:spPr/>
    </dgm:pt>
    <dgm:pt modelId="{B3FE7094-A55F-45B6-9ADA-28F1E2E8128A}" type="pres">
      <dgm:prSet presAssocID="{F2B09949-CB8A-4496-B896-C982CBBD1EAC}" presName="textA" presStyleLbl="revTx" presStyleIdx="4" presStyleCnt="9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878CBF9B-588F-45B2-9D71-72D45B443AAE}" type="pres">
      <dgm:prSet presAssocID="{F2B09949-CB8A-4496-B896-C982CBBD1EAC}" presName="circleA" presStyleLbl="node1" presStyleIdx="4" presStyleCnt="9"/>
      <dgm:spPr/>
    </dgm:pt>
    <dgm:pt modelId="{A8C96295-13B7-431D-A7E3-A898C4B03246}" type="pres">
      <dgm:prSet presAssocID="{F2B09949-CB8A-4496-B896-C982CBBD1EAC}" presName="spaceA" presStyleCnt="0"/>
      <dgm:spPr/>
    </dgm:pt>
    <dgm:pt modelId="{8FCA9560-049A-4DBF-831B-F13F07A5F6EC}" type="pres">
      <dgm:prSet presAssocID="{3AF93F3A-02B0-4BDB-BD7B-7EB6CA4C22A1}" presName="space" presStyleCnt="0"/>
      <dgm:spPr/>
    </dgm:pt>
    <dgm:pt modelId="{94E2B977-1A27-4D16-A937-07AA80542C4C}" type="pres">
      <dgm:prSet presAssocID="{BBCF3C9C-6F46-4121-BB7C-FA1FCAD4BD82}" presName="compositeB" presStyleCnt="0"/>
      <dgm:spPr/>
    </dgm:pt>
    <dgm:pt modelId="{4C70FFC9-F04A-4783-B720-3404104E157E}" type="pres">
      <dgm:prSet presAssocID="{BBCF3C9C-6F46-4121-BB7C-FA1FCAD4BD82}" presName="textB" presStyleLbl="revTx" presStyleIdx="5" presStyleCnt="9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C5660C39-22F6-45AE-B88C-2FE8538391D8}" type="pres">
      <dgm:prSet presAssocID="{BBCF3C9C-6F46-4121-BB7C-FA1FCAD4BD82}" presName="circleB" presStyleLbl="node1" presStyleIdx="5" presStyleCnt="9"/>
      <dgm:spPr/>
    </dgm:pt>
    <dgm:pt modelId="{F78BC8FD-F106-41F7-A90A-D1C4606EB7DC}" type="pres">
      <dgm:prSet presAssocID="{BBCF3C9C-6F46-4121-BB7C-FA1FCAD4BD82}" presName="spaceB" presStyleCnt="0"/>
      <dgm:spPr/>
    </dgm:pt>
    <dgm:pt modelId="{11BBC9EF-2953-4F76-8D8B-24EDD6B22E0B}" type="pres">
      <dgm:prSet presAssocID="{9128F9F5-3E9F-4371-93D3-4C18A86A97B8}" presName="space" presStyleCnt="0"/>
      <dgm:spPr/>
    </dgm:pt>
    <dgm:pt modelId="{6906A163-701B-4D97-A0B1-178DCED6D110}" type="pres">
      <dgm:prSet presAssocID="{0A4BFA63-55C8-4686-810F-ADF27348B1E6}" presName="compositeA" presStyleCnt="0"/>
      <dgm:spPr/>
    </dgm:pt>
    <dgm:pt modelId="{F1446906-8523-473A-8139-C486FF07C11F}" type="pres">
      <dgm:prSet presAssocID="{0A4BFA63-55C8-4686-810F-ADF27348B1E6}" presName="textA" presStyleLbl="revTx" presStyleIdx="6" presStyleCnt="9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1CCB7D33-42ED-4ED8-BF63-B668CE7B6B4F}" type="pres">
      <dgm:prSet presAssocID="{0A4BFA63-55C8-4686-810F-ADF27348B1E6}" presName="circleA" presStyleLbl="node1" presStyleIdx="6" presStyleCnt="9"/>
      <dgm:spPr/>
    </dgm:pt>
    <dgm:pt modelId="{0B3C6126-7E72-446A-9518-E4FC27446238}" type="pres">
      <dgm:prSet presAssocID="{0A4BFA63-55C8-4686-810F-ADF27348B1E6}" presName="spaceA" presStyleCnt="0"/>
      <dgm:spPr/>
    </dgm:pt>
    <dgm:pt modelId="{754F24C4-7FB4-4245-95F9-CFE277B3E946}" type="pres">
      <dgm:prSet presAssocID="{404AFFEB-9158-41C3-80C1-E51633A06207}" presName="space" presStyleCnt="0"/>
      <dgm:spPr/>
    </dgm:pt>
    <dgm:pt modelId="{29CFDD44-7019-45A5-AB6F-D934C66A1E4D}" type="pres">
      <dgm:prSet presAssocID="{06A199B4-C632-4B6B-BF49-7B3C3A3483DB}" presName="compositeB" presStyleCnt="0"/>
      <dgm:spPr/>
    </dgm:pt>
    <dgm:pt modelId="{2F069486-F240-4382-95B0-20131DC4420F}" type="pres">
      <dgm:prSet presAssocID="{06A199B4-C632-4B6B-BF49-7B3C3A3483DB}" presName="textB" presStyleLbl="revTx" presStyleIdx="7" presStyleCnt="9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C49F64F7-696F-41C9-B59A-AD398016E362}" type="pres">
      <dgm:prSet presAssocID="{06A199B4-C632-4B6B-BF49-7B3C3A3483DB}" presName="circleB" presStyleLbl="node1" presStyleIdx="7" presStyleCnt="9"/>
      <dgm:spPr/>
    </dgm:pt>
    <dgm:pt modelId="{36FB689C-2826-4928-BF3B-317B5B37FB71}" type="pres">
      <dgm:prSet presAssocID="{06A199B4-C632-4B6B-BF49-7B3C3A3483DB}" presName="spaceB" presStyleCnt="0"/>
      <dgm:spPr/>
    </dgm:pt>
    <dgm:pt modelId="{A0766790-B2A1-47BB-96F6-C487B95D409D}" type="pres">
      <dgm:prSet presAssocID="{50A013AC-0F29-45D1-82A4-FE9B1401C7C1}" presName="space" presStyleCnt="0"/>
      <dgm:spPr/>
    </dgm:pt>
    <dgm:pt modelId="{C14725E2-6B82-4ABF-854D-EFE4BB19704D}" type="pres">
      <dgm:prSet presAssocID="{96B2C963-A921-4110-AF1B-E27BB09910EA}" presName="compositeA" presStyleCnt="0"/>
      <dgm:spPr/>
    </dgm:pt>
    <dgm:pt modelId="{402D45C9-05D5-483B-B3D6-D5E3C526AEE7}" type="pres">
      <dgm:prSet presAssocID="{96B2C963-A921-4110-AF1B-E27BB09910EA}" presName="textA" presStyleLbl="revTx" presStyleIdx="8" presStyleCnt="9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3EC4206B-E935-495F-BFED-E72CA1568EDA}" type="pres">
      <dgm:prSet presAssocID="{96B2C963-A921-4110-AF1B-E27BB09910EA}" presName="circleA" presStyleLbl="node1" presStyleIdx="8" presStyleCnt="9"/>
      <dgm:spPr/>
    </dgm:pt>
    <dgm:pt modelId="{9F1AAC91-10DC-4ADE-A184-FD274B6DC6E7}" type="pres">
      <dgm:prSet presAssocID="{96B2C963-A921-4110-AF1B-E27BB09910EA}" presName="spaceA" presStyleCnt="0"/>
      <dgm:spPr/>
    </dgm:pt>
  </dgm:ptLst>
  <dgm:cxnLst>
    <dgm:cxn modelId="{F09D23DD-CA58-4BE6-BC44-412EA7622F9D}" srcId="{203A06D1-FAE4-4F8E-9D61-5160E518389F}" destId="{BBCF3C9C-6F46-4121-BB7C-FA1FCAD4BD82}" srcOrd="5" destOrd="0" parTransId="{FA815DDB-29C0-4362-890C-E329DC14C51D}" sibTransId="{9128F9F5-3E9F-4371-93D3-4C18A86A97B8}"/>
    <dgm:cxn modelId="{B67F938B-C192-4675-889C-E9F8ECD87121}" type="presOf" srcId="{0A4BFA63-55C8-4686-810F-ADF27348B1E6}" destId="{F1446906-8523-473A-8139-C486FF07C11F}" srcOrd="0" destOrd="0" presId="urn:microsoft.com/office/officeart/2005/8/layout/hProcess11"/>
    <dgm:cxn modelId="{243F372F-3D30-4DB6-AD6B-A4FB8D054E81}" type="presOf" srcId="{96B2C963-A921-4110-AF1B-E27BB09910EA}" destId="{402D45C9-05D5-483B-B3D6-D5E3C526AEE7}" srcOrd="0" destOrd="0" presId="urn:microsoft.com/office/officeart/2005/8/layout/hProcess11"/>
    <dgm:cxn modelId="{C08431D3-FA10-4A0C-A239-1F2611D7B7AB}" type="presOf" srcId="{17808C65-79D7-4E67-9299-2229F53C62A3}" destId="{BE12B5D6-EA78-4C11-AB1A-5E2965C67923}" srcOrd="0" destOrd="0" presId="urn:microsoft.com/office/officeart/2005/8/layout/hProcess11"/>
    <dgm:cxn modelId="{3C4DF640-5FB1-4183-8371-F414390C3003}" type="presOf" srcId="{06A199B4-C632-4B6B-BF49-7B3C3A3483DB}" destId="{2F069486-F240-4382-95B0-20131DC4420F}" srcOrd="0" destOrd="0" presId="urn:microsoft.com/office/officeart/2005/8/layout/hProcess11"/>
    <dgm:cxn modelId="{F2BF61C1-0F1D-4A95-9331-0445B84FA530}" type="presOf" srcId="{AD296791-86A4-4101-8E74-BC91C3C21FA4}" destId="{69C26BBC-19EE-4409-A1D9-CF02909891F8}" srcOrd="0" destOrd="0" presId="urn:microsoft.com/office/officeart/2005/8/layout/hProcess11"/>
    <dgm:cxn modelId="{8026696A-3C00-4CCC-BC7A-16D94F8B709E}" type="presOf" srcId="{6900BE03-1AF1-4825-9D10-9522F1BE3FB0}" destId="{F1CFDB51-1D90-4797-8848-21BD6944D5CF}" srcOrd="0" destOrd="0" presId="urn:microsoft.com/office/officeart/2005/8/layout/hProcess11"/>
    <dgm:cxn modelId="{9FC51D71-1491-4404-9D5C-2545A0736E07}" srcId="{203A06D1-FAE4-4F8E-9D61-5160E518389F}" destId="{96B2C963-A921-4110-AF1B-E27BB09910EA}" srcOrd="8" destOrd="0" parTransId="{CAD75E4D-B63C-4A93-B5D7-E0E0DED353E8}" sibTransId="{708D0834-05AB-4A41-B686-B6406674DDCA}"/>
    <dgm:cxn modelId="{AA135749-84BB-4E52-A505-FBC00DE11139}" type="presOf" srcId="{51E397D4-5A3D-4A62-B365-CF3808FDCFCD}" destId="{B155F478-8F57-4AED-92D1-FBFDD767982F}" srcOrd="0" destOrd="0" presId="urn:microsoft.com/office/officeart/2005/8/layout/hProcess11"/>
    <dgm:cxn modelId="{588A5486-1785-4B60-A8B2-053EF08D799F}" srcId="{203A06D1-FAE4-4F8E-9D61-5160E518389F}" destId="{6900BE03-1AF1-4825-9D10-9522F1BE3FB0}" srcOrd="0" destOrd="0" parTransId="{7C473392-2F2A-4C3C-B4C2-DF436BBA2A03}" sibTransId="{CC763322-75DB-4828-AEBE-441E1FC6D573}"/>
    <dgm:cxn modelId="{0E1189F0-1388-44C6-A875-0AF2271D122A}" type="presOf" srcId="{F2B09949-CB8A-4496-B896-C982CBBD1EAC}" destId="{B3FE7094-A55F-45B6-9ADA-28F1E2E8128A}" srcOrd="0" destOrd="0" presId="urn:microsoft.com/office/officeart/2005/8/layout/hProcess11"/>
    <dgm:cxn modelId="{F08C049D-D9C5-4D17-B364-068D1878336F}" type="presOf" srcId="{BBCF3C9C-6F46-4121-BB7C-FA1FCAD4BD82}" destId="{4C70FFC9-F04A-4783-B720-3404104E157E}" srcOrd="0" destOrd="0" presId="urn:microsoft.com/office/officeart/2005/8/layout/hProcess11"/>
    <dgm:cxn modelId="{7FB2BB4F-EC26-4FE6-9032-3A925AA3EB98}" srcId="{203A06D1-FAE4-4F8E-9D61-5160E518389F}" destId="{0A4BFA63-55C8-4686-810F-ADF27348B1E6}" srcOrd="6" destOrd="0" parTransId="{CF77A48C-308C-4C4C-8837-414433785C73}" sibTransId="{404AFFEB-9158-41C3-80C1-E51633A06207}"/>
    <dgm:cxn modelId="{F049790F-A638-4F2B-824A-CDABFAC58DB8}" srcId="{203A06D1-FAE4-4F8E-9D61-5160E518389F}" destId="{AD296791-86A4-4101-8E74-BC91C3C21FA4}" srcOrd="2" destOrd="0" parTransId="{6693DBBC-3B9D-4005-BE4A-9C2DF89B1599}" sibTransId="{558D66AC-9471-4A87-9C95-2840582E76BA}"/>
    <dgm:cxn modelId="{0BD8DB88-335E-4785-83CF-E398F8F77D20}" srcId="{203A06D1-FAE4-4F8E-9D61-5160E518389F}" destId="{17808C65-79D7-4E67-9299-2229F53C62A3}" srcOrd="3" destOrd="0" parTransId="{D6EDC473-F5D6-479B-A6E6-65B5039E69B4}" sibTransId="{275083E1-C958-47A4-91F9-A46979D1C658}"/>
    <dgm:cxn modelId="{3F00EF6A-8DC3-4443-A3DF-EC9E5BAC10EA}" srcId="{203A06D1-FAE4-4F8E-9D61-5160E518389F}" destId="{06A199B4-C632-4B6B-BF49-7B3C3A3483DB}" srcOrd="7" destOrd="0" parTransId="{61639F85-45A0-41F0-8447-BBFA7E6595F8}" sibTransId="{50A013AC-0F29-45D1-82A4-FE9B1401C7C1}"/>
    <dgm:cxn modelId="{11DD98FC-40A1-4266-B4B9-AE5BC3D901CC}" srcId="{203A06D1-FAE4-4F8E-9D61-5160E518389F}" destId="{51E397D4-5A3D-4A62-B365-CF3808FDCFCD}" srcOrd="1" destOrd="0" parTransId="{373AD9A9-D4B1-46BE-A6DE-B904815376DA}" sibTransId="{1CBBB2F5-608F-4D17-A4B9-E8F327BB66C5}"/>
    <dgm:cxn modelId="{B2B92C8B-810F-4AF3-AA5B-BE430E7D628F}" srcId="{203A06D1-FAE4-4F8E-9D61-5160E518389F}" destId="{F2B09949-CB8A-4496-B896-C982CBBD1EAC}" srcOrd="4" destOrd="0" parTransId="{6ED030F4-EB1A-41E7-8AD4-B2973F053186}" sibTransId="{3AF93F3A-02B0-4BDB-BD7B-7EB6CA4C22A1}"/>
    <dgm:cxn modelId="{1C665A11-69C1-48C1-9600-C6625FD8C1C9}" type="presOf" srcId="{203A06D1-FAE4-4F8E-9D61-5160E518389F}" destId="{D21796F3-D253-4B38-B2B9-9A8E1DB6052F}" srcOrd="0" destOrd="0" presId="urn:microsoft.com/office/officeart/2005/8/layout/hProcess11"/>
    <dgm:cxn modelId="{682ECCEB-DCEA-49C8-8AEF-2183CC730FF9}" type="presParOf" srcId="{D21796F3-D253-4B38-B2B9-9A8E1DB6052F}" destId="{DBEC3DA6-1D91-4EB8-8CC5-D9B05789FCB4}" srcOrd="0" destOrd="0" presId="urn:microsoft.com/office/officeart/2005/8/layout/hProcess11"/>
    <dgm:cxn modelId="{17FBB4F4-5AD2-4314-9453-9A1B1A5E279F}" type="presParOf" srcId="{D21796F3-D253-4B38-B2B9-9A8E1DB6052F}" destId="{E50201A3-068F-42CB-99C2-114E6D53B3F7}" srcOrd="1" destOrd="0" presId="urn:microsoft.com/office/officeart/2005/8/layout/hProcess11"/>
    <dgm:cxn modelId="{C296FBC7-1D44-4420-A02E-CBD46FF66A5D}" type="presParOf" srcId="{E50201A3-068F-42CB-99C2-114E6D53B3F7}" destId="{13E53BC7-67F7-452B-9A2B-7939BD944373}" srcOrd="0" destOrd="0" presId="urn:microsoft.com/office/officeart/2005/8/layout/hProcess11"/>
    <dgm:cxn modelId="{08DCC51F-2F94-440C-B6EC-12483D674597}" type="presParOf" srcId="{13E53BC7-67F7-452B-9A2B-7939BD944373}" destId="{F1CFDB51-1D90-4797-8848-21BD6944D5CF}" srcOrd="0" destOrd="0" presId="urn:microsoft.com/office/officeart/2005/8/layout/hProcess11"/>
    <dgm:cxn modelId="{6BF3E7DE-CD7F-41E0-B9EB-66E1D7A07D63}" type="presParOf" srcId="{13E53BC7-67F7-452B-9A2B-7939BD944373}" destId="{7A1A6293-E9C9-407D-8F9E-3AC08142317D}" srcOrd="1" destOrd="0" presId="urn:microsoft.com/office/officeart/2005/8/layout/hProcess11"/>
    <dgm:cxn modelId="{D4AAE896-E4C1-4591-999D-FC1B3624B8D6}" type="presParOf" srcId="{13E53BC7-67F7-452B-9A2B-7939BD944373}" destId="{8698EE72-5DC5-47E5-96D2-4A085A71F505}" srcOrd="2" destOrd="0" presId="urn:microsoft.com/office/officeart/2005/8/layout/hProcess11"/>
    <dgm:cxn modelId="{D77638AF-41E5-4875-9AFC-F6DBA91CF62B}" type="presParOf" srcId="{E50201A3-068F-42CB-99C2-114E6D53B3F7}" destId="{75C1324D-63C3-4965-ACE9-6F9B6D3BE3E8}" srcOrd="1" destOrd="0" presId="urn:microsoft.com/office/officeart/2005/8/layout/hProcess11"/>
    <dgm:cxn modelId="{473D11C8-6D7B-4B6F-A0ED-85580A0803B1}" type="presParOf" srcId="{E50201A3-068F-42CB-99C2-114E6D53B3F7}" destId="{38403D47-88DC-481A-B806-D1B8CE709DBA}" srcOrd="2" destOrd="0" presId="urn:microsoft.com/office/officeart/2005/8/layout/hProcess11"/>
    <dgm:cxn modelId="{2A01CC7F-D598-4B2E-8CDB-F37075F25A9A}" type="presParOf" srcId="{38403D47-88DC-481A-B806-D1B8CE709DBA}" destId="{B155F478-8F57-4AED-92D1-FBFDD767982F}" srcOrd="0" destOrd="0" presId="urn:microsoft.com/office/officeart/2005/8/layout/hProcess11"/>
    <dgm:cxn modelId="{5A17AB1F-3D29-42CE-9885-E8F234EF69B0}" type="presParOf" srcId="{38403D47-88DC-481A-B806-D1B8CE709DBA}" destId="{A8E5E307-C348-4DC5-9F0A-687CE79C9489}" srcOrd="1" destOrd="0" presId="urn:microsoft.com/office/officeart/2005/8/layout/hProcess11"/>
    <dgm:cxn modelId="{BA346343-6616-43F1-96FF-BCE62655828D}" type="presParOf" srcId="{38403D47-88DC-481A-B806-D1B8CE709DBA}" destId="{F2119543-8C71-4A20-AECC-6EF42109DF04}" srcOrd="2" destOrd="0" presId="urn:microsoft.com/office/officeart/2005/8/layout/hProcess11"/>
    <dgm:cxn modelId="{AD46CCDC-22E2-4A4C-82D0-61A1A0DA3502}" type="presParOf" srcId="{E50201A3-068F-42CB-99C2-114E6D53B3F7}" destId="{A6F3F976-DC52-4B79-8322-3C0EB5B88B24}" srcOrd="3" destOrd="0" presId="urn:microsoft.com/office/officeart/2005/8/layout/hProcess11"/>
    <dgm:cxn modelId="{E89D1837-F37B-4667-AA94-59CAC2F57959}" type="presParOf" srcId="{E50201A3-068F-42CB-99C2-114E6D53B3F7}" destId="{4A9F9B94-9510-4CCE-8989-2FFF742111E2}" srcOrd="4" destOrd="0" presId="urn:microsoft.com/office/officeart/2005/8/layout/hProcess11"/>
    <dgm:cxn modelId="{8CB75280-04F3-4FBD-A47D-2613ED551AAE}" type="presParOf" srcId="{4A9F9B94-9510-4CCE-8989-2FFF742111E2}" destId="{69C26BBC-19EE-4409-A1D9-CF02909891F8}" srcOrd="0" destOrd="0" presId="urn:microsoft.com/office/officeart/2005/8/layout/hProcess11"/>
    <dgm:cxn modelId="{21A80E73-7F99-4422-847F-F9ED1BAC6CE1}" type="presParOf" srcId="{4A9F9B94-9510-4CCE-8989-2FFF742111E2}" destId="{0D74E48F-76FD-4947-98A5-0FBF89F13C05}" srcOrd="1" destOrd="0" presId="urn:microsoft.com/office/officeart/2005/8/layout/hProcess11"/>
    <dgm:cxn modelId="{748C9A65-E67A-4C97-9DF0-C959CD4CA248}" type="presParOf" srcId="{4A9F9B94-9510-4CCE-8989-2FFF742111E2}" destId="{A45CFEA1-512C-405F-A194-486E3DAC4EE0}" srcOrd="2" destOrd="0" presId="urn:microsoft.com/office/officeart/2005/8/layout/hProcess11"/>
    <dgm:cxn modelId="{D1A99CF3-8784-4CE6-B508-B5FDAAA11852}" type="presParOf" srcId="{E50201A3-068F-42CB-99C2-114E6D53B3F7}" destId="{D3AC79E2-A2ED-47EF-AB2C-974897C1A1E1}" srcOrd="5" destOrd="0" presId="urn:microsoft.com/office/officeart/2005/8/layout/hProcess11"/>
    <dgm:cxn modelId="{6D88485F-C3F0-4C05-B560-FF47A33A1755}" type="presParOf" srcId="{E50201A3-068F-42CB-99C2-114E6D53B3F7}" destId="{D10FB85F-B23C-4A92-BE1F-FE29A12FD7C3}" srcOrd="6" destOrd="0" presId="urn:microsoft.com/office/officeart/2005/8/layout/hProcess11"/>
    <dgm:cxn modelId="{F39A4200-AE73-454A-A6FA-39C1C7910EBB}" type="presParOf" srcId="{D10FB85F-B23C-4A92-BE1F-FE29A12FD7C3}" destId="{BE12B5D6-EA78-4C11-AB1A-5E2965C67923}" srcOrd="0" destOrd="0" presId="urn:microsoft.com/office/officeart/2005/8/layout/hProcess11"/>
    <dgm:cxn modelId="{97022EA6-390F-4B3D-BB23-7F3FF9C69789}" type="presParOf" srcId="{D10FB85F-B23C-4A92-BE1F-FE29A12FD7C3}" destId="{7318DE3E-BE45-48FF-8128-47C5F0AEB748}" srcOrd="1" destOrd="0" presId="urn:microsoft.com/office/officeart/2005/8/layout/hProcess11"/>
    <dgm:cxn modelId="{33D08FD2-A5DD-46F6-8EF4-1CFB5897D0A8}" type="presParOf" srcId="{D10FB85F-B23C-4A92-BE1F-FE29A12FD7C3}" destId="{2494031F-14F6-4FB7-B544-B3DB36FFF6F0}" srcOrd="2" destOrd="0" presId="urn:microsoft.com/office/officeart/2005/8/layout/hProcess11"/>
    <dgm:cxn modelId="{011A0AA5-F81A-44DC-B4AD-46A175495E8D}" type="presParOf" srcId="{E50201A3-068F-42CB-99C2-114E6D53B3F7}" destId="{8A19236D-B946-406C-B4DA-B7A568531970}" srcOrd="7" destOrd="0" presId="urn:microsoft.com/office/officeart/2005/8/layout/hProcess11"/>
    <dgm:cxn modelId="{4F2CF01F-01D1-4AAF-899F-27A944179242}" type="presParOf" srcId="{E50201A3-068F-42CB-99C2-114E6D53B3F7}" destId="{6BD16421-2118-41E8-9C99-138198C7C693}" srcOrd="8" destOrd="0" presId="urn:microsoft.com/office/officeart/2005/8/layout/hProcess11"/>
    <dgm:cxn modelId="{A74B4384-0B80-46D2-B33D-F1E4B10F0681}" type="presParOf" srcId="{6BD16421-2118-41E8-9C99-138198C7C693}" destId="{B3FE7094-A55F-45B6-9ADA-28F1E2E8128A}" srcOrd="0" destOrd="0" presId="urn:microsoft.com/office/officeart/2005/8/layout/hProcess11"/>
    <dgm:cxn modelId="{2592425B-BC3D-4F5E-B51B-C002010B4722}" type="presParOf" srcId="{6BD16421-2118-41E8-9C99-138198C7C693}" destId="{878CBF9B-588F-45B2-9D71-72D45B443AAE}" srcOrd="1" destOrd="0" presId="urn:microsoft.com/office/officeart/2005/8/layout/hProcess11"/>
    <dgm:cxn modelId="{C87C05B4-9F80-431C-870B-F6B997EBD8FD}" type="presParOf" srcId="{6BD16421-2118-41E8-9C99-138198C7C693}" destId="{A8C96295-13B7-431D-A7E3-A898C4B03246}" srcOrd="2" destOrd="0" presId="urn:microsoft.com/office/officeart/2005/8/layout/hProcess11"/>
    <dgm:cxn modelId="{A4083524-5902-4D31-B2A1-831EB08936F8}" type="presParOf" srcId="{E50201A3-068F-42CB-99C2-114E6D53B3F7}" destId="{8FCA9560-049A-4DBF-831B-F13F07A5F6EC}" srcOrd="9" destOrd="0" presId="urn:microsoft.com/office/officeart/2005/8/layout/hProcess11"/>
    <dgm:cxn modelId="{42D464D1-6BC4-45A1-8436-5E55103928DD}" type="presParOf" srcId="{E50201A3-068F-42CB-99C2-114E6D53B3F7}" destId="{94E2B977-1A27-4D16-A937-07AA80542C4C}" srcOrd="10" destOrd="0" presId="urn:microsoft.com/office/officeart/2005/8/layout/hProcess11"/>
    <dgm:cxn modelId="{5E52588C-0CAB-4575-B74A-387B03CC342C}" type="presParOf" srcId="{94E2B977-1A27-4D16-A937-07AA80542C4C}" destId="{4C70FFC9-F04A-4783-B720-3404104E157E}" srcOrd="0" destOrd="0" presId="urn:microsoft.com/office/officeart/2005/8/layout/hProcess11"/>
    <dgm:cxn modelId="{0CECA340-3479-4DB0-AC7E-843F2E03A212}" type="presParOf" srcId="{94E2B977-1A27-4D16-A937-07AA80542C4C}" destId="{C5660C39-22F6-45AE-B88C-2FE8538391D8}" srcOrd="1" destOrd="0" presId="urn:microsoft.com/office/officeart/2005/8/layout/hProcess11"/>
    <dgm:cxn modelId="{ED69699C-3F82-4175-B8D1-BF89E46CB687}" type="presParOf" srcId="{94E2B977-1A27-4D16-A937-07AA80542C4C}" destId="{F78BC8FD-F106-41F7-A90A-D1C4606EB7DC}" srcOrd="2" destOrd="0" presId="urn:microsoft.com/office/officeart/2005/8/layout/hProcess11"/>
    <dgm:cxn modelId="{BBA2D3C5-2D3E-40F7-8553-46E19473CB6B}" type="presParOf" srcId="{E50201A3-068F-42CB-99C2-114E6D53B3F7}" destId="{11BBC9EF-2953-4F76-8D8B-24EDD6B22E0B}" srcOrd="11" destOrd="0" presId="urn:microsoft.com/office/officeart/2005/8/layout/hProcess11"/>
    <dgm:cxn modelId="{BA559A59-6FFC-4793-86F3-EB7D7BC8DE04}" type="presParOf" srcId="{E50201A3-068F-42CB-99C2-114E6D53B3F7}" destId="{6906A163-701B-4D97-A0B1-178DCED6D110}" srcOrd="12" destOrd="0" presId="urn:microsoft.com/office/officeart/2005/8/layout/hProcess11"/>
    <dgm:cxn modelId="{37051434-8D56-4439-BC7B-602AE36BA55F}" type="presParOf" srcId="{6906A163-701B-4D97-A0B1-178DCED6D110}" destId="{F1446906-8523-473A-8139-C486FF07C11F}" srcOrd="0" destOrd="0" presId="urn:microsoft.com/office/officeart/2005/8/layout/hProcess11"/>
    <dgm:cxn modelId="{9CADD5CF-D67F-4C2A-A7E9-4670E2472C66}" type="presParOf" srcId="{6906A163-701B-4D97-A0B1-178DCED6D110}" destId="{1CCB7D33-42ED-4ED8-BF63-B668CE7B6B4F}" srcOrd="1" destOrd="0" presId="urn:microsoft.com/office/officeart/2005/8/layout/hProcess11"/>
    <dgm:cxn modelId="{FA7C6861-0A98-4C5C-81DE-558F8DD76B4B}" type="presParOf" srcId="{6906A163-701B-4D97-A0B1-178DCED6D110}" destId="{0B3C6126-7E72-446A-9518-E4FC27446238}" srcOrd="2" destOrd="0" presId="urn:microsoft.com/office/officeart/2005/8/layout/hProcess11"/>
    <dgm:cxn modelId="{50FA0DDC-3A3E-4DB1-9B1F-0854EAD34105}" type="presParOf" srcId="{E50201A3-068F-42CB-99C2-114E6D53B3F7}" destId="{754F24C4-7FB4-4245-95F9-CFE277B3E946}" srcOrd="13" destOrd="0" presId="urn:microsoft.com/office/officeart/2005/8/layout/hProcess11"/>
    <dgm:cxn modelId="{B990F079-07E2-43BA-A4C2-738B608DF966}" type="presParOf" srcId="{E50201A3-068F-42CB-99C2-114E6D53B3F7}" destId="{29CFDD44-7019-45A5-AB6F-D934C66A1E4D}" srcOrd="14" destOrd="0" presId="urn:microsoft.com/office/officeart/2005/8/layout/hProcess11"/>
    <dgm:cxn modelId="{0BBC7504-DB42-47CC-BEB6-B9D313C3DE49}" type="presParOf" srcId="{29CFDD44-7019-45A5-AB6F-D934C66A1E4D}" destId="{2F069486-F240-4382-95B0-20131DC4420F}" srcOrd="0" destOrd="0" presId="urn:microsoft.com/office/officeart/2005/8/layout/hProcess11"/>
    <dgm:cxn modelId="{0430F122-E20F-45F1-91CD-37042CF05CD9}" type="presParOf" srcId="{29CFDD44-7019-45A5-AB6F-D934C66A1E4D}" destId="{C49F64F7-696F-41C9-B59A-AD398016E362}" srcOrd="1" destOrd="0" presId="urn:microsoft.com/office/officeart/2005/8/layout/hProcess11"/>
    <dgm:cxn modelId="{C2DC9B19-36AD-4EA1-80CF-5CE13C0543E0}" type="presParOf" srcId="{29CFDD44-7019-45A5-AB6F-D934C66A1E4D}" destId="{36FB689C-2826-4928-BF3B-317B5B37FB71}" srcOrd="2" destOrd="0" presId="urn:microsoft.com/office/officeart/2005/8/layout/hProcess11"/>
    <dgm:cxn modelId="{37BAEEAD-C199-4EE4-A29A-FDD20016CF0F}" type="presParOf" srcId="{E50201A3-068F-42CB-99C2-114E6D53B3F7}" destId="{A0766790-B2A1-47BB-96F6-C487B95D409D}" srcOrd="15" destOrd="0" presId="urn:microsoft.com/office/officeart/2005/8/layout/hProcess11"/>
    <dgm:cxn modelId="{56384835-79EF-4937-94EF-607AFBBD27F4}" type="presParOf" srcId="{E50201A3-068F-42CB-99C2-114E6D53B3F7}" destId="{C14725E2-6B82-4ABF-854D-EFE4BB19704D}" srcOrd="16" destOrd="0" presId="urn:microsoft.com/office/officeart/2005/8/layout/hProcess11"/>
    <dgm:cxn modelId="{1366DAE9-EBD1-4A85-883B-31CA71FBE48E}" type="presParOf" srcId="{C14725E2-6B82-4ABF-854D-EFE4BB19704D}" destId="{402D45C9-05D5-483B-B3D6-D5E3C526AEE7}" srcOrd="0" destOrd="0" presId="urn:microsoft.com/office/officeart/2005/8/layout/hProcess11"/>
    <dgm:cxn modelId="{34CE967E-C971-471B-82A0-E0E991FD97E4}" type="presParOf" srcId="{C14725E2-6B82-4ABF-854D-EFE4BB19704D}" destId="{3EC4206B-E935-495F-BFED-E72CA1568EDA}" srcOrd="1" destOrd="0" presId="urn:microsoft.com/office/officeart/2005/8/layout/hProcess11"/>
    <dgm:cxn modelId="{AB1E079D-B6C0-426E-AF1B-7C5DAC45F3BA}" type="presParOf" srcId="{C14725E2-6B82-4ABF-854D-EFE4BB19704D}" destId="{9F1AAC91-10DC-4ADE-A184-FD274B6DC6E7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61AC36-5C3D-478F-9125-E6392500E407}">
      <dsp:nvSpPr>
        <dsp:cNvPr id="0" name=""/>
        <dsp:cNvSpPr/>
      </dsp:nvSpPr>
      <dsp:spPr>
        <a:xfrm>
          <a:off x="0" y="1357788"/>
          <a:ext cx="8229600" cy="1810385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8C42C1B-6145-42B1-AA34-382363925947}">
      <dsp:nvSpPr>
        <dsp:cNvPr id="0" name=""/>
        <dsp:cNvSpPr/>
      </dsp:nvSpPr>
      <dsp:spPr>
        <a:xfrm>
          <a:off x="3254" y="0"/>
          <a:ext cx="1423101" cy="18103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b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400" kern="1200" dirty="0"/>
            <a:t>Arbejdstids-direktivet</a:t>
          </a:r>
          <a:br>
            <a:rPr lang="da-DK" sz="1400" kern="1200" dirty="0"/>
          </a:br>
          <a:r>
            <a:rPr lang="da-DK" sz="1400" kern="1200" dirty="0"/>
            <a:t>23. november 1993</a:t>
          </a:r>
        </a:p>
      </dsp:txBody>
      <dsp:txXfrm>
        <a:off x="3254" y="0"/>
        <a:ext cx="1423101" cy="1810385"/>
      </dsp:txXfrm>
    </dsp:sp>
    <dsp:sp modelId="{7A6F2F22-0468-4766-9614-525205780C7C}">
      <dsp:nvSpPr>
        <dsp:cNvPr id="0" name=""/>
        <dsp:cNvSpPr/>
      </dsp:nvSpPr>
      <dsp:spPr>
        <a:xfrm>
          <a:off x="488507" y="2036683"/>
          <a:ext cx="452596" cy="45259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E2F46015-5D3B-4C5A-A068-130633960A06}">
      <dsp:nvSpPr>
        <dsp:cNvPr id="0" name=""/>
        <dsp:cNvSpPr/>
      </dsp:nvSpPr>
      <dsp:spPr>
        <a:xfrm>
          <a:off x="1497511" y="2715577"/>
          <a:ext cx="1423101" cy="18103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400" kern="1200" dirty="0"/>
            <a:t>Konstaterings-implementering</a:t>
          </a:r>
          <a:br>
            <a:rPr lang="da-DK" sz="1400" kern="1200" dirty="0"/>
          </a:br>
          <a:r>
            <a:rPr lang="da-DK" sz="1400" kern="1200" dirty="0"/>
            <a:t>(</a:t>
          </a:r>
          <a:r>
            <a:rPr lang="da-DK" sz="1400" kern="1200" dirty="0" err="1"/>
            <a:t>lbkg</a:t>
          </a:r>
          <a:r>
            <a:rPr lang="da-DK" sz="1400" kern="1200" dirty="0"/>
            <a:t>. 713 af 30. august 1995 m.v.)</a:t>
          </a:r>
        </a:p>
      </dsp:txBody>
      <dsp:txXfrm>
        <a:off x="1497511" y="2715577"/>
        <a:ext cx="1423101" cy="1810385"/>
      </dsp:txXfrm>
    </dsp:sp>
    <dsp:sp modelId="{65F02CBD-181F-4E1A-8AF0-9F020361812E}">
      <dsp:nvSpPr>
        <dsp:cNvPr id="0" name=""/>
        <dsp:cNvSpPr/>
      </dsp:nvSpPr>
      <dsp:spPr>
        <a:xfrm>
          <a:off x="1982764" y="2036683"/>
          <a:ext cx="452596" cy="45259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03F62B2-3473-4805-AED9-ADEA6492501C}">
      <dsp:nvSpPr>
        <dsp:cNvPr id="0" name=""/>
        <dsp:cNvSpPr/>
      </dsp:nvSpPr>
      <dsp:spPr>
        <a:xfrm>
          <a:off x="2991769" y="0"/>
          <a:ext cx="1423101" cy="18103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b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400" kern="1200" dirty="0"/>
            <a:t>Frist for implementering</a:t>
          </a:r>
          <a:br>
            <a:rPr lang="da-DK" sz="1400" kern="1200" dirty="0"/>
          </a:br>
          <a:r>
            <a:rPr lang="da-DK" sz="1400" kern="1200" dirty="0"/>
            <a:t>23. november 1996</a:t>
          </a:r>
        </a:p>
      </dsp:txBody>
      <dsp:txXfrm>
        <a:off x="2991769" y="0"/>
        <a:ext cx="1423101" cy="1810385"/>
      </dsp:txXfrm>
    </dsp:sp>
    <dsp:sp modelId="{C5845FF1-3FD3-46A9-B20E-70F3F58DC634}">
      <dsp:nvSpPr>
        <dsp:cNvPr id="0" name=""/>
        <dsp:cNvSpPr/>
      </dsp:nvSpPr>
      <dsp:spPr>
        <a:xfrm>
          <a:off x="3477021" y="2036683"/>
          <a:ext cx="452596" cy="45259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72D49533-7F83-4733-AF7E-DA739A7D15B5}">
      <dsp:nvSpPr>
        <dsp:cNvPr id="0" name=""/>
        <dsp:cNvSpPr/>
      </dsp:nvSpPr>
      <dsp:spPr>
        <a:xfrm>
          <a:off x="4486026" y="2715577"/>
          <a:ext cx="1423101" cy="18103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400" kern="1200" dirty="0"/>
            <a:t>Pereda-dommen</a:t>
          </a:r>
          <a:br>
            <a:rPr lang="da-DK" sz="1400" kern="1200" dirty="0"/>
          </a:br>
          <a:r>
            <a:rPr lang="da-DK" sz="1400" kern="1200" dirty="0"/>
            <a:t>10. september 2009</a:t>
          </a:r>
        </a:p>
      </dsp:txBody>
      <dsp:txXfrm>
        <a:off x="4486026" y="2715577"/>
        <a:ext cx="1423101" cy="1810385"/>
      </dsp:txXfrm>
    </dsp:sp>
    <dsp:sp modelId="{D0177057-36AD-41F9-AB3B-F33E4B35FCCD}">
      <dsp:nvSpPr>
        <dsp:cNvPr id="0" name=""/>
        <dsp:cNvSpPr/>
      </dsp:nvSpPr>
      <dsp:spPr>
        <a:xfrm>
          <a:off x="4971278" y="2036683"/>
          <a:ext cx="452596" cy="45259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5CCA75F-97D1-4E63-9F0C-15784EFF273C}">
      <dsp:nvSpPr>
        <dsp:cNvPr id="0" name=""/>
        <dsp:cNvSpPr/>
      </dsp:nvSpPr>
      <dsp:spPr>
        <a:xfrm>
          <a:off x="5980283" y="0"/>
          <a:ext cx="1423101" cy="18103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b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400" kern="1200" dirty="0"/>
            <a:t>Ny ferielov</a:t>
          </a:r>
          <a:br>
            <a:rPr lang="da-DK" sz="1400" kern="1200" dirty="0"/>
          </a:br>
          <a:r>
            <a:rPr lang="da-DK" sz="1400" kern="1200" dirty="0"/>
            <a:t>(L 377 af 28. april 2012)</a:t>
          </a:r>
        </a:p>
      </dsp:txBody>
      <dsp:txXfrm>
        <a:off x="5980283" y="0"/>
        <a:ext cx="1423101" cy="1810385"/>
      </dsp:txXfrm>
    </dsp:sp>
    <dsp:sp modelId="{1E54F666-79D8-4808-A8EE-5D016FF746CD}">
      <dsp:nvSpPr>
        <dsp:cNvPr id="0" name=""/>
        <dsp:cNvSpPr/>
      </dsp:nvSpPr>
      <dsp:spPr>
        <a:xfrm>
          <a:off x="6465535" y="2036683"/>
          <a:ext cx="452596" cy="45259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EC3DA6-1D91-4EB8-8CC5-D9B05789FCB4}">
      <dsp:nvSpPr>
        <dsp:cNvPr id="0" name=""/>
        <dsp:cNvSpPr/>
      </dsp:nvSpPr>
      <dsp:spPr>
        <a:xfrm>
          <a:off x="0" y="1357788"/>
          <a:ext cx="8229600" cy="1810385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CFDB51-1D90-4797-8848-21BD6944D5CF}">
      <dsp:nvSpPr>
        <dsp:cNvPr id="0" name=""/>
        <dsp:cNvSpPr/>
      </dsp:nvSpPr>
      <dsp:spPr>
        <a:xfrm>
          <a:off x="2079" y="0"/>
          <a:ext cx="787497" cy="18103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b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000" kern="1200" dirty="0"/>
            <a:t>Pereda</a:t>
          </a:r>
          <a:br>
            <a:rPr lang="da-DK" sz="1000" kern="1200" dirty="0"/>
          </a:br>
          <a:r>
            <a:rPr lang="da-DK" sz="1000" kern="1200" dirty="0"/>
            <a:t>10.09.09</a:t>
          </a:r>
        </a:p>
      </dsp:txBody>
      <dsp:txXfrm>
        <a:off x="2079" y="0"/>
        <a:ext cx="787497" cy="1810385"/>
      </dsp:txXfrm>
    </dsp:sp>
    <dsp:sp modelId="{7A1A6293-E9C9-407D-8F9E-3AC08142317D}">
      <dsp:nvSpPr>
        <dsp:cNvPr id="0" name=""/>
        <dsp:cNvSpPr/>
      </dsp:nvSpPr>
      <dsp:spPr>
        <a:xfrm>
          <a:off x="169530" y="2036683"/>
          <a:ext cx="452596" cy="4525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55F478-8F57-4AED-92D1-FBFDD767982F}">
      <dsp:nvSpPr>
        <dsp:cNvPr id="0" name=""/>
        <dsp:cNvSpPr/>
      </dsp:nvSpPr>
      <dsp:spPr>
        <a:xfrm>
          <a:off x="828952" y="2715577"/>
          <a:ext cx="787497" cy="18103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t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000" kern="1200" dirty="0"/>
            <a:t>Åbnings-redegørelse</a:t>
          </a:r>
          <a:br>
            <a:rPr lang="da-DK" sz="1000" kern="1200" dirty="0"/>
          </a:br>
          <a:r>
            <a:rPr lang="da-DK" sz="1000" kern="1200" dirty="0"/>
            <a:t>6.10.09</a:t>
          </a:r>
        </a:p>
      </dsp:txBody>
      <dsp:txXfrm>
        <a:off x="828952" y="2715577"/>
        <a:ext cx="787497" cy="1810385"/>
      </dsp:txXfrm>
    </dsp:sp>
    <dsp:sp modelId="{A8E5E307-C348-4DC5-9F0A-687CE79C9489}">
      <dsp:nvSpPr>
        <dsp:cNvPr id="0" name=""/>
        <dsp:cNvSpPr/>
      </dsp:nvSpPr>
      <dsp:spPr>
        <a:xfrm>
          <a:off x="996403" y="2036683"/>
          <a:ext cx="452596" cy="4525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C26BBC-19EE-4409-A1D9-CF02909891F8}">
      <dsp:nvSpPr>
        <dsp:cNvPr id="0" name=""/>
        <dsp:cNvSpPr/>
      </dsp:nvSpPr>
      <dsp:spPr>
        <a:xfrm>
          <a:off x="1655825" y="0"/>
          <a:ext cx="787497" cy="18103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b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000" kern="1200" dirty="0"/>
            <a:t>Ø-udvalget</a:t>
          </a:r>
          <a:br>
            <a:rPr lang="da-DK" sz="1000" kern="1200" dirty="0"/>
          </a:br>
          <a:r>
            <a:rPr lang="da-DK" sz="1000" kern="1200" dirty="0"/>
            <a:t>4.12.09</a:t>
          </a:r>
        </a:p>
      </dsp:txBody>
      <dsp:txXfrm>
        <a:off x="1655825" y="0"/>
        <a:ext cx="787497" cy="1810385"/>
      </dsp:txXfrm>
    </dsp:sp>
    <dsp:sp modelId="{0D74E48F-76FD-4947-98A5-0FBF89F13C05}">
      <dsp:nvSpPr>
        <dsp:cNvPr id="0" name=""/>
        <dsp:cNvSpPr/>
      </dsp:nvSpPr>
      <dsp:spPr>
        <a:xfrm>
          <a:off x="1823276" y="2036683"/>
          <a:ext cx="452596" cy="4525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12B5D6-EA78-4C11-AB1A-5E2965C67923}">
      <dsp:nvSpPr>
        <dsp:cNvPr id="0" name=""/>
        <dsp:cNvSpPr/>
      </dsp:nvSpPr>
      <dsp:spPr>
        <a:xfrm>
          <a:off x="2482698" y="2715577"/>
          <a:ext cx="787497" cy="18103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t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000" kern="1200" dirty="0"/>
            <a:t>Søgsmål om direktiv-konform fortolkning</a:t>
          </a:r>
          <a:br>
            <a:rPr lang="da-DK" sz="1000" kern="1200" dirty="0"/>
          </a:br>
          <a:r>
            <a:rPr lang="da-DK" sz="1000" kern="1200" dirty="0"/>
            <a:t>4.6.10</a:t>
          </a:r>
        </a:p>
      </dsp:txBody>
      <dsp:txXfrm>
        <a:off x="2482698" y="2715577"/>
        <a:ext cx="787497" cy="1810385"/>
      </dsp:txXfrm>
    </dsp:sp>
    <dsp:sp modelId="{7318DE3E-BE45-48FF-8128-47C5F0AEB748}">
      <dsp:nvSpPr>
        <dsp:cNvPr id="0" name=""/>
        <dsp:cNvSpPr/>
      </dsp:nvSpPr>
      <dsp:spPr>
        <a:xfrm>
          <a:off x="2650148" y="2036683"/>
          <a:ext cx="452596" cy="4525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FE7094-A55F-45B6-9ADA-28F1E2E8128A}">
      <dsp:nvSpPr>
        <dsp:cNvPr id="0" name=""/>
        <dsp:cNvSpPr/>
      </dsp:nvSpPr>
      <dsp:spPr>
        <a:xfrm>
          <a:off x="3309571" y="0"/>
          <a:ext cx="787497" cy="18103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b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000" kern="1200" dirty="0"/>
            <a:t>Rapport fra </a:t>
          </a:r>
          <a:r>
            <a:rPr lang="da-DK" sz="1000" kern="1200" dirty="0" err="1"/>
            <a:t>arbejds-gruppen</a:t>
          </a:r>
          <a:r>
            <a:rPr lang="da-DK" sz="1000" kern="1200" dirty="0"/>
            <a:t/>
          </a:r>
          <a:br>
            <a:rPr lang="da-DK" sz="1000" kern="1200" dirty="0"/>
          </a:br>
          <a:r>
            <a:rPr lang="da-DK" sz="1000" kern="1200" dirty="0"/>
            <a:t>September 2010</a:t>
          </a:r>
        </a:p>
      </dsp:txBody>
      <dsp:txXfrm>
        <a:off x="3309571" y="0"/>
        <a:ext cx="787497" cy="1810385"/>
      </dsp:txXfrm>
    </dsp:sp>
    <dsp:sp modelId="{878CBF9B-588F-45B2-9D71-72D45B443AAE}">
      <dsp:nvSpPr>
        <dsp:cNvPr id="0" name=""/>
        <dsp:cNvSpPr/>
      </dsp:nvSpPr>
      <dsp:spPr>
        <a:xfrm>
          <a:off x="3477021" y="2036683"/>
          <a:ext cx="452596" cy="4525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70FFC9-F04A-4783-B720-3404104E157E}">
      <dsp:nvSpPr>
        <dsp:cNvPr id="0" name=""/>
        <dsp:cNvSpPr/>
      </dsp:nvSpPr>
      <dsp:spPr>
        <a:xfrm>
          <a:off x="4136443" y="2715577"/>
          <a:ext cx="787497" cy="18103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t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000" kern="1200" dirty="0"/>
            <a:t>LO beder om lovændring</a:t>
          </a:r>
          <a:br>
            <a:rPr lang="da-DK" sz="1000" kern="1200" dirty="0"/>
          </a:br>
          <a:r>
            <a:rPr lang="da-DK" sz="1000" kern="1200" dirty="0"/>
            <a:t>8.12.10</a:t>
          </a:r>
        </a:p>
      </dsp:txBody>
      <dsp:txXfrm>
        <a:off x="4136443" y="2715577"/>
        <a:ext cx="787497" cy="1810385"/>
      </dsp:txXfrm>
    </dsp:sp>
    <dsp:sp modelId="{C5660C39-22F6-45AE-B88C-2FE8538391D8}">
      <dsp:nvSpPr>
        <dsp:cNvPr id="0" name=""/>
        <dsp:cNvSpPr/>
      </dsp:nvSpPr>
      <dsp:spPr>
        <a:xfrm>
          <a:off x="4303894" y="2036683"/>
          <a:ext cx="452596" cy="4525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446906-8523-473A-8139-C486FF07C11F}">
      <dsp:nvSpPr>
        <dsp:cNvPr id="0" name=""/>
        <dsp:cNvSpPr/>
      </dsp:nvSpPr>
      <dsp:spPr>
        <a:xfrm>
          <a:off x="4963316" y="0"/>
          <a:ext cx="787497" cy="18103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b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000" kern="1200" dirty="0"/>
            <a:t>Søgsmål i </a:t>
          </a:r>
          <a:r>
            <a:rPr lang="da-DK" sz="1000" kern="1200" dirty="0" err="1"/>
            <a:t>erstatnings-sagen</a:t>
          </a:r>
          <a:r>
            <a:rPr lang="da-DK" sz="1000" kern="1200" dirty="0"/>
            <a:t/>
          </a:r>
          <a:br>
            <a:rPr lang="da-DK" sz="1000" kern="1200" dirty="0"/>
          </a:br>
          <a:r>
            <a:rPr lang="da-DK" sz="1000" kern="1200" dirty="0"/>
            <a:t>11.07.11</a:t>
          </a:r>
        </a:p>
      </dsp:txBody>
      <dsp:txXfrm>
        <a:off x="4963316" y="0"/>
        <a:ext cx="787497" cy="1810385"/>
      </dsp:txXfrm>
    </dsp:sp>
    <dsp:sp modelId="{1CCB7D33-42ED-4ED8-BF63-B668CE7B6B4F}">
      <dsp:nvSpPr>
        <dsp:cNvPr id="0" name=""/>
        <dsp:cNvSpPr/>
      </dsp:nvSpPr>
      <dsp:spPr>
        <a:xfrm>
          <a:off x="5130767" y="2036683"/>
          <a:ext cx="452596" cy="4525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069486-F240-4382-95B0-20131DC4420F}">
      <dsp:nvSpPr>
        <dsp:cNvPr id="0" name=""/>
        <dsp:cNvSpPr/>
      </dsp:nvSpPr>
      <dsp:spPr>
        <a:xfrm>
          <a:off x="5790189" y="2715577"/>
          <a:ext cx="787497" cy="18103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t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000" kern="1200" dirty="0"/>
            <a:t>Åbnings-skrivelse</a:t>
          </a:r>
          <a:br>
            <a:rPr lang="da-DK" sz="1000" kern="1200" dirty="0"/>
          </a:br>
          <a:r>
            <a:rPr lang="da-DK" sz="1000" kern="1200" dirty="0"/>
            <a:t>24.11.11</a:t>
          </a:r>
        </a:p>
      </dsp:txBody>
      <dsp:txXfrm>
        <a:off x="5790189" y="2715577"/>
        <a:ext cx="787497" cy="1810385"/>
      </dsp:txXfrm>
    </dsp:sp>
    <dsp:sp modelId="{C49F64F7-696F-41C9-B59A-AD398016E362}">
      <dsp:nvSpPr>
        <dsp:cNvPr id="0" name=""/>
        <dsp:cNvSpPr/>
      </dsp:nvSpPr>
      <dsp:spPr>
        <a:xfrm>
          <a:off x="5957640" y="2036683"/>
          <a:ext cx="452596" cy="4525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2D45C9-05D5-483B-B3D6-D5E3C526AEE7}">
      <dsp:nvSpPr>
        <dsp:cNvPr id="0" name=""/>
        <dsp:cNvSpPr/>
      </dsp:nvSpPr>
      <dsp:spPr>
        <a:xfrm>
          <a:off x="6617062" y="0"/>
          <a:ext cx="787497" cy="18103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b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000" kern="1200" dirty="0"/>
            <a:t>Lovændring</a:t>
          </a:r>
          <a:br>
            <a:rPr lang="da-DK" sz="1000" kern="1200" dirty="0"/>
          </a:br>
          <a:r>
            <a:rPr lang="da-DK" sz="1000" kern="1200" dirty="0"/>
            <a:t>1.5.12</a:t>
          </a:r>
          <a:br>
            <a:rPr lang="da-DK" sz="1000" kern="1200" dirty="0"/>
          </a:br>
          <a:endParaRPr lang="da-DK" sz="1000" kern="1200" dirty="0"/>
        </a:p>
      </dsp:txBody>
      <dsp:txXfrm>
        <a:off x="6617062" y="0"/>
        <a:ext cx="787497" cy="1810385"/>
      </dsp:txXfrm>
    </dsp:sp>
    <dsp:sp modelId="{3EC4206B-E935-495F-BFED-E72CA1568EDA}">
      <dsp:nvSpPr>
        <dsp:cNvPr id="0" name=""/>
        <dsp:cNvSpPr/>
      </dsp:nvSpPr>
      <dsp:spPr>
        <a:xfrm>
          <a:off x="6784513" y="2036683"/>
          <a:ext cx="452596" cy="4525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" y="2"/>
            <a:ext cx="2950474" cy="497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36" tIns="45769" rIns="91536" bIns="45769" numCol="1" anchor="t" anchorCtr="0" compatLnSpc="1">
            <a:prstTxWarp prst="textNoShape">
              <a:avLst/>
            </a:prstTxWarp>
          </a:bodyPr>
          <a:lstStyle>
            <a:lvl1pPr algn="l">
              <a:defRPr sz="1000"/>
            </a:lvl1pPr>
          </a:lstStyle>
          <a:p>
            <a:endParaRPr lang="en-US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8314" y="2"/>
            <a:ext cx="2950474" cy="497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36" tIns="45769" rIns="91536" bIns="45769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endParaRPr lang="en-US"/>
          </a:p>
        </p:txBody>
      </p:sp>
      <p:sp>
        <p:nvSpPr>
          <p:cNvPr id="440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3" y="9443882"/>
            <a:ext cx="2950474" cy="497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36" tIns="45769" rIns="91536" bIns="45769" numCol="1" anchor="b" anchorCtr="0" compatLnSpc="1">
            <a:prstTxWarp prst="textNoShape">
              <a:avLst/>
            </a:prstTxWarp>
          </a:bodyPr>
          <a:lstStyle>
            <a:lvl1pPr algn="l">
              <a:defRPr sz="1000"/>
            </a:lvl1pPr>
          </a:lstStyle>
          <a:p>
            <a:endParaRPr lang="en-US"/>
          </a:p>
        </p:txBody>
      </p:sp>
      <p:sp>
        <p:nvSpPr>
          <p:cNvPr id="440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8314" y="9443882"/>
            <a:ext cx="2950474" cy="497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36" tIns="45769" rIns="91536" bIns="45769" numCol="1" anchor="b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fld id="{4779883F-F814-4B07-BCBF-74CA5D099B67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077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" y="2"/>
            <a:ext cx="2950474" cy="497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36" tIns="45769" rIns="91536" bIns="45769" numCol="1" anchor="t" anchorCtr="0" compatLnSpc="1">
            <a:prstTxWarp prst="textNoShape">
              <a:avLst/>
            </a:prstTxWarp>
          </a:bodyPr>
          <a:lstStyle>
            <a:lvl1pPr algn="l">
              <a:defRPr sz="1000"/>
            </a:lvl1pPr>
          </a:lstStyle>
          <a:p>
            <a:endParaRPr lang="en-US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8314" y="2"/>
            <a:ext cx="2950474" cy="497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36" tIns="45769" rIns="91536" bIns="45769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69925" y="746125"/>
            <a:ext cx="5468938" cy="41005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7839" y="4970463"/>
            <a:ext cx="4993112" cy="4224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36" tIns="45769" rIns="91536" bIns="4576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3" y="9443882"/>
            <a:ext cx="2950474" cy="497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36" tIns="45769" rIns="91536" bIns="45769" numCol="1" anchor="b" anchorCtr="0" compatLnSpc="1">
            <a:prstTxWarp prst="textNoShape">
              <a:avLst/>
            </a:prstTxWarp>
          </a:bodyPr>
          <a:lstStyle>
            <a:lvl1pPr algn="l">
              <a:defRPr sz="1000"/>
            </a:lvl1pPr>
          </a:lstStyle>
          <a:p>
            <a:endParaRPr lang="en-US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8314" y="9443882"/>
            <a:ext cx="2950474" cy="497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36" tIns="45769" rIns="91536" bIns="45769" numCol="1" anchor="b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fld id="{B57E7BA9-EA2F-4085-AE82-8159755B74E0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69299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Kontrapunkt-Light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Kontrapunkt-Light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Kontrapunkt-Light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Kontrapunkt-Light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Kontrapunkt-Light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7E7BA9-EA2F-4085-AE82-8159755B74E0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8120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7E7BA9-EA2F-4085-AE82-8159755B74E0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9479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7E7BA9-EA2F-4085-AE82-8159755B74E0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3091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2959" indent="-172959">
              <a:buFontTx/>
              <a:buChar char="-"/>
            </a:pP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7E7BA9-EA2F-4085-AE82-8159755B74E0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1748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7E7BA9-EA2F-4085-AE82-8159755B74E0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5277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7E7BA9-EA2F-4085-AE82-8159755B74E0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1569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7E7BA9-EA2F-4085-AE82-8159755B74E0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2077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7E7BA9-EA2F-4085-AE82-8159755B74E0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0314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7E7BA9-EA2F-4085-AE82-8159755B74E0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4124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7E7BA9-EA2F-4085-AE82-8159755B74E0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5162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2933" indent="-172933">
              <a:buFontTx/>
              <a:buChar char="-"/>
            </a:pP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7E7BA9-EA2F-4085-AE82-8159755B74E0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0695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7E7BA9-EA2F-4085-AE82-8159755B74E0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2435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2933" indent="-172933">
              <a:buFontTx/>
              <a:buChar char="-"/>
            </a:pP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7E7BA9-EA2F-4085-AE82-8159755B74E0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9835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2933" indent="-172933">
              <a:buFontTx/>
              <a:buChar char="-"/>
            </a:pP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7E7BA9-EA2F-4085-AE82-8159755B74E0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3961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2933" indent="-172933">
              <a:buFontTx/>
              <a:buChar char="-"/>
            </a:pP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7E7BA9-EA2F-4085-AE82-8159755B74E0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7222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2933" indent="-172933">
              <a:buFontTx/>
              <a:buChar char="-"/>
            </a:pP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7E7BA9-EA2F-4085-AE82-8159755B74E0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2933" indent="-172933">
              <a:buFontTx/>
              <a:buChar char="-"/>
            </a:pP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7E7BA9-EA2F-4085-AE82-8159755B74E0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7560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2933" indent="-172933">
              <a:buFontTx/>
              <a:buChar char="-"/>
            </a:pP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7E7BA9-EA2F-4085-AE82-8159755B74E0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2929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7E7BA9-EA2F-4085-AE82-8159755B74E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5816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7E7BA9-EA2F-4085-AE82-8159755B74E0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9332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7E7BA9-EA2F-4085-AE82-8159755B74E0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5816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7E7BA9-EA2F-4085-AE82-8159755B74E0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0375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7E7BA9-EA2F-4085-AE82-8159755B74E0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6644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7E7BA9-EA2F-4085-AE82-8159755B74E0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2269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7E7BA9-EA2F-4085-AE82-8159755B74E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682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cid:image001.png@01CDB767.9901F810" TargetMode="Externa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35" name="Picture 7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0825" y="3429000"/>
            <a:ext cx="6478588" cy="1112838"/>
          </a:xfrm>
        </p:spPr>
        <p:txBody>
          <a:bodyPr tIns="118800" bIns="0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 dirty="0"/>
              <a:t>Klik for at redigere i master</a:t>
            </a:r>
            <a:endParaRPr lang="en-US" noProof="0" dirty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0825" y="4541838"/>
            <a:ext cx="6478588" cy="1011237"/>
          </a:xfrm>
        </p:spPr>
        <p:txBody>
          <a:bodyPr tIns="100800" rIns="0"/>
          <a:lstStyle>
            <a:lvl1pPr>
              <a:lnSpc>
                <a:spcPct val="100000"/>
              </a:lnSpc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 dirty="0"/>
              <a:t>Klik for at redigere i master</a:t>
            </a:r>
            <a:endParaRPr lang="en-US" noProof="0" dirty="0"/>
          </a:p>
        </p:txBody>
      </p:sp>
      <p:sp>
        <p:nvSpPr>
          <p:cNvPr id="11337" name="Rectangle 73"/>
          <p:cNvSpPr>
            <a:spLocks noChangeArrowheads="1"/>
          </p:cNvSpPr>
          <p:nvPr/>
        </p:nvSpPr>
        <p:spPr bwMode="auto">
          <a:xfrm>
            <a:off x="6889750" y="1275319"/>
            <a:ext cx="15240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F1546">
                    <a:alpha val="97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0" rIns="0" bIns="0"/>
          <a:lstStyle/>
          <a:p>
            <a:pPr algn="r"/>
            <a:r>
              <a:rPr lang="da-DK" sz="900" dirty="0">
                <a:solidFill>
                  <a:schemeClr val="bg1"/>
                </a:solidFill>
              </a:rPr>
              <a:t>Ved</a:t>
            </a:r>
            <a:r>
              <a:rPr lang="da-DK" sz="900" baseline="0" dirty="0">
                <a:solidFill>
                  <a:schemeClr val="bg1"/>
                </a:solidFill>
              </a:rPr>
              <a:t> Vesterport 6, 2. sal</a:t>
            </a:r>
            <a:endParaRPr lang="da-DK" sz="900" dirty="0">
              <a:solidFill>
                <a:schemeClr val="bg1"/>
              </a:solidFill>
            </a:endParaRPr>
          </a:p>
          <a:p>
            <a:pPr algn="r"/>
            <a:r>
              <a:rPr lang="da-DK" sz="900" dirty="0">
                <a:solidFill>
                  <a:schemeClr val="bg1"/>
                </a:solidFill>
              </a:rPr>
              <a:t>1612</a:t>
            </a:r>
            <a:r>
              <a:rPr lang="da-DK" sz="900" baseline="0" dirty="0">
                <a:solidFill>
                  <a:schemeClr val="bg1"/>
                </a:solidFill>
              </a:rPr>
              <a:t> </a:t>
            </a:r>
            <a:r>
              <a:rPr lang="da-DK" sz="900" dirty="0">
                <a:solidFill>
                  <a:schemeClr val="bg1"/>
                </a:solidFill>
              </a:rPr>
              <a:t> København</a:t>
            </a:r>
            <a:r>
              <a:rPr lang="da-DK" sz="900" baseline="0" dirty="0">
                <a:solidFill>
                  <a:schemeClr val="bg1"/>
                </a:solidFill>
              </a:rPr>
              <a:t> V</a:t>
            </a:r>
            <a:endParaRPr lang="da-DK" sz="900" dirty="0">
              <a:solidFill>
                <a:schemeClr val="bg1"/>
              </a:solidFill>
            </a:endParaRPr>
          </a:p>
          <a:p>
            <a:pPr algn="r"/>
            <a:r>
              <a:rPr lang="da-DK" sz="900" dirty="0">
                <a:solidFill>
                  <a:schemeClr val="bg1"/>
                </a:solidFill>
              </a:rPr>
              <a:t>TLF. 82</a:t>
            </a:r>
            <a:r>
              <a:rPr lang="da-DK" sz="900" baseline="0" dirty="0">
                <a:solidFill>
                  <a:schemeClr val="bg1"/>
                </a:solidFill>
              </a:rPr>
              <a:t> 30 90 00</a:t>
            </a:r>
            <a:endParaRPr lang="da-DK" sz="900" dirty="0">
              <a:solidFill>
                <a:schemeClr val="bg1"/>
              </a:solidFill>
            </a:endParaRPr>
          </a:p>
          <a:p>
            <a:pPr algn="r"/>
            <a:r>
              <a:rPr lang="da-DK" sz="900" dirty="0">
                <a:solidFill>
                  <a:schemeClr val="bg1"/>
                </a:solidFill>
              </a:rPr>
              <a:t>www.</a:t>
            </a:r>
            <a:r>
              <a:rPr lang="da-DK" sz="900" dirty="0" err="1">
                <a:solidFill>
                  <a:schemeClr val="bg1"/>
                </a:solidFill>
              </a:rPr>
              <a:t>lindlaw</a:t>
            </a:r>
            <a:r>
              <a:rPr lang="da-DK" sz="900" dirty="0">
                <a:solidFill>
                  <a:schemeClr val="bg1"/>
                </a:solidFill>
              </a:rPr>
              <a:t>..</a:t>
            </a:r>
            <a:r>
              <a:rPr lang="da-DK" sz="900" dirty="0" err="1">
                <a:solidFill>
                  <a:schemeClr val="bg1"/>
                </a:solidFill>
              </a:rPr>
              <a:t>dk</a:t>
            </a:r>
            <a:endParaRPr lang="da-DK" sz="900" dirty="0">
              <a:solidFill>
                <a:schemeClr val="bg1"/>
              </a:solidFill>
            </a:endParaRPr>
          </a:p>
        </p:txBody>
      </p:sp>
      <p:pic>
        <p:nvPicPr>
          <p:cNvPr id="8" name="Billede 7" descr="Beskrivelse: Beskrivelse: cid:image005.png@01CD18C9.82771DB0"/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400" y="199095"/>
            <a:ext cx="1028700" cy="35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Billede 8" descr="Beskrivelse: Beskrivelse: cid:image005.png@01CD18C9.82771DB0"/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736" y="917104"/>
            <a:ext cx="1028700" cy="35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Billede 10" descr="Beskrivelse: Beskrivelse: Beskrivelse: cid:image005.png@01CD18C9.82771DB0"/>
          <p:cNvPicPr/>
          <p:nvPr userDrawn="1"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650" y="3251200"/>
            <a:ext cx="1028700" cy="3556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kstboks 1"/>
          <p:cNvSpPr txBox="1"/>
          <p:nvPr userDrawn="1"/>
        </p:nvSpPr>
        <p:spPr>
          <a:xfrm>
            <a:off x="6889750" y="551520"/>
            <a:ext cx="1113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a-DK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13CEE4B-7292-4066-B71C-F1A805684967}" type="slidenum">
              <a:rPr lang="en-US"/>
              <a:pPr/>
              <a:t>‹nr.›</a:t>
            </a:fld>
            <a:endParaRPr lang="en-US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17F09423-FCA3-4FC4-9C1D-79AA923A1AA2}" type="datetime2">
              <a:rPr lang="en-US"/>
              <a:pPr/>
              <a:t>Wednesday, October 11, 2017</a:t>
            </a:fld>
            <a:endParaRPr lang="en-US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Add presentation title in 'Header and Footer'</a:t>
            </a:r>
          </a:p>
        </p:txBody>
      </p:sp>
    </p:spTree>
    <p:extLst>
      <p:ext uri="{BB962C8B-B14F-4D97-AF65-F5344CB8AC3E}">
        <p14:creationId xmlns:p14="http://schemas.microsoft.com/office/powerpoint/2010/main" val="378850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5773738" y="1123950"/>
            <a:ext cx="1751012" cy="5246688"/>
          </a:xfrm>
        </p:spPr>
        <p:txBody>
          <a:bodyPr vert="eaVert"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520700" y="1123950"/>
            <a:ext cx="5100638" cy="5246688"/>
          </a:xfrm>
        </p:spPr>
        <p:txBody>
          <a:bodyPr vert="eaVert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50B28F7-4C0A-483B-BE58-C7DAF591ACDB}" type="slidenum">
              <a:rPr lang="en-US"/>
              <a:pPr/>
              <a:t>‹nr.›</a:t>
            </a:fld>
            <a:endParaRPr lang="en-US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C59DE87F-5C6C-421E-A7FF-D9AE2DDEE861}" type="datetime2">
              <a:rPr lang="en-US"/>
              <a:pPr/>
              <a:t>Wednesday, October 11, 2017</a:t>
            </a:fld>
            <a:endParaRPr lang="en-US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Add presentation title in 'Header and Footer'</a:t>
            </a:r>
          </a:p>
        </p:txBody>
      </p:sp>
    </p:spTree>
    <p:extLst>
      <p:ext uri="{BB962C8B-B14F-4D97-AF65-F5344CB8AC3E}">
        <p14:creationId xmlns:p14="http://schemas.microsoft.com/office/powerpoint/2010/main" val="168729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033EE-950C-430C-A25E-B2596827A7F8}" type="datetimeFigureOut">
              <a:rPr lang="da-DK" smtClean="0"/>
              <a:t>11-10-2017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54B64-0D10-4322-A85A-51CAFC725E6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371615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914399"/>
            <a:ext cx="8229600" cy="1206393"/>
          </a:xfrm>
        </p:spPr>
        <p:txBody>
          <a:bodyPr/>
          <a:lstStyle/>
          <a:p>
            <a:r>
              <a:rPr lang="da-DK" dirty="0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57200" y="2120792"/>
            <a:ext cx="8229600" cy="4005371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033EE-950C-430C-A25E-B2596827A7F8}" type="datetimeFigureOut">
              <a:rPr lang="da-DK" smtClean="0"/>
              <a:t>11-10-2017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54B64-0D10-4322-A85A-51CAFC725E6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59395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033EE-950C-430C-A25E-B2596827A7F8}" type="datetimeFigureOut">
              <a:rPr lang="da-DK" smtClean="0"/>
              <a:t>11-10-2017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54B64-0D10-4322-A85A-51CAFC725E6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441250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037344"/>
            <a:ext cx="8229600" cy="902805"/>
          </a:xfrm>
        </p:spPr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1940150"/>
            <a:ext cx="4038600" cy="41860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dirty="0"/>
              <a:t>Klik for at redigere i master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1940150"/>
            <a:ext cx="4038600" cy="41860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033EE-950C-430C-A25E-B2596827A7F8}" type="datetimeFigureOut">
              <a:rPr lang="da-DK" smtClean="0"/>
              <a:t>11-10-2017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54B64-0D10-4322-A85A-51CAFC725E6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068260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033EE-950C-430C-A25E-B2596827A7F8}" type="datetimeFigureOut">
              <a:rPr lang="da-DK" smtClean="0"/>
              <a:t>11-10-2017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54B64-0D10-4322-A85A-51CAFC725E6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163834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033EE-950C-430C-A25E-B2596827A7F8}" type="datetimeFigureOut">
              <a:rPr lang="da-DK" smtClean="0"/>
              <a:t>11-10-2017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54B64-0D10-4322-A85A-51CAFC725E6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110354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033EE-950C-430C-A25E-B2596827A7F8}" type="datetimeFigureOut">
              <a:rPr lang="da-DK" smtClean="0"/>
              <a:t>11-10-2017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8E9D0-7244-451A-B9D8-2127B5FFBCA2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690434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033EE-950C-430C-A25E-B2596827A7F8}" type="datetimeFigureOut">
              <a:rPr lang="da-DK" smtClean="0"/>
              <a:t>11-10-2017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54B64-0D10-4322-A85A-51CAFC725E6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44925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200"/>
            </a:lvl1pPr>
          </a:lstStyle>
          <a:p>
            <a:r>
              <a:rPr lang="da-DK" dirty="0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261938" indent="-261938">
              <a:defRPr/>
            </a:lvl2pPr>
            <a:lvl3pPr marL="539750" indent="-192088">
              <a:buFont typeface="Arial Unicode MS" pitchFamily="34" charset="-128"/>
              <a:buChar char="-"/>
              <a:defRPr/>
            </a:lvl3pPr>
          </a:lstStyle>
          <a:p>
            <a:pPr lvl="0"/>
            <a:r>
              <a:rPr lang="da-DK" dirty="0"/>
              <a:t>Klik for at redigere i master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D56BCEA-A1D5-4DA8-B53E-0086F185B587}" type="slidenum">
              <a:rPr lang="en-US"/>
              <a:pPr/>
              <a:t>‹nr.›</a:t>
            </a:fld>
            <a:endParaRPr lang="en-US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9E8356F8-C879-4056-B3ED-208F71CE6AC9}" type="datetime2">
              <a:rPr lang="en-US"/>
              <a:pPr/>
              <a:t>Wednesday, October 11, 2017</a:t>
            </a:fld>
            <a:endParaRPr lang="en-US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Add presentation title in 'Header and Footer'</a:t>
            </a:r>
          </a:p>
        </p:txBody>
      </p:sp>
    </p:spTree>
    <p:extLst>
      <p:ext uri="{BB962C8B-B14F-4D97-AF65-F5344CB8AC3E}">
        <p14:creationId xmlns:p14="http://schemas.microsoft.com/office/powerpoint/2010/main" val="1403423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033EE-950C-430C-A25E-B2596827A7F8}" type="datetimeFigureOut">
              <a:rPr lang="da-DK" smtClean="0"/>
              <a:t>11-10-2017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54B64-0D10-4322-A85A-51CAFC725E6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481185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033EE-950C-430C-A25E-B2596827A7F8}" type="datetimeFigureOut">
              <a:rPr lang="da-DK" smtClean="0"/>
              <a:t>11-10-2017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54B64-0D10-4322-A85A-51CAFC725E6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367430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033EE-950C-430C-A25E-B2596827A7F8}" type="datetimeFigureOut">
              <a:rPr lang="da-DK" smtClean="0"/>
              <a:t>11-10-2017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54B64-0D10-4322-A85A-51CAFC725E6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640575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C8FBF-0194-4554-802A-3F2343EC0990}" type="datetimeFigureOut">
              <a:rPr lang="da-DK" smtClean="0"/>
              <a:t>11-10-2017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02594-B7DE-4CA3-88E4-5BEBFC40750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14578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C8FBF-0194-4554-802A-3F2343EC0990}" type="datetimeFigureOut">
              <a:rPr lang="da-DK" smtClean="0"/>
              <a:t>11-10-2017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02594-B7DE-4CA3-88E4-5BEBFC40750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089402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C8FBF-0194-4554-802A-3F2343EC0990}" type="datetimeFigureOut">
              <a:rPr lang="da-DK" smtClean="0"/>
              <a:t>11-10-2017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02594-B7DE-4CA3-88E4-5BEBFC40750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167672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C8FBF-0194-4554-802A-3F2343EC0990}" type="datetimeFigureOut">
              <a:rPr lang="da-DK" smtClean="0"/>
              <a:t>11-10-2017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02594-B7DE-4CA3-88E4-5BEBFC40750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088732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C8FBF-0194-4554-802A-3F2343EC0990}" type="datetimeFigureOut">
              <a:rPr lang="da-DK" smtClean="0"/>
              <a:t>11-10-2017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02594-B7DE-4CA3-88E4-5BEBFC40750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784933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C8FBF-0194-4554-802A-3F2343EC0990}" type="datetimeFigureOut">
              <a:rPr lang="da-DK" smtClean="0"/>
              <a:t>11-10-2017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02594-B7DE-4CA3-88E4-5BEBFC40750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603533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C8FBF-0194-4554-802A-3F2343EC0990}" type="datetimeFigureOut">
              <a:rPr lang="da-DK" smtClean="0"/>
              <a:t>11-10-2017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02594-B7DE-4CA3-88E4-5BEBFC40750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63958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9629C0B-8663-4AEE-B0C2-7C74DC302E1B}" type="slidenum">
              <a:rPr lang="en-US"/>
              <a:pPr/>
              <a:t>‹nr.›</a:t>
            </a:fld>
            <a:endParaRPr lang="en-US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6887FB40-5A0E-44DC-9197-AABDFE22F999}" type="datetime2">
              <a:rPr lang="en-US"/>
              <a:pPr/>
              <a:t>Wednesday, October 11, 2017</a:t>
            </a:fld>
            <a:endParaRPr lang="en-US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Add presentation title in 'Header and Footer'</a:t>
            </a:r>
          </a:p>
        </p:txBody>
      </p:sp>
    </p:spTree>
    <p:extLst>
      <p:ext uri="{BB962C8B-B14F-4D97-AF65-F5344CB8AC3E}">
        <p14:creationId xmlns:p14="http://schemas.microsoft.com/office/powerpoint/2010/main" val="3675226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C8FBF-0194-4554-802A-3F2343EC0990}" type="datetimeFigureOut">
              <a:rPr lang="da-DK" smtClean="0"/>
              <a:t>11-10-2017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02594-B7DE-4CA3-88E4-5BEBFC40750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419233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C8FBF-0194-4554-802A-3F2343EC0990}" type="datetimeFigureOut">
              <a:rPr lang="da-DK" smtClean="0"/>
              <a:t>11-10-2017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02594-B7DE-4CA3-88E4-5BEBFC40750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812960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C8FBF-0194-4554-802A-3F2343EC0990}" type="datetimeFigureOut">
              <a:rPr lang="da-DK" smtClean="0"/>
              <a:t>11-10-2017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02594-B7DE-4CA3-88E4-5BEBFC40750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781167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C8FBF-0194-4554-802A-3F2343EC0990}" type="datetimeFigureOut">
              <a:rPr lang="da-DK" smtClean="0"/>
              <a:t>11-10-2017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02594-B7DE-4CA3-88E4-5BEBFC40750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264185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ugerdefiner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C8FBF-0194-4554-802A-3F2343EC0990}" type="datetimeFigureOut">
              <a:rPr lang="da-DK" smtClean="0"/>
              <a:t>11-10-2017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02594-B7DE-4CA3-88E4-5BEBFC40750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210123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85B24-BD2D-4922-97D1-B43D769A818E}" type="datetimeFigureOut">
              <a:rPr lang="da-DK" smtClean="0"/>
              <a:t>11-10-2017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5459A-6933-4E02-9BB1-6067B084BFF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897784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85B24-BD2D-4922-97D1-B43D769A818E}" type="datetimeFigureOut">
              <a:rPr lang="da-DK" smtClean="0"/>
              <a:t>11-10-2017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5459A-6933-4E02-9BB1-6067B084BFF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909285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85B24-BD2D-4922-97D1-B43D769A818E}" type="datetimeFigureOut">
              <a:rPr lang="da-DK" smtClean="0"/>
              <a:t>11-10-2017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5459A-6933-4E02-9BB1-6067B084BFF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575922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85B24-BD2D-4922-97D1-B43D769A818E}" type="datetimeFigureOut">
              <a:rPr lang="da-DK" smtClean="0"/>
              <a:t>11-10-2017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5459A-6933-4E02-9BB1-6067B084BFF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025317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85B24-BD2D-4922-97D1-B43D769A818E}" type="datetimeFigureOut">
              <a:rPr lang="da-DK" smtClean="0"/>
              <a:t>11-10-2017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5459A-6933-4E02-9BB1-6067B084BFF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10639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520700" y="2092325"/>
            <a:ext cx="3425825" cy="4278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098925" y="2092325"/>
            <a:ext cx="3425825" cy="4278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E04BB7B-FBF4-451F-8D14-852269491B61}" type="slidenum">
              <a:rPr lang="en-US"/>
              <a:pPr/>
              <a:t>‹nr.›</a:t>
            </a:fld>
            <a:endParaRPr lang="en-US"/>
          </a:p>
        </p:txBody>
      </p:sp>
      <p:sp>
        <p:nvSpPr>
          <p:cNvPr id="6" name="Pladsholder til dato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CE1293E2-A1F2-401F-B20B-506038F5C22E}" type="datetime2">
              <a:rPr lang="en-US"/>
              <a:pPr/>
              <a:t>Wednesday, October 11, 2017</a:t>
            </a:fld>
            <a:endParaRPr lang="en-US"/>
          </a:p>
        </p:txBody>
      </p:sp>
      <p:sp>
        <p:nvSpPr>
          <p:cNvPr id="7" name="Pladsholder til sidefod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Add presentation title in 'Header and Footer'</a:t>
            </a:r>
          </a:p>
        </p:txBody>
      </p:sp>
    </p:spTree>
    <p:extLst>
      <p:ext uri="{BB962C8B-B14F-4D97-AF65-F5344CB8AC3E}">
        <p14:creationId xmlns:p14="http://schemas.microsoft.com/office/powerpoint/2010/main" val="1863707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85B24-BD2D-4922-97D1-B43D769A818E}" type="datetimeFigureOut">
              <a:rPr lang="da-DK" smtClean="0"/>
              <a:t>11-10-2017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5459A-6933-4E02-9BB1-6067B084BFF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213140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85B24-BD2D-4922-97D1-B43D769A818E}" type="datetimeFigureOut">
              <a:rPr lang="da-DK" smtClean="0"/>
              <a:t>11-10-2017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5459A-6933-4E02-9BB1-6067B084BFF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130052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85B24-BD2D-4922-97D1-B43D769A818E}" type="datetimeFigureOut">
              <a:rPr lang="da-DK" smtClean="0"/>
              <a:t>11-10-2017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5459A-6933-4E02-9BB1-6067B084BFF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93122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85B24-BD2D-4922-97D1-B43D769A818E}" type="datetimeFigureOut">
              <a:rPr lang="da-DK" smtClean="0"/>
              <a:t>11-10-2017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5459A-6933-4E02-9BB1-6067B084BFF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1107277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85B24-BD2D-4922-97D1-B43D769A818E}" type="datetimeFigureOut">
              <a:rPr lang="da-DK" smtClean="0"/>
              <a:t>11-10-2017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5459A-6933-4E02-9BB1-6067B084BFF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706172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85B24-BD2D-4922-97D1-B43D769A818E}" type="datetimeFigureOut">
              <a:rPr lang="da-DK" smtClean="0"/>
              <a:t>11-10-2017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5459A-6933-4E02-9BB1-6067B084BFF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918498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66296D2-73E1-42F0-AFA0-5AAA1D961E55}" type="slidenum">
              <a:rPr lang="en-US"/>
              <a:pPr/>
              <a:t>‹nr.›</a:t>
            </a:fld>
            <a:endParaRPr lang="en-US"/>
          </a:p>
        </p:txBody>
      </p:sp>
      <p:sp>
        <p:nvSpPr>
          <p:cNvPr id="8" name="Pladsholder til dato 7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23B4C01B-074D-4147-9F0E-4000B0A92C4A}" type="datetime2">
              <a:rPr lang="en-US"/>
              <a:pPr/>
              <a:t>Wednesday, October 11, 2017</a:t>
            </a:fld>
            <a:endParaRPr lang="en-US"/>
          </a:p>
        </p:txBody>
      </p:sp>
      <p:sp>
        <p:nvSpPr>
          <p:cNvPr id="9" name="Pladsholder til sidefod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Add presentation title in 'Header and Footer'</a:t>
            </a:r>
          </a:p>
        </p:txBody>
      </p:sp>
    </p:spTree>
    <p:extLst>
      <p:ext uri="{BB962C8B-B14F-4D97-AF65-F5344CB8AC3E}">
        <p14:creationId xmlns:p14="http://schemas.microsoft.com/office/powerpoint/2010/main" val="3100653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dias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069CCB2-D820-4278-9AD7-88030A3DE846}" type="slidenum">
              <a:rPr lang="en-US"/>
              <a:pPr/>
              <a:t>‹nr.›</a:t>
            </a:fld>
            <a:endParaRPr lang="en-US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CCCF0AF3-A003-4691-8DEA-C02CC769B9B7}" type="datetime2">
              <a:rPr lang="en-US"/>
              <a:pPr/>
              <a:t>Wednesday, October 11, 2017</a:t>
            </a:fld>
            <a:endParaRPr lang="en-US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Add presentation title in 'Header and Footer'</a:t>
            </a:r>
          </a:p>
        </p:txBody>
      </p:sp>
    </p:spTree>
    <p:extLst>
      <p:ext uri="{BB962C8B-B14F-4D97-AF65-F5344CB8AC3E}">
        <p14:creationId xmlns:p14="http://schemas.microsoft.com/office/powerpoint/2010/main" val="1064398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E4664D4-EF12-4A0B-940C-140B1817183E}" type="slidenum">
              <a:rPr lang="en-US"/>
              <a:pPr/>
              <a:t>‹nr.›</a:t>
            </a:fld>
            <a:endParaRPr lang="en-US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B438CEC6-B574-42DF-B3CA-77A50F50C182}" type="datetime2">
              <a:rPr lang="en-US"/>
              <a:pPr/>
              <a:t>Wednesday, October 11, 2017</a:t>
            </a:fld>
            <a:endParaRPr lang="en-US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Add presentation title in 'Header and Footer'</a:t>
            </a:r>
          </a:p>
        </p:txBody>
      </p:sp>
    </p:spTree>
    <p:extLst>
      <p:ext uri="{BB962C8B-B14F-4D97-AF65-F5344CB8AC3E}">
        <p14:creationId xmlns:p14="http://schemas.microsoft.com/office/powerpoint/2010/main" val="3358370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955CC40-1D5A-43B6-8FC0-FED4D0EE2391}" type="slidenum">
              <a:rPr lang="en-US"/>
              <a:pPr/>
              <a:t>‹nr.›</a:t>
            </a:fld>
            <a:endParaRPr lang="en-US"/>
          </a:p>
        </p:txBody>
      </p:sp>
      <p:sp>
        <p:nvSpPr>
          <p:cNvPr id="6" name="Pladsholder til dato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25447C61-2EC2-43D4-BD56-87B39A020065}" type="datetime2">
              <a:rPr lang="en-US"/>
              <a:pPr/>
              <a:t>Wednesday, October 11, 2017</a:t>
            </a:fld>
            <a:endParaRPr lang="en-US"/>
          </a:p>
        </p:txBody>
      </p:sp>
      <p:sp>
        <p:nvSpPr>
          <p:cNvPr id="7" name="Pladsholder til sidefod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Add presentation title in 'Header and Footer'</a:t>
            </a:r>
          </a:p>
        </p:txBody>
      </p:sp>
    </p:spTree>
    <p:extLst>
      <p:ext uri="{BB962C8B-B14F-4D97-AF65-F5344CB8AC3E}">
        <p14:creationId xmlns:p14="http://schemas.microsoft.com/office/powerpoint/2010/main" val="1364642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8734693-9CDA-4EC5-B7BF-415C404080BC}" type="slidenum">
              <a:rPr lang="en-US"/>
              <a:pPr/>
              <a:t>‹nr.›</a:t>
            </a:fld>
            <a:endParaRPr lang="en-US"/>
          </a:p>
        </p:txBody>
      </p:sp>
      <p:sp>
        <p:nvSpPr>
          <p:cNvPr id="6" name="Pladsholder til dato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B5F79357-6E7E-4A66-BF00-A4C3EA14B9FD}" type="datetime2">
              <a:rPr lang="en-US"/>
              <a:pPr/>
              <a:t>Wednesday, October 11, 2017</a:t>
            </a:fld>
            <a:endParaRPr lang="en-US"/>
          </a:p>
        </p:txBody>
      </p:sp>
      <p:sp>
        <p:nvSpPr>
          <p:cNvPr id="7" name="Pladsholder til sidefod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Add presentation title in 'Header and Footer'</a:t>
            </a:r>
          </a:p>
        </p:txBody>
      </p:sp>
    </p:spTree>
    <p:extLst>
      <p:ext uri="{BB962C8B-B14F-4D97-AF65-F5344CB8AC3E}">
        <p14:creationId xmlns:p14="http://schemas.microsoft.com/office/powerpoint/2010/main" val="74103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4.emf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cid:image001.png@01CDB767.9901F810" TargetMode="Externa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1" name="Group 117"/>
          <p:cNvGrpSpPr>
            <a:grpSpLocks/>
          </p:cNvGrpSpPr>
          <p:nvPr/>
        </p:nvGrpSpPr>
        <p:grpSpPr bwMode="auto">
          <a:xfrm>
            <a:off x="0" y="0"/>
            <a:ext cx="9140825" cy="6854825"/>
            <a:chOff x="0" y="0"/>
            <a:chExt cx="5758" cy="4318"/>
          </a:xfrm>
        </p:grpSpPr>
        <p:pic>
          <p:nvPicPr>
            <p:cNvPr id="1142" name="Picture 118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58" cy="43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43" name="Picture 119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9" y="336"/>
              <a:ext cx="1453" cy="1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44" name="Rectangle 120"/>
            <p:cNvSpPr>
              <a:spLocks noChangeArrowheads="1"/>
            </p:cNvSpPr>
            <p:nvPr userDrawn="1"/>
          </p:nvSpPr>
          <p:spPr bwMode="auto">
            <a:xfrm>
              <a:off x="0" y="691"/>
              <a:ext cx="5758" cy="36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1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</p:grp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20700" y="1123950"/>
            <a:ext cx="7004050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2016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Klik for at redigere titeltypografi i masteren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0700" y="2092325"/>
            <a:ext cx="7004050" cy="427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18000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Klik for at redigere teksttypografierne i masteren</a:t>
            </a:r>
          </a:p>
          <a:p>
            <a:pPr lvl="1"/>
            <a:r>
              <a:rPr lang="en-US"/>
              <a:t>Andet niveau</a:t>
            </a:r>
          </a:p>
          <a:p>
            <a:pPr lvl="2"/>
            <a:r>
              <a:rPr lang="en-US"/>
              <a:t>Tredje niveau</a:t>
            </a:r>
          </a:p>
          <a:p>
            <a:pPr lvl="3"/>
            <a:r>
              <a:rPr lang="en-US"/>
              <a:t>Fjerde niveau</a:t>
            </a:r>
          </a:p>
          <a:p>
            <a:pPr lvl="4"/>
            <a:r>
              <a:rPr lang="en-US"/>
              <a:t>Femte niveau</a:t>
            </a:r>
          </a:p>
        </p:txBody>
      </p:sp>
      <p:sp>
        <p:nvSpPr>
          <p:cNvPr id="1118" name="Rectangle 9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21613" y="6546850"/>
            <a:ext cx="995362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+mn-lt"/>
              </a:defRPr>
            </a:lvl1pPr>
          </a:lstStyle>
          <a:p>
            <a:fld id="{A91F85BF-1E20-471E-A967-16E492925E49}" type="slidenum">
              <a:rPr lang="en-US"/>
              <a:pPr/>
              <a:t>‹nr.›</a:t>
            </a:fld>
            <a:endParaRPr lang="en-US"/>
          </a:p>
        </p:txBody>
      </p:sp>
      <p:sp>
        <p:nvSpPr>
          <p:cNvPr id="1136" name="Rectangle 1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9113" y="6500813"/>
            <a:ext cx="1920875" cy="35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>
                <a:latin typeface="+mn-lt"/>
              </a:defRPr>
            </a:lvl1pPr>
          </a:lstStyle>
          <a:p>
            <a:fld id="{2EE18C77-A221-4592-BC4F-E4D4EE7597C4}" type="datetime2">
              <a:rPr lang="en-US"/>
              <a:pPr/>
              <a:t>Wednesday, October 11, 2017</a:t>
            </a:fld>
            <a:endParaRPr lang="en-US"/>
          </a:p>
        </p:txBody>
      </p:sp>
      <p:sp>
        <p:nvSpPr>
          <p:cNvPr id="1137" name="Rectangle 1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457450" y="6500813"/>
            <a:ext cx="5118100" cy="35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>
                <a:latin typeface="+mn-lt"/>
              </a:defRPr>
            </a:lvl1pPr>
          </a:lstStyle>
          <a:p>
            <a:r>
              <a:rPr lang="en-US"/>
              <a:t>Add presentation title in 'Header and Footer'</a:t>
            </a:r>
          </a:p>
        </p:txBody>
      </p:sp>
      <p:sp>
        <p:nvSpPr>
          <p:cNvPr id="1139" name="Line 115"/>
          <p:cNvSpPr>
            <a:spLocks noChangeShapeType="1"/>
          </p:cNvSpPr>
          <p:nvPr/>
        </p:nvSpPr>
        <p:spPr bwMode="auto">
          <a:xfrm>
            <a:off x="515938" y="1987550"/>
            <a:ext cx="7016750" cy="1588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a-DK"/>
          </a:p>
        </p:txBody>
      </p:sp>
      <p:sp>
        <p:nvSpPr>
          <p:cNvPr id="1140" name="Line 116"/>
          <p:cNvSpPr>
            <a:spLocks noChangeShapeType="1"/>
          </p:cNvSpPr>
          <p:nvPr/>
        </p:nvSpPr>
        <p:spPr bwMode="auto">
          <a:xfrm>
            <a:off x="514350" y="6410325"/>
            <a:ext cx="7018338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a-D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Verdana" pitchFamily="34" charset="0"/>
        </a:defRPr>
      </a:lvl9pPr>
    </p:titleStyle>
    <p:bodyStyle>
      <a:lvl1pPr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Wingdings" pitchFamily="2" charset="2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82563" indent="-180975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2pPr>
      <a:lvl3pPr marL="539750" indent="-192088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3pPr>
      <a:lvl4pPr marL="992188" indent="-182563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4pPr>
      <a:lvl5pPr marL="1349375" indent="-182563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1806575" indent="-182563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263775" indent="-182563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2720975" indent="-182563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178175" indent="-182563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457200" y="79715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940150"/>
            <a:ext cx="8229600" cy="41860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7033EE-950C-430C-A25E-B2596827A7F8}" type="datetimeFigureOut">
              <a:rPr lang="da-DK" smtClean="0"/>
              <a:t>11-10-2017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654B64-0D10-4322-A85A-51CAFC725E69}" type="slidenum">
              <a:rPr lang="da-DK" smtClean="0"/>
              <a:t>‹nr.›</a:t>
            </a:fld>
            <a:endParaRPr lang="da-DK"/>
          </a:p>
        </p:txBody>
      </p:sp>
      <p:pic>
        <p:nvPicPr>
          <p:cNvPr id="7" name="Billede 6" descr="Beskrivelse: Beskrivelse: Beskrivelse: cid:image005.png@01CD18C9.82771DB0"/>
          <p:cNvPicPr/>
          <p:nvPr userDrawn="1"/>
        </p:nvPicPr>
        <p:blipFill>
          <a:blip r:embed="rId13" r:link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9642" y="460866"/>
            <a:ext cx="1028700" cy="35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Logo">
            <a:extLst>
              <a:ext uri="{FF2B5EF4-FFF2-40B4-BE49-F238E27FC236}">
                <a16:creationId xmlns:a16="http://schemas.microsoft.com/office/drawing/2014/main" xmlns="" id="{AE00473D-A607-4B79-92D2-C8142AA56EE3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77" y="435206"/>
            <a:ext cx="2279616" cy="36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47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C8FBF-0194-4554-802A-3F2343EC0990}" type="datetimeFigureOut">
              <a:rPr lang="da-DK" smtClean="0"/>
              <a:t>11-10-2017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B02594-B7DE-4CA3-88E4-5BEBFC40750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18048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C85B24-BD2D-4922-97D1-B43D769A818E}" type="datetimeFigureOut">
              <a:rPr lang="da-DK" smtClean="0"/>
              <a:t>11-10-2017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15459A-6933-4E02-9BB1-6067B084BFF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49102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4" Type="http://schemas.openxmlformats.org/officeDocument/2006/relationships/image" Target="../media/image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Relationship Id="rId4" Type="http://schemas.openxmlformats.org/officeDocument/2006/relationships/image" Target="../media/image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Relationship Id="rId4" Type="http://schemas.openxmlformats.org/officeDocument/2006/relationships/image" Target="../media/image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.xml"/><Relationship Id="rId4" Type="http://schemas.openxmlformats.org/officeDocument/2006/relationships/image" Target="../media/image10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.xml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.xml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9.xml"/><Relationship Id="rId4" Type="http://schemas.openxmlformats.org/officeDocument/2006/relationships/image" Target="../media/image1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0.xml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1.xml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20" name="DTBLAY01001B6729E3C9BE8"/>
          <p:cNvSpPr>
            <a:spLocks noGrp="1" noChangeArrowheads="1"/>
          </p:cNvSpPr>
          <p:nvPr>
            <p:ph type="ctrTitle" idx="4294967295"/>
          </p:nvPr>
        </p:nvSpPr>
        <p:spPr>
          <a:xfrm>
            <a:off x="523783" y="3130905"/>
            <a:ext cx="7737475" cy="2614612"/>
          </a:xfrm>
        </p:spPr>
        <p:txBody>
          <a:bodyPr>
            <a:normAutofit fontScale="90000"/>
          </a:bodyPr>
          <a:lstStyle/>
          <a:p>
            <a:r>
              <a:rPr lang="da-DK" dirty="0"/>
              <a:t>Hvor langt rækker statens erstatningsansvar for en EU-stridig retstilstand?</a:t>
            </a:r>
            <a:br>
              <a:rPr lang="da-DK" dirty="0"/>
            </a:br>
            <a:r>
              <a:rPr lang="da-DK" sz="3100" dirty="0"/>
              <a:t>- med udgangspunkt i U.2017.1243H</a:t>
            </a:r>
            <a:r>
              <a:rPr lang="da-DK" b="1" dirty="0"/>
              <a:t/>
            </a:r>
            <a:br>
              <a:rPr lang="da-DK" b="1" dirty="0"/>
            </a:br>
            <a:r>
              <a:rPr lang="da-DK" b="1" dirty="0"/>
              <a:t/>
            </a:r>
            <a:br>
              <a:rPr lang="da-DK" b="1" dirty="0"/>
            </a:br>
            <a:r>
              <a:rPr lang="da-DK" sz="2400" b="1" dirty="0"/>
              <a:t>advokat Niels Banke</a:t>
            </a:r>
            <a:br>
              <a:rPr lang="da-DK" sz="2400" b="1" dirty="0"/>
            </a:br>
            <a:r>
              <a:rPr lang="da-DK" sz="2400" b="1" dirty="0"/>
              <a:t>ban@kammeradvokaten.dk</a:t>
            </a:r>
            <a:br>
              <a:rPr lang="da-DK" sz="2400" b="1" dirty="0"/>
            </a:br>
            <a:r>
              <a:rPr lang="da-DK" sz="2400" b="1" dirty="0"/>
              <a:t/>
            </a:r>
            <a:br>
              <a:rPr lang="da-DK" sz="2400" b="1" dirty="0"/>
            </a:br>
            <a:r>
              <a:rPr lang="da-DK" sz="2400" b="1" dirty="0"/>
              <a:t>advokat Mads Bendix Skelbæk-Knudsen</a:t>
            </a:r>
            <a:br>
              <a:rPr lang="da-DK" sz="2400" b="1" dirty="0"/>
            </a:br>
            <a:r>
              <a:rPr lang="da-DK" sz="2400" b="1" dirty="0"/>
              <a:t>mbk@lindlaw.dk</a:t>
            </a:r>
            <a:br>
              <a:rPr lang="da-DK" sz="2400" b="1" dirty="0"/>
            </a:br>
            <a:r>
              <a:rPr lang="da-DK" sz="2400" b="1" dirty="0"/>
              <a:t/>
            </a:r>
            <a:br>
              <a:rPr lang="da-DK" sz="2400" b="1" dirty="0"/>
            </a:br>
            <a:r>
              <a:rPr lang="da-DK" sz="2400" b="1" dirty="0"/>
              <a:t/>
            </a:r>
            <a:br>
              <a:rPr lang="da-DK" sz="2400" b="1" dirty="0"/>
            </a:br>
            <a:r>
              <a:rPr lang="da-DK" b="1" dirty="0"/>
              <a:t/>
            </a:r>
            <a:br>
              <a:rPr lang="da-DK" b="1" dirty="0"/>
            </a:br>
            <a:endParaRPr lang="da-DK" b="1" dirty="0"/>
          </a:p>
        </p:txBody>
      </p:sp>
      <p:sp>
        <p:nvSpPr>
          <p:cNvPr id="2" name="Tekstboks 1"/>
          <p:cNvSpPr txBox="1"/>
          <p:nvPr/>
        </p:nvSpPr>
        <p:spPr>
          <a:xfrm>
            <a:off x="6903218" y="1085222"/>
            <a:ext cx="144696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900" dirty="0"/>
              <a:t>Ved Vesterport 6, 2. sal</a:t>
            </a:r>
          </a:p>
          <a:p>
            <a:pPr algn="r"/>
            <a:r>
              <a:rPr lang="da-DK" sz="900" dirty="0"/>
              <a:t>1612 København V</a:t>
            </a:r>
          </a:p>
          <a:p>
            <a:pPr algn="r"/>
            <a:r>
              <a:rPr lang="da-DK" sz="900" dirty="0"/>
              <a:t>Telefon: 82 30 90 00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863600"/>
            <a:ext cx="8229600" cy="1143000"/>
          </a:xfrm>
        </p:spPr>
        <p:txBody>
          <a:bodyPr>
            <a:normAutofit/>
          </a:bodyPr>
          <a:lstStyle/>
          <a:p>
            <a:r>
              <a:rPr lang="da-DK" dirty="0"/>
              <a:t>Arbejdstagerens indsigelser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a-DK" dirty="0"/>
              <a:t>Ikke reel tvivl om Pereda-dommens betydning</a:t>
            </a:r>
          </a:p>
          <a:p>
            <a:pPr lvl="1"/>
            <a:r>
              <a:rPr lang="da-DK" dirty="0"/>
              <a:t>Retstilstanden var klar inden Pereda</a:t>
            </a:r>
          </a:p>
          <a:p>
            <a:pPr lvl="1"/>
            <a:r>
              <a:rPr lang="da-DK" dirty="0"/>
              <a:t>Den danske regering var klar over en lovændrings nødvendighed, hvilket tidsforløbet viser:</a:t>
            </a:r>
          </a:p>
          <a:p>
            <a:pPr lvl="1"/>
            <a:endParaRPr lang="da-DK" dirty="0"/>
          </a:p>
          <a:p>
            <a:pPr lvl="1"/>
            <a:endParaRPr lang="da-DK" dirty="0"/>
          </a:p>
          <a:p>
            <a:pPr lvl="1"/>
            <a:endParaRPr lang="da-DK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321300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Tidsforløb</a:t>
            </a:r>
          </a:p>
        </p:txBody>
      </p:sp>
      <p:graphicFrame>
        <p:nvGraphicFramePr>
          <p:cNvPr id="4" name="Pladsholder til indhold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69540461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86913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6862" y="879231"/>
            <a:ext cx="8229600" cy="1143000"/>
          </a:xfrm>
        </p:spPr>
        <p:txBody>
          <a:bodyPr>
            <a:normAutofit/>
          </a:bodyPr>
          <a:lstStyle/>
          <a:p>
            <a:r>
              <a:rPr lang="da-DK" dirty="0"/>
              <a:t>Arbejdstagerens indsigelser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a-DK" dirty="0"/>
              <a:t>Forelæggelse for Implementeringsudvalget unødvendig</a:t>
            </a:r>
          </a:p>
          <a:p>
            <a:r>
              <a:rPr lang="da-DK" dirty="0"/>
              <a:t>Nationale lovgivningsprocedurer kan i øvrigt begrunde sen implementering, jf. f.eks. EUD af 25. juni 2013, </a:t>
            </a:r>
            <a:r>
              <a:rPr lang="da-DK" i="1" dirty="0" err="1"/>
              <a:t>Komm</a:t>
            </a:r>
            <a:r>
              <a:rPr lang="da-DK" i="1" dirty="0"/>
              <a:t>. mod Tjekkiet, pr. 48</a:t>
            </a:r>
            <a:endParaRPr lang="da-DK" dirty="0"/>
          </a:p>
          <a:p>
            <a:pPr lvl="1"/>
            <a:endParaRPr lang="da-DK" dirty="0"/>
          </a:p>
          <a:p>
            <a:pPr lvl="1"/>
            <a:endParaRPr lang="da-DK" dirty="0"/>
          </a:p>
          <a:p>
            <a:pPr lvl="1"/>
            <a:endParaRPr lang="da-DK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60874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 err="1"/>
              <a:t>Bekæftigelsesministeriet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57200" y="2120793"/>
            <a:ext cx="8229600" cy="2990470"/>
          </a:xfrm>
        </p:spPr>
        <p:txBody>
          <a:bodyPr>
            <a:normAutofit fontScale="85000" lnSpcReduction="20000"/>
          </a:bodyPr>
          <a:lstStyle/>
          <a:p>
            <a:r>
              <a:rPr lang="da-DK" dirty="0"/>
              <a:t>Mads hovedsynspunkt var, som han også anførte:</a:t>
            </a:r>
          </a:p>
          <a:p>
            <a:endParaRPr lang="da-DK" dirty="0"/>
          </a:p>
          <a:p>
            <a:pPr marL="0" indent="0">
              <a:buNone/>
            </a:pPr>
            <a:r>
              <a:rPr lang="da-DK" dirty="0"/>
              <a:t> </a:t>
            </a:r>
          </a:p>
          <a:p>
            <a:endParaRPr lang="da-DK" dirty="0"/>
          </a:p>
          <a:p>
            <a:pPr>
              <a:spcAft>
                <a:spcPts val="600"/>
              </a:spcAft>
            </a:pPr>
            <a:r>
              <a:rPr lang="da-DK" dirty="0"/>
              <a:t>Det var vi uenige i.</a:t>
            </a:r>
          </a:p>
          <a:p>
            <a:pPr>
              <a:spcAft>
                <a:spcPts val="600"/>
              </a:spcAft>
            </a:pPr>
            <a:r>
              <a:rPr lang="da-DK" dirty="0"/>
              <a:t>Vi gjorde gældende, at det er en forkert forståelse af Brasserie de </a:t>
            </a:r>
            <a:r>
              <a:rPr lang="da-DK" dirty="0" err="1"/>
              <a:t>Pecheur</a:t>
            </a:r>
            <a:r>
              <a:rPr lang="da-DK" dirty="0"/>
              <a:t> dommens præmis 57. </a:t>
            </a:r>
          </a:p>
          <a:p>
            <a:endParaRPr lang="da-DK" dirty="0"/>
          </a:p>
          <a:p>
            <a:endParaRPr lang="da-DK" dirty="0"/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xmlns="" id="{7FBBA1F8-8696-4706-9E9D-E1FC2775D94A}"/>
              </a:ext>
            </a:extLst>
          </p:cNvPr>
          <p:cNvSpPr txBox="1"/>
          <p:nvPr/>
        </p:nvSpPr>
        <p:spPr>
          <a:xfrm>
            <a:off x="930031" y="2719754"/>
            <a:ext cx="6846277" cy="830997"/>
          </a:xfrm>
          <a:prstGeom prst="rect">
            <a:avLst/>
          </a:prstGeom>
          <a:noFill/>
          <a:ln w="19050">
            <a:solidFill>
              <a:srgbClr val="C0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l"/>
            <a:r>
              <a:rPr lang="da-DK" dirty="0"/>
              <a:t>”Straks der er afsagt en EU-dom, der klargør strid mellem EU-ret og national ret, foreligger der en retstilstand, der ”… har varet ved til trods for…”, EU-dommen.</a:t>
            </a:r>
          </a:p>
          <a:p>
            <a:pPr algn="l"/>
            <a:r>
              <a:rPr lang="da-DK" dirty="0"/>
              <a:t>Erstatningsansvaret er m.a.o. ”objektivt” i denne situation”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68EB1D8-4FAD-4254-8B54-C5E2F41F188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96" b="9827"/>
          <a:stretch/>
        </p:blipFill>
        <p:spPr>
          <a:xfrm>
            <a:off x="0" y="5236308"/>
            <a:ext cx="9144000" cy="1621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941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 err="1"/>
              <a:t>Bekæftigelsesministeriet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57200" y="2120792"/>
            <a:ext cx="8229600" cy="2724745"/>
          </a:xfrm>
        </p:spPr>
        <p:txBody>
          <a:bodyPr>
            <a:normAutofit fontScale="55000" lnSpcReduction="20000"/>
          </a:bodyPr>
          <a:lstStyle/>
          <a:p>
            <a:pPr>
              <a:spcAft>
                <a:spcPts val="600"/>
              </a:spcAft>
            </a:pPr>
            <a:r>
              <a:rPr lang="da-DK" sz="4900" dirty="0"/>
              <a:t>Vi mener, at der skal foretages en bedømmelse efter kriterierne i Brasserie de </a:t>
            </a:r>
            <a:r>
              <a:rPr lang="da-DK" sz="4900" dirty="0" err="1"/>
              <a:t>Pecheur</a:t>
            </a:r>
            <a:r>
              <a:rPr lang="da-DK" sz="4900" dirty="0"/>
              <a:t> dommen, hvor det skal fastlægges, om der foreligger en kvalificeret overtrædelse af EU retten. </a:t>
            </a:r>
          </a:p>
          <a:p>
            <a:pPr>
              <a:spcAft>
                <a:spcPts val="600"/>
              </a:spcAft>
            </a:pPr>
            <a:r>
              <a:rPr lang="da-DK" sz="4900" dirty="0"/>
              <a:t>Det skal også ses i lyset af, at der her ikke er tale om direktivstridig adfærd i form af manglende implementering af et direktiv. </a:t>
            </a:r>
          </a:p>
          <a:p>
            <a:endParaRPr lang="da-DK" dirty="0"/>
          </a:p>
          <a:p>
            <a:endParaRPr lang="da-DK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D05415D-734E-4C37-B5ED-8D2E99330B9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780371"/>
            <a:ext cx="9144000" cy="2077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999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 err="1"/>
              <a:t>Bekæftigelsesministeriet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57200" y="2120793"/>
            <a:ext cx="8229600" cy="2373054"/>
          </a:xfrm>
        </p:spPr>
        <p:txBody>
          <a:bodyPr>
            <a:normAutofit fontScale="85000" lnSpcReduction="10000"/>
          </a:bodyPr>
          <a:lstStyle/>
          <a:p>
            <a:r>
              <a:rPr lang="da-DK" dirty="0"/>
              <a:t>Der er heller ikke tale om en dom i et præjudicielt spørgsmål i en aktuel dansk sag, men derimod om det mere indirekte forhold, at en anden stats forelæggelse efter en </a:t>
            </a:r>
            <a:r>
              <a:rPr lang="da-DK" dirty="0" err="1"/>
              <a:t>omformulering</a:t>
            </a:r>
            <a:r>
              <a:rPr lang="da-DK" dirty="0"/>
              <a:t> af spørgsmålet fra domstolens side udlægger direktivet, så det måske / måske ikke har betydning for dansk ret. </a:t>
            </a:r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65EB283-F98F-4104-8F10-B055F90894E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780371"/>
            <a:ext cx="9144000" cy="2077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359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 err="1"/>
              <a:t>Bekæftigelsesministeriet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57200" y="2120793"/>
            <a:ext cx="8229600" cy="2630962"/>
          </a:xfrm>
        </p:spPr>
        <p:txBody>
          <a:bodyPr>
            <a:normAutofit fontScale="70000" lnSpcReduction="20000"/>
          </a:bodyPr>
          <a:lstStyle/>
          <a:p>
            <a:r>
              <a:rPr lang="da-DK" dirty="0"/>
              <a:t>Det var med sikkerhed ikke sådan, at man ud af direktivets meget kortfattede formulering kunne udlede, at dansk ferieret, der har været sådan siden 30’erne, skulle være direktivstridig.</a:t>
            </a:r>
          </a:p>
          <a:p>
            <a:pPr marL="0" indent="0">
              <a:buNone/>
            </a:pPr>
            <a:endParaRPr lang="da-DK" dirty="0"/>
          </a:p>
          <a:p>
            <a:r>
              <a:rPr lang="da-DK" dirty="0"/>
              <a:t>Jeg gjorde gældende, at man i overensstemmelse med principperne i Brasserie de </a:t>
            </a:r>
            <a:r>
              <a:rPr lang="da-DK" dirty="0" err="1"/>
              <a:t>Pecheur</a:t>
            </a:r>
            <a:r>
              <a:rPr lang="da-DK" dirty="0"/>
              <a:t> må foretage en bedømmelse af forløbet for at se, om medlemsstaten åbenbart og groft har tilsidesat fællesskabsretten.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A008012-2B2B-4380-BE31-7E6AB1A755F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30"/>
          <a:stretch/>
        </p:blipFill>
        <p:spPr>
          <a:xfrm>
            <a:off x="0" y="4861169"/>
            <a:ext cx="9144000" cy="207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193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 err="1"/>
              <a:t>Bekæftigelsesministeriet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57200" y="2120793"/>
            <a:ext cx="8229600" cy="310770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da-DK" sz="2700" dirty="0"/>
              <a:t>Her redegjorde vi så for forløbet, hvor der i pagt med den danske model var sket en behandling i implementeringsudvalget, og det arbejde var godt i gang, da borgeren blev syg.</a:t>
            </a:r>
          </a:p>
          <a:p>
            <a:pPr>
              <a:spcAft>
                <a:spcPts val="600"/>
              </a:spcAft>
            </a:pPr>
            <a:r>
              <a:rPr lang="da-DK" sz="2700" dirty="0"/>
              <a:t>Der var derfor ikke på tidspunktet for sygdommen nogen overtrædelse.</a:t>
            </a:r>
          </a:p>
          <a:p>
            <a:pPr marL="0" indent="0">
              <a:buNone/>
            </a:pPr>
            <a:endParaRPr lang="da-DK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BDB8A65-AC03-4263-9C79-08A8A7AF80B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16"/>
          <a:stretch/>
        </p:blipFill>
        <p:spPr>
          <a:xfrm>
            <a:off x="0" y="5072185"/>
            <a:ext cx="9144000" cy="1869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324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 err="1"/>
              <a:t>Bekæftigelsesministeriet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57200" y="2120793"/>
            <a:ext cx="8229600" cy="2802900"/>
          </a:xfrm>
        </p:spPr>
        <p:txBody>
          <a:bodyPr>
            <a:normAutofit fontScale="92500" lnSpcReduction="20000"/>
          </a:bodyPr>
          <a:lstStyle/>
          <a:p>
            <a:pPr>
              <a:spcAft>
                <a:spcPts val="600"/>
              </a:spcAft>
            </a:pPr>
            <a:r>
              <a:rPr lang="da-DK" dirty="0"/>
              <a:t>Det mente vi heller ikke, der var i det efterfølgende forløb, hvor man i dommen kan se forløbet, der førte til loven, der blev vedtaget i 2012. </a:t>
            </a:r>
          </a:p>
          <a:p>
            <a:pPr>
              <a:spcAft>
                <a:spcPts val="600"/>
              </a:spcAft>
            </a:pPr>
            <a:r>
              <a:rPr lang="da-DK" dirty="0"/>
              <a:t>Men det var sådan set ikke omfattet af sagen, da det ikke var en del af de nedlagte påstande.</a:t>
            </a:r>
          </a:p>
          <a:p>
            <a:endParaRPr lang="da-DK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CFD87C3-D0E1-46B9-A496-E111FFA79B7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84" b="17840"/>
          <a:stretch/>
        </p:blipFill>
        <p:spPr>
          <a:xfrm>
            <a:off x="0" y="4923693"/>
            <a:ext cx="9144000" cy="1934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041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Højesterets resultat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57200" y="2120793"/>
            <a:ext cx="8229600" cy="2419946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da-DK" dirty="0"/>
              <a:t>Omkring resultatet kan man sige, at det er lidt forskelligt, om man læser overskriften i </a:t>
            </a:r>
            <a:r>
              <a:rPr lang="da-DK" dirty="0" err="1"/>
              <a:t>Ufr</a:t>
            </a:r>
            <a:r>
              <a:rPr lang="da-DK" dirty="0"/>
              <a:t>, eller man læser domskonklusionen.</a:t>
            </a:r>
          </a:p>
          <a:p>
            <a:pPr>
              <a:spcAft>
                <a:spcPts val="600"/>
              </a:spcAft>
            </a:pPr>
            <a:r>
              <a:rPr lang="da-DK" dirty="0"/>
              <a:t>Overskriften i </a:t>
            </a:r>
            <a:r>
              <a:rPr lang="da-DK" dirty="0" err="1"/>
              <a:t>UfR</a:t>
            </a:r>
            <a:r>
              <a:rPr lang="da-DK" dirty="0"/>
              <a:t> lyder:</a:t>
            </a:r>
          </a:p>
          <a:p>
            <a:endParaRPr lang="da-DK" dirty="0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xmlns="" id="{637D3945-9B00-42E4-9FFF-5E58BD1E41C2}"/>
              </a:ext>
            </a:extLst>
          </p:cNvPr>
          <p:cNvSpPr txBox="1"/>
          <p:nvPr/>
        </p:nvSpPr>
        <p:spPr>
          <a:xfrm>
            <a:off x="562707" y="4689231"/>
            <a:ext cx="8018585" cy="1446550"/>
          </a:xfrm>
          <a:prstGeom prst="rect">
            <a:avLst/>
          </a:prstGeom>
          <a:noFill/>
          <a:ln w="19050">
            <a:solidFill>
              <a:srgbClr val="C0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l"/>
            <a:r>
              <a:rPr lang="da-DK" sz="2200" dirty="0"/>
              <a:t>” Beskæftigelsesministeriet var erstatningsansvarlig for ikke tilstrækkelig hurtigt at have bragt ferieloven i overensstemmelse med EU's arbejdstidsdirektiv, men der var ikke grundlag for erstatning i den konkrete sag.”</a:t>
            </a:r>
          </a:p>
        </p:txBody>
      </p:sp>
    </p:spTree>
    <p:extLst>
      <p:ext uri="{BB962C8B-B14F-4D97-AF65-F5344CB8AC3E}">
        <p14:creationId xmlns:p14="http://schemas.microsoft.com/office/powerpoint/2010/main" val="2932703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8474" y="864463"/>
            <a:ext cx="8229600" cy="1143000"/>
          </a:xfrm>
        </p:spPr>
        <p:txBody>
          <a:bodyPr/>
          <a:lstStyle/>
          <a:p>
            <a:r>
              <a:rPr lang="da-DK" dirty="0"/>
              <a:t>Arbejdstidsdirektivets art. 7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 err="1"/>
              <a:t>Rdir</a:t>
            </a:r>
            <a:r>
              <a:rPr lang="da-DK" dirty="0"/>
              <a:t>. 93/104/EF, art. 7, stk. 1:</a:t>
            </a:r>
            <a:br>
              <a:rPr lang="da-DK" dirty="0"/>
            </a:br>
            <a:r>
              <a:rPr lang="da-DK" dirty="0"/>
              <a:t>”</a:t>
            </a:r>
            <a:r>
              <a:rPr lang="da-DK" sz="2400" i="1" dirty="0"/>
              <a:t>Medlemsstaterne træffer de nødvendige foranstaltninger for at sikre, at alle arbejdstagere får en årlig betalt ferie af mindst fire ugers varighed, i overensstemmelse med de kriterier for opnåelse og tildeling heraf, som er fastsat i national lovgivning og/eller praksis.</a:t>
            </a:r>
            <a:r>
              <a:rPr lang="da-DK" dirty="0"/>
              <a:t>”</a:t>
            </a:r>
          </a:p>
        </p:txBody>
      </p:sp>
      <p:cxnSp>
        <p:nvCxnSpPr>
          <p:cNvPr id="5" name="Lige forbindelse 4"/>
          <p:cNvCxnSpPr/>
          <p:nvPr/>
        </p:nvCxnSpPr>
        <p:spPr>
          <a:xfrm>
            <a:off x="5335480" y="3493363"/>
            <a:ext cx="3222594" cy="8878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Lige forbindelse 7"/>
          <p:cNvCxnSpPr/>
          <p:nvPr/>
        </p:nvCxnSpPr>
        <p:spPr>
          <a:xfrm>
            <a:off x="870012" y="3865194"/>
            <a:ext cx="2325949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Lige forbindelse 9"/>
          <p:cNvCxnSpPr/>
          <p:nvPr/>
        </p:nvCxnSpPr>
        <p:spPr>
          <a:xfrm>
            <a:off x="6402413" y="3811194"/>
            <a:ext cx="1411550" cy="887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Lige forbindelse 11"/>
          <p:cNvCxnSpPr/>
          <p:nvPr/>
        </p:nvCxnSpPr>
        <p:spPr>
          <a:xfrm>
            <a:off x="6176348" y="4189902"/>
            <a:ext cx="1091953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Lige forbindelse 13"/>
          <p:cNvCxnSpPr/>
          <p:nvPr/>
        </p:nvCxnSpPr>
        <p:spPr>
          <a:xfrm>
            <a:off x="870012" y="4699695"/>
            <a:ext cx="3240349" cy="887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1368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Højesterets resultat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57200" y="2120793"/>
            <a:ext cx="8229600" cy="2419946"/>
          </a:xfrm>
        </p:spPr>
        <p:txBody>
          <a:bodyPr>
            <a:normAutofit fontScale="62500" lnSpcReduction="20000"/>
          </a:bodyPr>
          <a:lstStyle/>
          <a:p>
            <a:r>
              <a:rPr lang="da-DK" dirty="0"/>
              <a:t>Men domskonklusionen lyder:</a:t>
            </a:r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pPr>
              <a:spcBef>
                <a:spcPts val="1200"/>
              </a:spcBef>
            </a:pPr>
            <a:r>
              <a:rPr lang="da-DK" dirty="0"/>
              <a:t>Så dommen er en frifindelse i forhold til de nedlagte påstand, men med en bemærkning om, at der ville have været ansvar senere i forløbet.</a:t>
            </a: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xmlns="" id="{7476D590-C5C4-4FE4-B243-D72624E580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261" y="2648535"/>
            <a:ext cx="6900985" cy="772107"/>
          </a:xfrm>
          <a:prstGeom prst="rect">
            <a:avLst/>
          </a:prstGeom>
          <a:noFill/>
          <a:ln w="19050">
            <a:solidFill>
              <a:srgbClr val="C00000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4000" tIns="108000" rIns="144000" bIns="10800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altLang="da-DK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”</a:t>
            </a:r>
            <a:r>
              <a:rPr kumimoji="0" lang="da-DK" altLang="da-DK" sz="1800" b="0" i="0" u="sng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da-DK" altLang="da-DK" sz="1800" b="0" i="1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Landsrettens dom stadfæstes” og landsrettens doms konklusion var ”</a:t>
            </a:r>
            <a:r>
              <a:rPr kumimoji="0" lang="da-DK" altLang="da-DK" sz="18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Beskæftigelsesministeriet frifindes”</a:t>
            </a:r>
            <a:endParaRPr kumimoji="0" lang="da-DK" altLang="da-DK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3693C55-A841-4F99-9DF9-F57DA13F4E7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51"/>
          <a:stretch/>
        </p:blipFill>
        <p:spPr>
          <a:xfrm>
            <a:off x="0" y="4720492"/>
            <a:ext cx="9144000" cy="2205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579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Højesterets resultat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57200" y="2120793"/>
            <a:ext cx="8229600" cy="3154592"/>
          </a:xfrm>
        </p:spPr>
        <p:txBody>
          <a:bodyPr>
            <a:normAutofit fontScale="85000" lnSpcReduction="10000"/>
          </a:bodyPr>
          <a:lstStyle/>
          <a:p>
            <a:pPr>
              <a:spcAft>
                <a:spcPts val="600"/>
              </a:spcAft>
            </a:pPr>
            <a:r>
              <a:rPr lang="da-DK" dirty="0"/>
              <a:t>Det er lidt atypisk, men er jo udtryk for, at Højesteret afsiger principielle afgørelser, der ikke nødvendigvis er begrænset af parternes påstande.</a:t>
            </a:r>
          </a:p>
          <a:p>
            <a:pPr>
              <a:spcAft>
                <a:spcPts val="600"/>
              </a:spcAft>
            </a:pPr>
            <a:r>
              <a:rPr lang="da-DK" dirty="0"/>
              <a:t>Man indleder med at </a:t>
            </a:r>
            <a:r>
              <a:rPr lang="da-DK" dirty="0" err="1"/>
              <a:t>gg</a:t>
            </a:r>
            <a:r>
              <a:rPr lang="da-DK" dirty="0"/>
              <a:t>. retsstillingen efter EU-retten, og besvarer her spørgsmålet, om ansvaret indtræder ved selve domsafsigelsen, idet det afvises, og man anfører: </a:t>
            </a:r>
          </a:p>
          <a:p>
            <a:pPr marL="0" indent="0">
              <a:buNone/>
            </a:pPr>
            <a:endParaRPr lang="da-DK" dirty="0"/>
          </a:p>
          <a:p>
            <a:endParaRPr lang="da-DK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xmlns="" id="{E16E41E8-B9DC-4F50-96B8-475C4B41B242}"/>
              </a:ext>
            </a:extLst>
          </p:cNvPr>
          <p:cNvSpPr txBox="1"/>
          <p:nvPr/>
        </p:nvSpPr>
        <p:spPr>
          <a:xfrm>
            <a:off x="633046" y="5173785"/>
            <a:ext cx="7791939" cy="1323439"/>
          </a:xfrm>
          <a:prstGeom prst="rect">
            <a:avLst/>
          </a:prstGeom>
          <a:noFill/>
          <a:ln w="12700">
            <a:solidFill>
              <a:srgbClr val="C0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l"/>
            <a:r>
              <a:rPr lang="da-DK" sz="2000" dirty="0"/>
              <a:t>”Myndighederne skal ifølge den nævne præmis navnlig påse, at national ret så hurtigt som muligt bringes i overensstemmelse med </a:t>
            </a:r>
            <a:r>
              <a:rPr lang="da-DK" sz="2000" dirty="0" err="1"/>
              <a:t>fællesskabs-retten</a:t>
            </a:r>
            <a:r>
              <a:rPr lang="da-DK" sz="2000" dirty="0"/>
              <a:t>, og at borgernes rettigheder i henhold til fællesskabsretten gennemføres fuldt ud.”</a:t>
            </a:r>
          </a:p>
        </p:txBody>
      </p:sp>
    </p:spTree>
    <p:extLst>
      <p:ext uri="{BB962C8B-B14F-4D97-AF65-F5344CB8AC3E}">
        <p14:creationId xmlns:p14="http://schemas.microsoft.com/office/powerpoint/2010/main" val="2529788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Højesterets resultat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57200" y="2120793"/>
            <a:ext cx="8229600" cy="3154592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da-DK" sz="2700" dirty="0"/>
              <a:t>Herefter gennemgår Højesteret så sagsforløbet og kommer med afklaring af hvornår der skulle have været en lovændring.</a:t>
            </a:r>
          </a:p>
          <a:p>
            <a:pPr>
              <a:spcAft>
                <a:spcPts val="600"/>
              </a:spcAft>
            </a:pPr>
            <a:r>
              <a:rPr lang="da-DK" sz="2700" dirty="0"/>
              <a:t>At sagen overgår til Implementeringsudvalget, og at de afgiver rapport i september 2010 er der ingen bemærkninger til.</a:t>
            </a:r>
          </a:p>
          <a:p>
            <a:pPr marL="0" indent="0">
              <a:buNone/>
            </a:pPr>
            <a:endParaRPr lang="da-DK" dirty="0"/>
          </a:p>
          <a:p>
            <a:endParaRPr lang="da-DK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C372A8C-4469-4CF8-B513-28F02E708D8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92"/>
          <a:stretch/>
        </p:blipFill>
        <p:spPr>
          <a:xfrm>
            <a:off x="0" y="4979663"/>
            <a:ext cx="9144000" cy="1878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52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Højesterets resultat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57200" y="2120793"/>
            <a:ext cx="8229600" cy="3154592"/>
          </a:xfrm>
        </p:spPr>
        <p:txBody>
          <a:bodyPr>
            <a:normAutofit fontScale="85000" lnSpcReduction="20000"/>
          </a:bodyPr>
          <a:lstStyle/>
          <a:p>
            <a:pPr>
              <a:spcAft>
                <a:spcPts val="600"/>
              </a:spcAft>
            </a:pPr>
            <a:r>
              <a:rPr lang="da-DK" dirty="0"/>
              <a:t>Herefter finder man, at det påhvilede de danske myndigheder at bringe lovgivningen i overensstemmelse med BM og </a:t>
            </a:r>
            <a:r>
              <a:rPr lang="da-DK" dirty="0" err="1"/>
              <a:t>Modsts</a:t>
            </a:r>
            <a:r>
              <a:rPr lang="da-DK" dirty="0"/>
              <a:t> vurderinger i rapporten.</a:t>
            </a:r>
          </a:p>
          <a:p>
            <a:pPr>
              <a:spcAft>
                <a:spcPts val="600"/>
              </a:spcAft>
            </a:pPr>
            <a:r>
              <a:rPr lang="da-DK" dirty="0"/>
              <a:t>Henset til, at det var en afgrænset og relativt enkel ændring, burde det have været gennemført til ikrafttræden den 1. januar 2011.</a:t>
            </a:r>
          </a:p>
          <a:p>
            <a:pPr>
              <a:spcAft>
                <a:spcPts val="600"/>
              </a:spcAft>
            </a:pPr>
            <a:r>
              <a:rPr lang="da-DK" dirty="0"/>
              <a:t>Meget præcis angivelse.</a:t>
            </a:r>
          </a:p>
          <a:p>
            <a:pPr marL="0" indent="0">
              <a:buNone/>
            </a:pPr>
            <a:endParaRPr lang="da-DK" dirty="0"/>
          </a:p>
          <a:p>
            <a:endParaRPr lang="da-DK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07E0719-B64B-4612-A86A-0E39D8AFF12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92" b="26256"/>
          <a:stretch/>
        </p:blipFill>
        <p:spPr>
          <a:xfrm>
            <a:off x="0" y="5275385"/>
            <a:ext cx="9144000" cy="164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750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Højesterets resultat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57200" y="2120793"/>
            <a:ext cx="8229600" cy="3154592"/>
          </a:xfrm>
        </p:spPr>
        <p:txBody>
          <a:bodyPr>
            <a:normAutofit fontScale="92500" lnSpcReduction="20000"/>
          </a:bodyPr>
          <a:lstStyle/>
          <a:p>
            <a:pPr>
              <a:spcAft>
                <a:spcPts val="600"/>
              </a:spcAft>
            </a:pPr>
            <a:r>
              <a:rPr lang="da-DK" dirty="0"/>
              <a:t>Det reserveres, at der kan være grunde til ,at en </a:t>
            </a:r>
            <a:r>
              <a:rPr lang="da-DK" dirty="0" err="1"/>
              <a:t>lovgivningproces</a:t>
            </a:r>
            <a:r>
              <a:rPr lang="da-DK" dirty="0"/>
              <a:t> er længere, men det var ikke tilfældet i denne sag. </a:t>
            </a:r>
          </a:p>
          <a:p>
            <a:pPr>
              <a:spcAft>
                <a:spcPts val="600"/>
              </a:spcAft>
            </a:pPr>
            <a:r>
              <a:rPr lang="da-DK" dirty="0"/>
              <a:t>Handlepligten kunne ikke udsættes, til det var afklaret, om ferieloven ved EU konform fortolkning kunne bringes i overensstemmelse med Pereda dommen.</a:t>
            </a:r>
          </a:p>
          <a:p>
            <a:pPr marL="0" indent="0">
              <a:buNone/>
            </a:pPr>
            <a:endParaRPr lang="da-DK" dirty="0"/>
          </a:p>
          <a:p>
            <a:endParaRPr lang="da-DK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2E2EEB8-539B-4749-AB40-0BD6D7FB257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03" b="13883"/>
          <a:stretch/>
        </p:blipFill>
        <p:spPr>
          <a:xfrm>
            <a:off x="0" y="4974492"/>
            <a:ext cx="9144000" cy="1883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371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Højesterets resultat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57200" y="2120793"/>
            <a:ext cx="8229600" cy="3154592"/>
          </a:xfrm>
        </p:spPr>
        <p:txBody>
          <a:bodyPr>
            <a:normAutofit lnSpcReduction="10000"/>
          </a:bodyPr>
          <a:lstStyle/>
          <a:p>
            <a:pPr>
              <a:spcAft>
                <a:spcPts val="600"/>
              </a:spcAft>
            </a:pPr>
            <a:r>
              <a:rPr lang="da-DK" sz="2700" dirty="0"/>
              <a:t>Man konkluderer dernæst, at de danske </a:t>
            </a:r>
            <a:r>
              <a:rPr lang="da-DK" sz="2700"/>
              <a:t>myndigheder havde </a:t>
            </a:r>
            <a:r>
              <a:rPr lang="da-DK" sz="2700" dirty="0"/>
              <a:t>pådraget sig erstatningsansvar, ved at ændringen ikke var gennemført 1. januar 2011. Dog alene for 4 af de 5 ugers ferie.</a:t>
            </a:r>
          </a:p>
          <a:p>
            <a:pPr>
              <a:spcAft>
                <a:spcPts val="600"/>
              </a:spcAft>
            </a:pPr>
            <a:r>
              <a:rPr lang="da-DK" sz="2700" dirty="0"/>
              <a:t>Dette </a:t>
            </a:r>
            <a:r>
              <a:rPr lang="da-DK" sz="2700" dirty="0" err="1"/>
              <a:t>galdt</a:t>
            </a:r>
            <a:r>
              <a:rPr lang="da-DK" sz="2700" dirty="0"/>
              <a:t> imidlertid ikke for sagsøgeren, fordi han var syg under ferie sommeren 2010, hvor der ikke var indtrådt et ansvar.</a:t>
            </a:r>
          </a:p>
          <a:p>
            <a:pPr marL="0" indent="0">
              <a:buNone/>
            </a:pPr>
            <a:endParaRPr lang="da-DK" dirty="0"/>
          </a:p>
          <a:p>
            <a:endParaRPr lang="da-DK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ADA7A01-1A10-42B1-98C7-5B02EB089C4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99"/>
          <a:stretch/>
        </p:blipFill>
        <p:spPr>
          <a:xfrm>
            <a:off x="0" y="5103447"/>
            <a:ext cx="9144000" cy="1838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113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da-DK" dirty="0"/>
              <a:t/>
            </a:r>
            <a:br>
              <a:rPr lang="da-DK" dirty="0"/>
            </a:br>
            <a:r>
              <a:rPr lang="da-DK" dirty="0"/>
              <a:t>Pereda-dommen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a-DK" dirty="0"/>
              <a:t>EFD af 10. september 2009, </a:t>
            </a:r>
            <a:r>
              <a:rPr lang="da-DK" i="1" dirty="0"/>
              <a:t>Pereda</a:t>
            </a:r>
            <a:r>
              <a:rPr lang="da-DK" dirty="0"/>
              <a:t>, pr. 26:</a:t>
            </a:r>
            <a:br>
              <a:rPr lang="da-DK" dirty="0"/>
            </a:br>
            <a:r>
              <a:rPr lang="da-DK" sz="2400" dirty="0"/>
              <a:t>”</a:t>
            </a:r>
            <a:r>
              <a:rPr lang="da-DK" sz="2400" i="1" dirty="0"/>
              <a:t>Art. 7, stk. 1 … er til hinder for … bestemmelser … hvorefter en arbejdstager, der er sygemeldt under sin årlige ferie … ikke har ret til efter raskmelding at afholde … ferie</a:t>
            </a:r>
            <a:r>
              <a:rPr lang="da-DK" sz="2400" dirty="0"/>
              <a:t>[n]</a:t>
            </a:r>
            <a:r>
              <a:rPr lang="da-DK" sz="2400" i="1" dirty="0"/>
              <a:t> på et andet tidspunkt…</a:t>
            </a:r>
            <a:r>
              <a:rPr lang="da-DK" sz="2400" dirty="0"/>
              <a:t>”</a:t>
            </a:r>
          </a:p>
          <a:p>
            <a:pPr marL="0" indent="0">
              <a:buNone/>
            </a:pPr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53BFB-C0F8-4918-9F7E-827EE438CF6C}" type="slidenum">
              <a:rPr lang="en-US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053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Tidsforløbet</a:t>
            </a:r>
          </a:p>
        </p:txBody>
      </p:sp>
      <p:graphicFrame>
        <p:nvGraphicFramePr>
          <p:cNvPr id="4" name="Pladsholder til indhold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85194948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Venstre klammeparentes 4"/>
          <p:cNvSpPr/>
          <p:nvPr/>
        </p:nvSpPr>
        <p:spPr>
          <a:xfrm rot="16200000">
            <a:off x="6227689" y="4128116"/>
            <a:ext cx="306278" cy="2401410"/>
          </a:xfrm>
          <a:prstGeom prst="leftBrac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a-DK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662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18514"/>
            <a:ext cx="8229600" cy="1579799"/>
          </a:xfrm>
        </p:spPr>
        <p:txBody>
          <a:bodyPr>
            <a:normAutofit fontScale="90000"/>
          </a:bodyPr>
          <a:lstStyle/>
          <a:p>
            <a:pPr algn="l"/>
            <a:r>
              <a:rPr lang="da-DK" dirty="0"/>
              <a:t/>
            </a:r>
            <a:br>
              <a:rPr lang="da-DK" dirty="0"/>
            </a:br>
            <a:r>
              <a:rPr lang="da-DK" dirty="0"/>
              <a:t>Direktivbaserede rettigheder indtil korrekt implementering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endParaRPr lang="da-DK" dirty="0"/>
          </a:p>
          <a:p>
            <a:pPr marL="285750" indent="-285750">
              <a:buFont typeface="Arial" pitchFamily="34" charset="0"/>
              <a:buChar char="•"/>
            </a:pPr>
            <a:r>
              <a:rPr lang="da-DK" dirty="0"/>
              <a:t>Direkte virkning i forhold til offentlige arbejdsgivere, jf. EFD af 4. december 1974, </a:t>
            </a:r>
            <a:r>
              <a:rPr lang="da-DK" i="1" dirty="0"/>
              <a:t>van </a:t>
            </a:r>
            <a:r>
              <a:rPr lang="da-DK" i="1" dirty="0" err="1"/>
              <a:t>Deyn</a:t>
            </a:r>
            <a:endParaRPr lang="da-DK" i="1" dirty="0"/>
          </a:p>
          <a:p>
            <a:pPr marL="285750" indent="-285750">
              <a:buFont typeface="Arial" pitchFamily="34" charset="0"/>
              <a:buChar char="•"/>
            </a:pPr>
            <a:r>
              <a:rPr lang="da-DK" dirty="0"/>
              <a:t>Direktivkonform fortolkning, jf. EFD af 10. april 1984, </a:t>
            </a:r>
            <a:r>
              <a:rPr lang="da-DK" i="1" dirty="0"/>
              <a:t>van </a:t>
            </a:r>
            <a:r>
              <a:rPr lang="da-DK" i="1" dirty="0" err="1"/>
              <a:t>Colson</a:t>
            </a:r>
            <a:endParaRPr lang="da-DK" i="1" dirty="0"/>
          </a:p>
          <a:p>
            <a:pPr marL="685800" lvl="1">
              <a:buFont typeface="Arial" pitchFamily="34" charset="0"/>
              <a:buChar char="•"/>
            </a:pPr>
            <a:r>
              <a:rPr lang="da-DK" dirty="0"/>
              <a:t>Ej mulig pga. </a:t>
            </a:r>
            <a:r>
              <a:rPr lang="da-DK" i="1" dirty="0"/>
              <a:t>contra </a:t>
            </a:r>
            <a:r>
              <a:rPr lang="da-DK" i="1" dirty="0" err="1"/>
              <a:t>legem</a:t>
            </a:r>
            <a:r>
              <a:rPr lang="da-DK" i="1" dirty="0"/>
              <a:t>-fortolkning, jf. U.2014.914H</a:t>
            </a:r>
            <a:endParaRPr lang="da-DK" dirty="0"/>
          </a:p>
          <a:p>
            <a:pPr marL="285750" indent="-285750">
              <a:buFont typeface="Arial" pitchFamily="34" charset="0"/>
              <a:buChar char="•"/>
            </a:pPr>
            <a:r>
              <a:rPr lang="da-DK" dirty="0"/>
              <a:t>Erstatningsansvar for staten, jf. EFD af 19. november 1991, </a:t>
            </a:r>
            <a:r>
              <a:rPr lang="da-DK" i="1" dirty="0" err="1"/>
              <a:t>Francovich</a:t>
            </a:r>
            <a:endParaRPr lang="da-DK" i="1" dirty="0"/>
          </a:p>
          <a:p>
            <a:pPr marL="0" indent="0">
              <a:buNone/>
            </a:pP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53BFB-C0F8-4918-9F7E-827EE438CF6C}" type="slidenum">
              <a:rPr lang="en-US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694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74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839910"/>
            <a:ext cx="8229600" cy="1206393"/>
          </a:xfrm>
        </p:spPr>
        <p:txBody>
          <a:bodyPr/>
          <a:lstStyle/>
          <a:p>
            <a:r>
              <a:rPr lang="da-DK" dirty="0"/>
              <a:t>Erstatningsbetingelser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a-DK" dirty="0"/>
              <a:t>EFD af 5. marts 1996:, </a:t>
            </a:r>
            <a:r>
              <a:rPr lang="da-DK" i="1" dirty="0" err="1"/>
              <a:t>Brasserie</a:t>
            </a:r>
            <a:r>
              <a:rPr lang="da-DK" i="1" dirty="0"/>
              <a:t> du </a:t>
            </a:r>
            <a:r>
              <a:rPr lang="da-DK" i="1" dirty="0" err="1"/>
              <a:t>pêcheur</a:t>
            </a:r>
            <a:r>
              <a:rPr lang="da-DK" dirty="0"/>
              <a:t>, præmis 51, tre betingelser for erstatningsansvar:</a:t>
            </a:r>
          </a:p>
          <a:p>
            <a:pPr lvl="1"/>
            <a:r>
              <a:rPr lang="da-DK" i="1" dirty="0"/>
              <a:t>at den bestemmelse, der er overtrådt, har til formål at tillægge borgerne rettigheder,</a:t>
            </a:r>
          </a:p>
          <a:p>
            <a:pPr lvl="1"/>
            <a:r>
              <a:rPr lang="da-DK" i="1" dirty="0"/>
              <a:t>at overtrædelsen er tilstrækkelig kvalificeret, og endelig,</a:t>
            </a:r>
          </a:p>
          <a:p>
            <a:pPr lvl="1"/>
            <a:r>
              <a:rPr lang="da-DK" i="1" dirty="0"/>
              <a:t>at der er en direkte årsagsforbindelse mellem statens overtrædelse af sin forpligtelse og de skadelidtes tab.</a:t>
            </a:r>
          </a:p>
          <a:p>
            <a:r>
              <a:rPr lang="da-DK" dirty="0"/>
              <a:t>Første og sidste betingelse var utvivlsomt – og ubestridt – opfyldt i U.2017.1243H.</a:t>
            </a:r>
          </a:p>
        </p:txBody>
      </p:sp>
      <p:sp>
        <p:nvSpPr>
          <p:cNvPr id="4" name="Ellipse 3"/>
          <p:cNvSpPr/>
          <p:nvPr/>
        </p:nvSpPr>
        <p:spPr>
          <a:xfrm>
            <a:off x="3905816" y="3492243"/>
            <a:ext cx="3320249" cy="7102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27996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797434"/>
            <a:ext cx="8229600" cy="1143000"/>
          </a:xfrm>
        </p:spPr>
        <p:txBody>
          <a:bodyPr/>
          <a:lstStyle/>
          <a:p>
            <a:r>
              <a:rPr lang="da-DK" dirty="0"/>
              <a:t>Tilstrækkelig kvalificeret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da-DK" dirty="0"/>
              <a:t>Enighed om, at overtrædelsen ikke var </a:t>
            </a:r>
            <a:r>
              <a:rPr lang="da-DK" i="1" dirty="0"/>
              <a:t>tilstrækkeligt</a:t>
            </a:r>
            <a:r>
              <a:rPr lang="da-DK" dirty="0"/>
              <a:t> </a:t>
            </a:r>
            <a:r>
              <a:rPr lang="da-DK" i="1" dirty="0"/>
              <a:t>kvalificeret</a:t>
            </a:r>
            <a:r>
              <a:rPr lang="da-DK" dirty="0"/>
              <a:t> før EU-domstolen havde fortolket direktivets art. 7.</a:t>
            </a:r>
          </a:p>
          <a:p>
            <a:r>
              <a:rPr lang="da-DK" dirty="0"/>
              <a:t>Der var uenighed om hvorvidt resultatet i Pereda-dommen fulgte af tidligere EF-domme</a:t>
            </a:r>
          </a:p>
          <a:p>
            <a:pPr lvl="1"/>
            <a:r>
              <a:rPr lang="da-DK" dirty="0"/>
              <a:t>EFD af 26. juni 2001, </a:t>
            </a:r>
            <a:r>
              <a:rPr lang="da-DK" i="1" dirty="0"/>
              <a:t>BECTU</a:t>
            </a:r>
          </a:p>
          <a:p>
            <a:pPr lvl="1"/>
            <a:r>
              <a:rPr lang="da-DK" dirty="0"/>
              <a:t>EFD af 18. marts 2004, </a:t>
            </a:r>
            <a:r>
              <a:rPr lang="da-DK" i="1" dirty="0" err="1"/>
              <a:t>Gómez</a:t>
            </a:r>
            <a:endParaRPr lang="da-DK" i="1" dirty="0"/>
          </a:p>
          <a:p>
            <a:pPr lvl="1"/>
            <a:r>
              <a:rPr lang="da-DK" dirty="0"/>
              <a:t>EFD af 20. januar 2009, </a:t>
            </a:r>
            <a:r>
              <a:rPr lang="da-DK" i="1" dirty="0"/>
              <a:t>Schultz-Hoff</a:t>
            </a:r>
            <a:endParaRPr lang="da-DK" dirty="0"/>
          </a:p>
          <a:p>
            <a:pPr lvl="1"/>
            <a:r>
              <a:rPr lang="da-DK" dirty="0"/>
              <a:t>Da sagens faktiske omstændigheder lå efter Pereda-dommen var det imidlertid af mindre relevans</a:t>
            </a:r>
          </a:p>
          <a:p>
            <a:r>
              <a:rPr lang="da-DK" dirty="0"/>
              <a:t>Den centrale uenighed angik tiden</a:t>
            </a:r>
          </a:p>
          <a:p>
            <a:pPr lvl="1"/>
            <a:r>
              <a:rPr lang="da-DK" dirty="0"/>
              <a:t>fra Pereda-dommen 10. september 2009</a:t>
            </a:r>
          </a:p>
          <a:p>
            <a:pPr lvl="1"/>
            <a:r>
              <a:rPr lang="da-DK" dirty="0"/>
              <a:t>over den konkrete sags faktiske omstændigheder – juli/august 2010</a:t>
            </a:r>
          </a:p>
          <a:p>
            <a:pPr lvl="1"/>
            <a:r>
              <a:rPr lang="da-DK" dirty="0"/>
              <a:t>og frem til ændringen af ferieloven pr. 1. maj 2012</a:t>
            </a:r>
          </a:p>
          <a:p>
            <a:endParaRPr lang="da-DK" dirty="0"/>
          </a:p>
          <a:p>
            <a:endParaRPr lang="da-DK" dirty="0"/>
          </a:p>
          <a:p>
            <a:pPr lvl="1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719432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808892"/>
            <a:ext cx="8229600" cy="1143000"/>
          </a:xfrm>
        </p:spPr>
        <p:txBody>
          <a:bodyPr/>
          <a:lstStyle/>
          <a:p>
            <a:r>
              <a:rPr lang="da-DK" dirty="0"/>
              <a:t>EU-domstolens praksis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a-DK" i="1" dirty="0" err="1"/>
              <a:t>Brasserie</a:t>
            </a:r>
            <a:r>
              <a:rPr lang="da-DK" i="1" dirty="0"/>
              <a:t> du </a:t>
            </a:r>
            <a:r>
              <a:rPr lang="da-DK" i="1" dirty="0" err="1"/>
              <a:t>pêcheur</a:t>
            </a:r>
            <a:r>
              <a:rPr lang="da-DK" i="1" dirty="0"/>
              <a:t>, pr. 57:</a:t>
            </a:r>
          </a:p>
          <a:p>
            <a:pPr lvl="1"/>
            <a:r>
              <a:rPr lang="da-DK" i="1" dirty="0"/>
              <a:t>”En overtrædelse … er under alle omstændigheder åbenbart kvalificeret, når den </a:t>
            </a:r>
            <a:r>
              <a:rPr lang="da-DK" i="1" u="sng" dirty="0"/>
              <a:t>har varet ved til trods for, at der er afsagt … en dom</a:t>
            </a:r>
            <a:r>
              <a:rPr lang="da-DK" i="1" dirty="0"/>
              <a:t> i en præjudiciel sag … hvoraf det fremgår, at den omtvistede adfærd har karakter af en overtrædelse.</a:t>
            </a:r>
            <a:r>
              <a:rPr lang="da-DK" dirty="0"/>
              <a:t>”</a:t>
            </a:r>
            <a:endParaRPr lang="da-DK" i="1" dirty="0"/>
          </a:p>
          <a:p>
            <a:pPr lvl="1"/>
            <a:endParaRPr lang="da-DK" dirty="0"/>
          </a:p>
          <a:p>
            <a:pPr lvl="1"/>
            <a:endParaRPr lang="da-DK" dirty="0"/>
          </a:p>
          <a:p>
            <a:pPr lvl="1"/>
            <a:endParaRPr lang="da-DK" dirty="0"/>
          </a:p>
          <a:p>
            <a:pPr lvl="1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399480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883024"/>
            <a:ext cx="8229600" cy="1143000"/>
          </a:xfrm>
        </p:spPr>
        <p:txBody>
          <a:bodyPr>
            <a:normAutofit/>
          </a:bodyPr>
          <a:lstStyle/>
          <a:p>
            <a:r>
              <a:rPr lang="da-DK" dirty="0"/>
              <a:t>Arbejdstagerens synspunkt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a-DK" dirty="0"/>
              <a:t>Straks der er afsagt en EU-dom, der klargør strid mellem EU-ret og national ret, foreligger der en retstilstand, der ”</a:t>
            </a:r>
            <a:r>
              <a:rPr lang="da-DK" i="1" dirty="0"/>
              <a:t>… har varet ved til trods for…</a:t>
            </a:r>
            <a:r>
              <a:rPr lang="da-DK" dirty="0"/>
              <a:t>”,</a:t>
            </a:r>
            <a:r>
              <a:rPr lang="da-DK" i="1" dirty="0"/>
              <a:t> </a:t>
            </a:r>
            <a:r>
              <a:rPr lang="da-DK" dirty="0"/>
              <a:t>EU-dommen.</a:t>
            </a:r>
          </a:p>
          <a:p>
            <a:r>
              <a:rPr lang="da-DK" dirty="0"/>
              <a:t>Erstatningsansvaret er m.a.o. ”objektivt” i denne situation</a:t>
            </a:r>
          </a:p>
          <a:p>
            <a:r>
              <a:rPr lang="da-DK" dirty="0"/>
              <a:t>Erstatningsansvaret er løsningen på et retssikkerhedsdilemma</a:t>
            </a:r>
          </a:p>
          <a:p>
            <a:endParaRPr lang="da-DK" dirty="0"/>
          </a:p>
          <a:p>
            <a:pPr lvl="1"/>
            <a:endParaRPr lang="da-DK" dirty="0"/>
          </a:p>
          <a:p>
            <a:pPr lvl="1"/>
            <a:endParaRPr lang="da-DK" dirty="0"/>
          </a:p>
          <a:p>
            <a:pPr lvl="1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1110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ProgramData\SkabelonDesign\SDIS\Shared\Kammeradvokaten\Detaljebilleder\Stor\Forretningsområder glasvæg_stor.jpg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ProgramData\SkabelonDesign\SDIS\Shared\Kammeradvokaten\Detaljebilleder\Stor\vægt.pn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ProgramData\SkabelonDesign\SDIS\Shared\Kammeradvokaten\Detaljebilleder\Stor\vægte.pn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ProgramData\SkabelonDesign\SDIS\Shared\Kammeradvokaten\Detaljebilleder\Stor\karnov1.pn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ProgramData\SkabelonDesign\SDIS\Shared\Kammeradvokaten\Detaljebilleder\Stor\materialer.pn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ProgramData\SkabelonDesign\SDIS\Shared\Kammeradvokaten\Detaljebilleder\Stor\Notesblok_stor.jp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ProgramData\SkabelonDesign\SDIS\Shared\Kammeradvokaten\Detaljebilleder\Stor\Sager_stor.jp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ProgramData\SkabelonDesign\SDIS\Shared\Kammeradvokaten\Detaljebilleder\Stor\Stole_stor.jp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ProgramData\SkabelonDesign\SDIS\Shared\Kammeradvokaten\Detaljebilleder\Stor\Retssal.pn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ProgramData\SkabelonDesign\SDIS\Shared\Kammeradvokaten\Detaljebilleder\Stor\retssalL.pn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ProgramData\SkabelonDesign\SDIS\Shared\Kammeradvokaten\Detaljebilleder\Stor\Stoleryg_stor.jpg"/>
</p:tagLst>
</file>

<file path=ppt/theme/theme1.xml><?xml version="1.0" encoding="utf-8"?>
<a:theme xmlns:a="http://schemas.openxmlformats.org/drawingml/2006/main" name="LC Standard">
  <a:themeElements>
    <a:clrScheme name="LindCadBordeaux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indCadBordeaux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1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Kontrapunkt-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1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Kontrapunkt-Light" charset="0"/>
          </a:defRPr>
        </a:defPPr>
      </a:lstStyle>
    </a:lnDef>
  </a:objectDefaults>
  <a:extraClrSchemeLst>
    <a:extraClrScheme>
      <a:clrScheme name="LindCadBordeaux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ndCadBordeaux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ndCadBordeaux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ndCadBordeaux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ndCadBordeaux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ndCadBordeaux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indCadBordeaux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indCadBordeaux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indCadBordeaux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indCadBordeaux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indCadBordeaux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indCadBordeaux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indCadBordeaux 13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E6E6E6"/>
        </a:accent1>
        <a:accent2>
          <a:srgbClr val="E6E6E6"/>
        </a:accent2>
        <a:accent3>
          <a:srgbClr val="FFFFFF"/>
        </a:accent3>
        <a:accent4>
          <a:srgbClr val="000000"/>
        </a:accent4>
        <a:accent5>
          <a:srgbClr val="F0F0F0"/>
        </a:accent5>
        <a:accent6>
          <a:srgbClr val="D0D0D0"/>
        </a:accent6>
        <a:hlink>
          <a:srgbClr val="0080FF"/>
        </a:hlink>
        <a:folHlink>
          <a:srgbClr val="E6E6E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ndCadBordeaux 14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980032"/>
        </a:accent1>
        <a:accent2>
          <a:srgbClr val="E6E6E6"/>
        </a:accent2>
        <a:accent3>
          <a:srgbClr val="FFFFFF"/>
        </a:accent3>
        <a:accent4>
          <a:srgbClr val="000000"/>
        </a:accent4>
        <a:accent5>
          <a:srgbClr val="CAAAAD"/>
        </a:accent5>
        <a:accent6>
          <a:srgbClr val="D0D0D0"/>
        </a:accent6>
        <a:hlink>
          <a:srgbClr val="E6E6E6"/>
        </a:hlink>
        <a:folHlink>
          <a:srgbClr val="E6E6E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ndCadBordeaux 15">
        <a:dk1>
          <a:srgbClr val="000000"/>
        </a:dk1>
        <a:lt1>
          <a:srgbClr val="FFFFFF"/>
        </a:lt1>
        <a:dk2>
          <a:srgbClr val="20000E"/>
        </a:dk2>
        <a:lt2>
          <a:srgbClr val="88123D"/>
        </a:lt2>
        <a:accent1>
          <a:srgbClr val="857A58"/>
        </a:accent1>
        <a:accent2>
          <a:srgbClr val="009FDB"/>
        </a:accent2>
        <a:accent3>
          <a:srgbClr val="FFFFFF"/>
        </a:accent3>
        <a:accent4>
          <a:srgbClr val="000000"/>
        </a:accent4>
        <a:accent5>
          <a:srgbClr val="C2BEB4"/>
        </a:accent5>
        <a:accent6>
          <a:srgbClr val="0090C6"/>
        </a:accent6>
        <a:hlink>
          <a:srgbClr val="E9502B"/>
        </a:hlink>
        <a:folHlink>
          <a:srgbClr val="E6E6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rugerdefineret design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Brugerdefineret design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Brugerdefineret design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Kontor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Kontor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LC Standard</Template>
  <TotalTime>0</TotalTime>
  <Words>1281</Words>
  <Application>Microsoft Office PowerPoint</Application>
  <PresentationFormat>Skærmshow (4:3)</PresentationFormat>
  <Paragraphs>154</Paragraphs>
  <Slides>25</Slides>
  <Notes>25</Notes>
  <HiddenSlides>0</HiddenSlides>
  <MMClips>0</MMClips>
  <ScaleCrop>false</ScaleCrop>
  <HeadingPairs>
    <vt:vector size="8" baseType="variant">
      <vt:variant>
        <vt:lpstr>Benyttede skrifttyper</vt:lpstr>
      </vt:variant>
      <vt:variant>
        <vt:i4>7</vt:i4>
      </vt:variant>
      <vt:variant>
        <vt:lpstr>Tema</vt:lpstr>
      </vt:variant>
      <vt:variant>
        <vt:i4>4</vt:i4>
      </vt:variant>
      <vt:variant>
        <vt:lpstr>Slidetitler</vt:lpstr>
      </vt:variant>
      <vt:variant>
        <vt:i4>25</vt:i4>
      </vt:variant>
      <vt:variant>
        <vt:lpstr>Brugerdefinerede slideshow</vt:lpstr>
      </vt:variant>
      <vt:variant>
        <vt:i4>10</vt:i4>
      </vt:variant>
    </vt:vector>
  </HeadingPairs>
  <TitlesOfParts>
    <vt:vector size="46" baseType="lpstr">
      <vt:lpstr>Arial Unicode MS</vt:lpstr>
      <vt:lpstr>Arial</vt:lpstr>
      <vt:lpstr>Calibri</vt:lpstr>
      <vt:lpstr>Georgia</vt:lpstr>
      <vt:lpstr>Kontrapunkt-Light</vt:lpstr>
      <vt:lpstr>Verdana</vt:lpstr>
      <vt:lpstr>Wingdings</vt:lpstr>
      <vt:lpstr>LC Standard</vt:lpstr>
      <vt:lpstr>Brugerdefineret design</vt:lpstr>
      <vt:lpstr>1_Brugerdefineret design</vt:lpstr>
      <vt:lpstr>2_Brugerdefineret design</vt:lpstr>
      <vt:lpstr>Hvor langt rækker statens erstatningsansvar for en EU-stridig retstilstand? - med udgangspunkt i U.2017.1243H  advokat Niels Banke ban@kammeradvokaten.dk  advokat Mads Bendix Skelbæk-Knudsen mbk@lindlaw.dk    </vt:lpstr>
      <vt:lpstr>Arbejdstidsdirektivets art. 7</vt:lpstr>
      <vt:lpstr> Pereda-dommen</vt:lpstr>
      <vt:lpstr>Tidsforløbet</vt:lpstr>
      <vt:lpstr> Direktivbaserede rettigheder indtil korrekt implementering</vt:lpstr>
      <vt:lpstr>Erstatningsbetingelser</vt:lpstr>
      <vt:lpstr>Tilstrækkelig kvalificeret</vt:lpstr>
      <vt:lpstr>EU-domstolens praksis</vt:lpstr>
      <vt:lpstr>Arbejdstagerens synspunkt</vt:lpstr>
      <vt:lpstr>Arbejdstagerens indsigelser</vt:lpstr>
      <vt:lpstr>Tidsforløb</vt:lpstr>
      <vt:lpstr>Arbejdstagerens indsigelser</vt:lpstr>
      <vt:lpstr>Bekæftigelsesministeriet</vt:lpstr>
      <vt:lpstr>Bekæftigelsesministeriet</vt:lpstr>
      <vt:lpstr>Bekæftigelsesministeriet</vt:lpstr>
      <vt:lpstr>Bekæftigelsesministeriet</vt:lpstr>
      <vt:lpstr>Bekæftigelsesministeriet</vt:lpstr>
      <vt:lpstr>Bekæftigelsesministeriet</vt:lpstr>
      <vt:lpstr>Højesterets resultat</vt:lpstr>
      <vt:lpstr>Højesterets resultat</vt:lpstr>
      <vt:lpstr>Højesterets resultat</vt:lpstr>
      <vt:lpstr>Højesterets resultat</vt:lpstr>
      <vt:lpstr>Højesterets resultat</vt:lpstr>
      <vt:lpstr>Højesterets resultat</vt:lpstr>
      <vt:lpstr>Højesterets resultat</vt:lpstr>
      <vt:lpstr>Ansvarsgrundlag og ansvarsvurd.</vt:lpstr>
      <vt:lpstr>Arbejdsmiljøreglerne</vt:lpstr>
      <vt:lpstr>Årsagsforbindelse</vt:lpstr>
      <vt:lpstr>EAL - kravets opgørelse</vt:lpstr>
      <vt:lpstr>EAL - midlertidige følger</vt:lpstr>
      <vt:lpstr>EAL - Varige følger</vt:lpstr>
      <vt:lpstr>Forældelse, gentopagelse, forre</vt:lpstr>
      <vt:lpstr>Dansk retssagsbehandling</vt:lpstr>
      <vt:lpstr>Patientskade</vt:lpstr>
      <vt:lpstr>Erstatning til voldsofre</vt:lpstr>
    </vt:vector>
  </TitlesOfParts>
  <Company>Lind Cadovius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Dorthe Rasmussen</dc:creator>
  <cp:lastModifiedBy>Mads Bendix Knudsen</cp:lastModifiedBy>
  <cp:revision>499</cp:revision>
  <cp:lastPrinted>2017-10-10T00:54:10Z</cp:lastPrinted>
  <dcterms:created xsi:type="dcterms:W3CDTF">2011-01-06T12:59:49Z</dcterms:created>
  <dcterms:modified xsi:type="dcterms:W3CDTF">2017-10-11T11:11:10Z</dcterms:modified>
</cp:coreProperties>
</file>