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8" r:id="rId3"/>
    <p:sldId id="259" r:id="rId4"/>
    <p:sldId id="257" r:id="rId5"/>
    <p:sldId id="262" r:id="rId6"/>
    <p:sldId id="260" r:id="rId7"/>
    <p:sldId id="261" r:id="rId8"/>
    <p:sldId id="264" r:id="rId9"/>
    <p:sldId id="267" r:id="rId10"/>
    <p:sldId id="263" r:id="rId11"/>
    <p:sldId id="266" r:id="rId12"/>
    <p:sldId id="269" r:id="rId13"/>
    <p:sldId id="265" r:id="rId14"/>
    <p:sldId id="268" r:id="rId15"/>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86" d="100"/>
          <a:sy n="86" d="100"/>
        </p:scale>
        <p:origin x="73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C0A087-E6C6-4E7D-8102-FB1E49B96D2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162458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C0A087-E6C6-4E7D-8102-FB1E49B96D2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50033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C0A087-E6C6-4E7D-8102-FB1E49B96D2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181789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C0A087-E6C6-4E7D-8102-FB1E49B96D2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1395376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C0A087-E6C6-4E7D-8102-FB1E49B96D24}"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3147844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C0A087-E6C6-4E7D-8102-FB1E49B96D24}"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346924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C0A087-E6C6-4E7D-8102-FB1E49B96D24}"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28227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C0A087-E6C6-4E7D-8102-FB1E49B96D24}" type="datetimeFigureOut">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117680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0A087-E6C6-4E7D-8102-FB1E49B96D24}" type="datetimeFigureOut">
              <a:rPr lang="en-US" smtClean="0"/>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180303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C0A087-E6C6-4E7D-8102-FB1E49B96D24}"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108834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C0A087-E6C6-4E7D-8102-FB1E49B96D24}"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10B42-F859-4302-ABB8-0D1EA055F2B7}" type="slidenum">
              <a:rPr lang="en-US" smtClean="0"/>
              <a:t>‹#›</a:t>
            </a:fld>
            <a:endParaRPr lang="en-US"/>
          </a:p>
        </p:txBody>
      </p:sp>
    </p:spTree>
    <p:extLst>
      <p:ext uri="{BB962C8B-B14F-4D97-AF65-F5344CB8AC3E}">
        <p14:creationId xmlns:p14="http://schemas.microsoft.com/office/powerpoint/2010/main" val="156788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3924300"/>
            <a:ext cx="9144000" cy="121920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7C0A087-E6C6-4E7D-8102-FB1E49B96D24}" type="datetimeFigureOut">
              <a:rPr lang="en-US" smtClean="0"/>
              <a:t>4/24/2024</a:t>
            </a:fld>
            <a:endParaRPr lang="en-US"/>
          </a:p>
        </p:txBody>
      </p:sp>
      <p:sp>
        <p:nvSpPr>
          <p:cNvPr id="5" name="Footer Placeholder 4"/>
          <p:cNvSpPr>
            <a:spLocks noGrp="1"/>
          </p:cNvSpPr>
          <p:nvPr>
            <p:ph type="ftr" sz="quarter" idx="3"/>
          </p:nvPr>
        </p:nvSpPr>
        <p:spPr>
          <a:xfrm>
            <a:off x="2627784" y="4767263"/>
            <a:ext cx="2895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80112" y="4767263"/>
            <a:ext cx="18002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F710B42-F859-4302-ABB8-0D1EA055F2B7}" type="slidenum">
              <a:rPr lang="en-US" smtClean="0"/>
              <a:pPr/>
              <a:t>‹#›</a:t>
            </a:fld>
            <a:endParaRPr lang="en-US"/>
          </a:p>
        </p:txBody>
      </p:sp>
    </p:spTree>
    <p:extLst>
      <p:ext uri="{BB962C8B-B14F-4D97-AF65-F5344CB8AC3E}">
        <p14:creationId xmlns:p14="http://schemas.microsoft.com/office/powerpoint/2010/main" val="396000018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0000" indent="-360000" algn="l" defTabSz="914400" rtl="0" eaLnBrk="1" latinLnBrk="0" hangingPunct="1">
        <a:spcBef>
          <a:spcPct val="20000"/>
        </a:spcBef>
        <a:buFont typeface="Arial" panose="020B0604020202020204" pitchFamily="34" charset="0"/>
        <a:buChar char="–"/>
        <a:defRPr sz="3200" kern="1200" baseline="0">
          <a:solidFill>
            <a:schemeClr val="tx1">
              <a:lumMod val="75000"/>
              <a:lumOff val="25000"/>
            </a:schemeClr>
          </a:solidFill>
          <a:latin typeface="+mn-lt"/>
          <a:ea typeface="+mn-ea"/>
          <a:cs typeface="+mn-cs"/>
        </a:defRPr>
      </a:lvl1pPr>
      <a:lvl2pPr marL="612000" indent="-252000" algn="l" defTabSz="914400" rtl="0" eaLnBrk="1" latinLnBrk="0" hangingPunct="1">
        <a:spcBef>
          <a:spcPct val="20000"/>
        </a:spcBef>
        <a:buClr>
          <a:schemeClr val="tx2"/>
        </a:buClr>
        <a:buFont typeface="Wingdings" panose="05000000000000000000" pitchFamily="2" charset="2"/>
        <a:buChar char="§"/>
        <a:defRPr sz="2800" kern="1200" baseline="0">
          <a:solidFill>
            <a:schemeClr val="tx1">
              <a:lumMod val="75000"/>
              <a:lumOff val="25000"/>
            </a:schemeClr>
          </a:solidFill>
          <a:latin typeface="+mn-lt"/>
          <a:ea typeface="+mn-ea"/>
          <a:cs typeface="+mn-cs"/>
        </a:defRPr>
      </a:lvl2pPr>
      <a:lvl3pPr marL="864000" indent="-216000" algn="l" defTabSz="914400" rtl="0" eaLnBrk="1" latinLnBrk="0" hangingPunct="1">
        <a:spcBef>
          <a:spcPct val="20000"/>
        </a:spcBef>
        <a:buClr>
          <a:schemeClr val="tx2"/>
        </a:buClr>
        <a:buFont typeface="Wingdings 2" panose="05020102010507070707" pitchFamily="18" charset="2"/>
        <a:buChar char=""/>
        <a:defRPr sz="2400" kern="1200" baseline="0">
          <a:solidFill>
            <a:schemeClr val="tx1">
              <a:lumMod val="75000"/>
              <a:lumOff val="25000"/>
            </a:schemeClr>
          </a:solidFill>
          <a:latin typeface="+mn-lt"/>
          <a:ea typeface="+mn-ea"/>
          <a:cs typeface="+mn-cs"/>
        </a:defRPr>
      </a:lvl3pPr>
      <a:lvl4pPr marL="1116000" indent="-228600" algn="l" defTabSz="914400" rtl="0" eaLnBrk="1" latinLnBrk="0" hangingPunct="1">
        <a:spcBef>
          <a:spcPct val="20000"/>
        </a:spcBef>
        <a:buFont typeface="Arial" panose="020B0604020202020204" pitchFamily="34" charset="0"/>
        <a:buChar char="▫"/>
        <a:defRPr sz="2000" kern="1200" baseline="0">
          <a:solidFill>
            <a:schemeClr val="tx1">
              <a:lumMod val="75000"/>
              <a:lumOff val="25000"/>
            </a:schemeClr>
          </a:solidFill>
          <a:latin typeface="+mn-lt"/>
          <a:ea typeface="+mn-ea"/>
          <a:cs typeface="+mn-cs"/>
        </a:defRPr>
      </a:lvl4pPr>
      <a:lvl5pPr marL="1332000" indent="-228600" algn="l" defTabSz="914400" rtl="0" eaLnBrk="1" latinLnBrk="0" hangingPunct="1">
        <a:spcBef>
          <a:spcPct val="20000"/>
        </a:spcBef>
        <a:buClr>
          <a:schemeClr val="tx2"/>
        </a:buClr>
        <a:buFont typeface="Wingdings" panose="05000000000000000000" pitchFamily="2" charset="2"/>
        <a:buChar char=""/>
        <a:defRPr sz="2000" kern="1200" baseline="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11D6C-C5A9-4D2B-A70B-892B6B9955F4}"/>
              </a:ext>
            </a:extLst>
          </p:cNvPr>
          <p:cNvSpPr>
            <a:spLocks noGrp="1"/>
          </p:cNvSpPr>
          <p:nvPr>
            <p:ph type="ctrTitle"/>
          </p:nvPr>
        </p:nvSpPr>
        <p:spPr/>
        <p:txBody>
          <a:bodyPr>
            <a:normAutofit fontScale="90000"/>
          </a:bodyPr>
          <a:lstStyle/>
          <a:p>
            <a:r>
              <a:rPr lang="en-GB" dirty="0" err="1"/>
              <a:t>Hvordan</a:t>
            </a:r>
            <a:r>
              <a:rPr lang="en-GB" dirty="0"/>
              <a:t> </a:t>
            </a:r>
            <a:r>
              <a:rPr lang="en-GB" dirty="0" err="1"/>
              <a:t>arbejder</a:t>
            </a:r>
            <a:r>
              <a:rPr lang="en-GB" dirty="0"/>
              <a:t> Den </a:t>
            </a:r>
            <a:r>
              <a:rPr lang="en-GB" dirty="0" err="1"/>
              <a:t>Europæiske</a:t>
            </a:r>
            <a:r>
              <a:rPr lang="en-GB" dirty="0"/>
              <a:t> </a:t>
            </a:r>
            <a:r>
              <a:rPr lang="en-GB" dirty="0" err="1"/>
              <a:t>Menneskerettighedsdomstol</a:t>
            </a:r>
            <a:endParaRPr lang="en-GB" dirty="0"/>
          </a:p>
        </p:txBody>
      </p:sp>
      <p:sp>
        <p:nvSpPr>
          <p:cNvPr id="3" name="Subtitle 2">
            <a:extLst>
              <a:ext uri="{FF2B5EF4-FFF2-40B4-BE49-F238E27FC236}">
                <a16:creationId xmlns:a16="http://schemas.microsoft.com/office/drawing/2014/main" id="{3411F4B9-EC71-44F1-A8F9-4315D096D800}"/>
              </a:ext>
            </a:extLst>
          </p:cNvPr>
          <p:cNvSpPr>
            <a:spLocks noGrp="1"/>
          </p:cNvSpPr>
          <p:nvPr>
            <p:ph type="subTitle" idx="1"/>
          </p:nvPr>
        </p:nvSpPr>
        <p:spPr/>
        <p:txBody>
          <a:bodyPr/>
          <a:lstStyle/>
          <a:p>
            <a:r>
              <a:rPr lang="en-GB" dirty="0" err="1"/>
              <a:t>Arbejdsretsforeningen</a:t>
            </a:r>
            <a:r>
              <a:rPr lang="en-GB" dirty="0"/>
              <a:t> 24. April 2024</a:t>
            </a:r>
          </a:p>
        </p:txBody>
      </p:sp>
    </p:spTree>
    <p:extLst>
      <p:ext uri="{BB962C8B-B14F-4D97-AF65-F5344CB8AC3E}">
        <p14:creationId xmlns:p14="http://schemas.microsoft.com/office/powerpoint/2010/main" val="2971674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01219-9D51-FC95-E2CB-AB5DC523A1DD}"/>
              </a:ext>
            </a:extLst>
          </p:cNvPr>
          <p:cNvSpPr>
            <a:spLocks noGrp="1"/>
          </p:cNvSpPr>
          <p:nvPr>
            <p:ph type="title"/>
          </p:nvPr>
        </p:nvSpPr>
        <p:spPr/>
        <p:txBody>
          <a:bodyPr>
            <a:normAutofit fontScale="90000"/>
          </a:bodyPr>
          <a:lstStyle/>
          <a:p>
            <a:r>
              <a:rPr lang="da-DK" dirty="0"/>
              <a:t>Hvad indebærer retten til at organisere sig?</a:t>
            </a:r>
            <a:endParaRPr lang="fr-FR" dirty="0"/>
          </a:p>
        </p:txBody>
      </p:sp>
      <p:sp>
        <p:nvSpPr>
          <p:cNvPr id="3" name="Content Placeholder 2">
            <a:extLst>
              <a:ext uri="{FF2B5EF4-FFF2-40B4-BE49-F238E27FC236}">
                <a16:creationId xmlns:a16="http://schemas.microsoft.com/office/drawing/2014/main" id="{35AE022E-19D9-A6FD-A089-422D95051DD7}"/>
              </a:ext>
            </a:extLst>
          </p:cNvPr>
          <p:cNvSpPr>
            <a:spLocks noGrp="1"/>
          </p:cNvSpPr>
          <p:nvPr>
            <p:ph idx="1"/>
          </p:nvPr>
        </p:nvSpPr>
        <p:spPr/>
        <p:txBody>
          <a:bodyPr>
            <a:normAutofit fontScale="77500" lnSpcReduction="20000"/>
          </a:bodyPr>
          <a:lstStyle/>
          <a:p>
            <a:pPr indent="180340" algn="just">
              <a:spcBef>
                <a:spcPts val="0"/>
              </a:spcBef>
              <a:spcAft>
                <a:spcPts val="0"/>
              </a:spcAft>
            </a:pPr>
            <a:r>
              <a:rPr lang="en-GB" b="0" i="0" dirty="0">
                <a:solidFill>
                  <a:srgbClr val="000000"/>
                </a:solidFill>
                <a:effectLst/>
                <a:latin typeface="Arial" panose="020B0604020202020204" pitchFamily="34" charset="0"/>
              </a:rPr>
              <a:t> </a:t>
            </a:r>
            <a:r>
              <a:rPr lang="en-GB" b="0" i="0" dirty="0" err="1">
                <a:solidFill>
                  <a:srgbClr val="000000"/>
                </a:solidFill>
                <a:effectLst/>
                <a:latin typeface="Arial" panose="020B0604020202020204" pitchFamily="34" charset="0"/>
              </a:rPr>
              <a:t>Blandt</a:t>
            </a:r>
            <a:r>
              <a:rPr lang="en-GB" b="0" i="0" dirty="0">
                <a:solidFill>
                  <a:srgbClr val="000000"/>
                </a:solidFill>
                <a:effectLst/>
                <a:latin typeface="Arial" panose="020B0604020202020204" pitchFamily="34" charset="0"/>
              </a:rPr>
              <a:t> de </a:t>
            </a:r>
            <a:r>
              <a:rPr lang="en-GB" b="0" i="0" dirty="0" err="1">
                <a:solidFill>
                  <a:srgbClr val="000000"/>
                </a:solidFill>
                <a:effectLst/>
                <a:latin typeface="Arial" panose="020B0604020202020204" pitchFamily="34" charset="0"/>
              </a:rPr>
              <a:t>essentielle</a:t>
            </a:r>
            <a:r>
              <a:rPr lang="en-GB" b="0" i="0" dirty="0">
                <a:solidFill>
                  <a:srgbClr val="000000"/>
                </a:solidFill>
                <a:effectLst/>
                <a:latin typeface="Arial" panose="020B0604020202020204" pitchFamily="34" charset="0"/>
              </a:rPr>
              <a:t> </a:t>
            </a:r>
            <a:r>
              <a:rPr lang="en-GB" b="0" i="0" dirty="0" err="1">
                <a:solidFill>
                  <a:srgbClr val="000000"/>
                </a:solidFill>
                <a:effectLst/>
                <a:latin typeface="Arial" panose="020B0604020202020204" pitchFamily="34" charset="0"/>
              </a:rPr>
              <a:t>elementer</a:t>
            </a:r>
            <a:r>
              <a:rPr lang="en-GB" b="0" i="0" dirty="0">
                <a:solidFill>
                  <a:srgbClr val="000000"/>
                </a:solidFill>
                <a:effectLst/>
                <a:latin typeface="Arial" panose="020B0604020202020204" pitchFamily="34" charset="0"/>
              </a:rPr>
              <a:t> </a:t>
            </a:r>
            <a:r>
              <a:rPr lang="en-GB" dirty="0" err="1">
                <a:solidFill>
                  <a:srgbClr val="000000"/>
                </a:solidFill>
                <a:latin typeface="Arial" panose="020B0604020202020204" pitchFamily="34" charset="0"/>
              </a:rPr>
              <a:t>i</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retten</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til</a:t>
            </a:r>
            <a:r>
              <a:rPr lang="en-GB" dirty="0">
                <a:solidFill>
                  <a:srgbClr val="000000"/>
                </a:solidFill>
                <a:latin typeface="Arial" panose="020B0604020202020204" pitchFamily="34" charset="0"/>
              </a:rPr>
              <a:t> at </a:t>
            </a:r>
            <a:r>
              <a:rPr lang="en-GB" dirty="0" err="1">
                <a:solidFill>
                  <a:srgbClr val="000000"/>
                </a:solidFill>
                <a:latin typeface="Arial" panose="020B0604020202020204" pitchFamily="34" charset="0"/>
              </a:rPr>
              <a:t>organisere</a:t>
            </a:r>
            <a:r>
              <a:rPr lang="en-GB" dirty="0">
                <a:solidFill>
                  <a:srgbClr val="000000"/>
                </a:solidFill>
                <a:latin typeface="Arial" panose="020B0604020202020204" pitchFamily="34" charset="0"/>
              </a:rPr>
              <a:t> sig er </a:t>
            </a:r>
            <a:r>
              <a:rPr lang="en-GB" dirty="0" err="1">
                <a:solidFill>
                  <a:srgbClr val="000000"/>
                </a:solidFill>
                <a:latin typeface="Arial" panose="020B0604020202020204" pitchFamily="34" charset="0"/>
              </a:rPr>
              <a:t>retten</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til</a:t>
            </a:r>
            <a:r>
              <a:rPr lang="en-GB" dirty="0">
                <a:solidFill>
                  <a:srgbClr val="000000"/>
                </a:solidFill>
                <a:latin typeface="Arial" panose="020B0604020202020204" pitchFamily="34" charset="0"/>
              </a:rPr>
              <a:t> at </a:t>
            </a:r>
            <a:r>
              <a:rPr lang="en-GB" dirty="0" err="1">
                <a:solidFill>
                  <a:srgbClr val="000000"/>
                </a:solidFill>
                <a:latin typeface="Arial" panose="020B0604020202020204" pitchFamily="34" charset="0"/>
              </a:rPr>
              <a:t>danne</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og</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tilslutte</a:t>
            </a:r>
            <a:r>
              <a:rPr lang="en-GB" dirty="0">
                <a:solidFill>
                  <a:srgbClr val="000000"/>
                </a:solidFill>
                <a:latin typeface="Arial" panose="020B0604020202020204" pitchFamily="34" charset="0"/>
              </a:rPr>
              <a:t> sig </a:t>
            </a:r>
            <a:r>
              <a:rPr lang="en-GB" dirty="0" err="1">
                <a:solidFill>
                  <a:srgbClr val="000000"/>
                </a:solidFill>
                <a:latin typeface="Arial" panose="020B0604020202020204" pitchFamily="34" charset="0"/>
              </a:rPr>
              <a:t>fagforeninger</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forbuddet</a:t>
            </a:r>
            <a:r>
              <a:rPr lang="en-GB" dirty="0">
                <a:solidFill>
                  <a:srgbClr val="000000"/>
                </a:solidFill>
                <a:latin typeface="Arial" panose="020B0604020202020204" pitchFamily="34" charset="0"/>
              </a:rPr>
              <a:t> mod </a:t>
            </a:r>
            <a:r>
              <a:rPr lang="en-GB" dirty="0" err="1">
                <a:solidFill>
                  <a:srgbClr val="000000"/>
                </a:solidFill>
                <a:latin typeface="Arial" panose="020B0604020202020204" pitchFamily="34" charset="0"/>
              </a:rPr>
              <a:t>eksklusivaftaler</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fagforeningers</a:t>
            </a:r>
            <a:r>
              <a:rPr lang="en-GB" dirty="0">
                <a:solidFill>
                  <a:srgbClr val="000000"/>
                </a:solidFill>
                <a:latin typeface="Arial" panose="020B0604020202020204" pitchFamily="34" charset="0"/>
              </a:rPr>
              <a:t> ret </a:t>
            </a:r>
            <a:r>
              <a:rPr lang="en-GB" dirty="0" err="1">
                <a:solidFill>
                  <a:srgbClr val="000000"/>
                </a:solidFill>
                <a:latin typeface="Arial" panose="020B0604020202020204" pitchFamily="34" charset="0"/>
              </a:rPr>
              <a:t>til</a:t>
            </a:r>
            <a:r>
              <a:rPr lang="en-GB" dirty="0">
                <a:solidFill>
                  <a:srgbClr val="000000"/>
                </a:solidFill>
                <a:latin typeface="Arial" panose="020B0604020202020204" pitchFamily="34" charset="0"/>
              </a:rPr>
              <a:t> at </a:t>
            </a:r>
            <a:r>
              <a:rPr lang="en-GB" dirty="0" err="1">
                <a:solidFill>
                  <a:srgbClr val="000000"/>
                </a:solidFill>
                <a:latin typeface="Arial" panose="020B0604020202020204" pitchFamily="34" charset="0"/>
              </a:rPr>
              <a:t>forsøge</a:t>
            </a:r>
            <a:r>
              <a:rPr lang="en-GB" dirty="0">
                <a:solidFill>
                  <a:srgbClr val="000000"/>
                </a:solidFill>
                <a:latin typeface="Arial" panose="020B0604020202020204" pitchFamily="34" charset="0"/>
              </a:rPr>
              <a:t> at </a:t>
            </a:r>
            <a:r>
              <a:rPr lang="en-GB" dirty="0" err="1">
                <a:solidFill>
                  <a:srgbClr val="000000"/>
                </a:solidFill>
                <a:latin typeface="Arial" panose="020B0604020202020204" pitchFamily="34" charset="0"/>
              </a:rPr>
              <a:t>overtale</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arbejdsgiveren</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på</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vegne</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af</a:t>
            </a:r>
            <a:r>
              <a:rPr lang="en-GB" dirty="0">
                <a:solidFill>
                  <a:srgbClr val="000000"/>
                </a:solidFill>
                <a:latin typeface="Arial" panose="020B0604020202020204" pitchFamily="34" charset="0"/>
              </a:rPr>
              <a:t> sine </a:t>
            </a:r>
            <a:r>
              <a:rPr lang="en-GB" dirty="0" err="1">
                <a:solidFill>
                  <a:srgbClr val="000000"/>
                </a:solidFill>
                <a:latin typeface="Arial" panose="020B0604020202020204" pitchFamily="34" charset="0"/>
              </a:rPr>
              <a:t>medlemmer</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og</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retten</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til</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kollektiv</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forhandling</a:t>
            </a:r>
            <a:r>
              <a:rPr lang="en-GB" dirty="0">
                <a:solidFill>
                  <a:srgbClr val="000000"/>
                </a:solidFill>
                <a:latin typeface="Arial" panose="020B0604020202020204" pitchFamily="34" charset="0"/>
              </a:rPr>
              <a:t>. </a:t>
            </a:r>
          </a:p>
          <a:p>
            <a:pPr indent="180340" algn="just">
              <a:spcBef>
                <a:spcPts val="0"/>
              </a:spcBef>
              <a:spcAft>
                <a:spcPts val="0"/>
              </a:spcAft>
            </a:pPr>
            <a:endParaRPr lang="en-GB" sz="1800" b="0" i="0" dirty="0">
              <a:solidFill>
                <a:srgbClr val="000000"/>
              </a:solidFill>
              <a:effectLst/>
              <a:latin typeface="Arial" panose="020B0604020202020204" pitchFamily="34" charset="0"/>
            </a:endParaRPr>
          </a:p>
          <a:p>
            <a:pPr indent="0" algn="just">
              <a:spcBef>
                <a:spcPts val="0"/>
              </a:spcBef>
              <a:spcAft>
                <a:spcPts val="0"/>
              </a:spcAft>
              <a:buNone/>
            </a:pPr>
            <a:r>
              <a:rPr lang="en-GB" sz="1800" b="0" i="0" dirty="0">
                <a:solidFill>
                  <a:srgbClr val="000000"/>
                </a:solidFill>
                <a:effectLst/>
                <a:latin typeface="Arial" panose="020B0604020202020204" pitchFamily="34" charset="0"/>
              </a:rPr>
              <a:t>“[T]he essence of a voluntary system of collective bargaining is that it must be possible for a trade union which is not recognised by an employer to take steps including, if necessary, organising industrial action, with a view to persuading the employer to enter into collective bargaining with it on issues which the union believes are important for its members’ interests”</a:t>
            </a:r>
          </a:p>
          <a:p>
            <a:pPr marL="269875" indent="0" algn="just">
              <a:spcBef>
                <a:spcPts val="600"/>
              </a:spcBef>
              <a:spcAft>
                <a:spcPts val="600"/>
              </a:spcAft>
              <a:buNone/>
            </a:pPr>
            <a:r>
              <a:rPr lang="en-GB" sz="2000" b="0" i="0" dirty="0">
                <a:solidFill>
                  <a:srgbClr val="000000"/>
                </a:solidFill>
                <a:effectLst/>
                <a:latin typeface="Arial" panose="020B0604020202020204" pitchFamily="34" charset="0"/>
              </a:rPr>
              <a:t>Norwegian </a:t>
            </a:r>
            <a:r>
              <a:rPr lang="en-GB" sz="2000" dirty="0">
                <a:solidFill>
                  <a:srgbClr val="000000"/>
                </a:solidFill>
                <a:latin typeface="Arial" panose="020B0604020202020204" pitchFamily="34" charset="0"/>
              </a:rPr>
              <a:t>confederation of Trade Unions (LO) and Norwegian Transport Worker’s Union (NTF) mod Norge, Dom </a:t>
            </a:r>
            <a:r>
              <a:rPr lang="en-GB" sz="2000" dirty="0" err="1">
                <a:solidFill>
                  <a:srgbClr val="000000"/>
                </a:solidFill>
                <a:latin typeface="Arial" panose="020B0604020202020204" pitchFamily="34" charset="0"/>
              </a:rPr>
              <a:t>af</a:t>
            </a:r>
            <a:r>
              <a:rPr lang="en-GB" sz="2000" dirty="0">
                <a:solidFill>
                  <a:srgbClr val="000000"/>
                </a:solidFill>
                <a:latin typeface="Arial" panose="020B0604020202020204" pitchFamily="34" charset="0"/>
              </a:rPr>
              <a:t> 10. </a:t>
            </a:r>
            <a:r>
              <a:rPr lang="en-GB" sz="2000" dirty="0" err="1">
                <a:solidFill>
                  <a:srgbClr val="000000"/>
                </a:solidFill>
                <a:latin typeface="Arial" panose="020B0604020202020204" pitchFamily="34" charset="0"/>
              </a:rPr>
              <a:t>juni</a:t>
            </a:r>
            <a:r>
              <a:rPr lang="en-GB" sz="2000" dirty="0">
                <a:solidFill>
                  <a:srgbClr val="000000"/>
                </a:solidFill>
                <a:latin typeface="Arial" panose="020B0604020202020204" pitchFamily="34" charset="0"/>
              </a:rPr>
              <a:t> 2021 I sag 45487/17</a:t>
            </a:r>
            <a:endParaRPr lang="en-GB" sz="36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683847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14FE6-DFBE-1EBC-7F0C-523267BE6361}"/>
              </a:ext>
            </a:extLst>
          </p:cNvPr>
          <p:cNvSpPr>
            <a:spLocks noGrp="1"/>
          </p:cNvSpPr>
          <p:nvPr>
            <p:ph type="title"/>
          </p:nvPr>
        </p:nvSpPr>
        <p:spPr/>
        <p:txBody>
          <a:bodyPr>
            <a:noAutofit/>
          </a:bodyPr>
          <a:lstStyle/>
          <a:p>
            <a:r>
              <a:rPr lang="da-DK" sz="2400" dirty="0"/>
              <a:t>Retten til at strejke </a:t>
            </a:r>
            <a:r>
              <a:rPr lang="da-DK" sz="2400" dirty="0" err="1"/>
              <a:t>Humpert</a:t>
            </a:r>
            <a:r>
              <a:rPr lang="da-DK" sz="2400" dirty="0"/>
              <a:t> and </a:t>
            </a:r>
            <a:r>
              <a:rPr lang="da-DK" sz="2400" dirty="0" err="1"/>
              <a:t>others</a:t>
            </a:r>
            <a:r>
              <a:rPr lang="da-DK" sz="2400" dirty="0"/>
              <a:t> mod Tyskland, storkammerdom af 14. december 2023 i sag 59433/18 m.fl.</a:t>
            </a:r>
            <a:br>
              <a:rPr lang="fr-FR" sz="2400" dirty="0"/>
            </a:br>
            <a:endParaRPr lang="fr-FR" sz="2400" dirty="0"/>
          </a:p>
        </p:txBody>
      </p:sp>
      <p:sp>
        <p:nvSpPr>
          <p:cNvPr id="3" name="Content Placeholder 2">
            <a:extLst>
              <a:ext uri="{FF2B5EF4-FFF2-40B4-BE49-F238E27FC236}">
                <a16:creationId xmlns:a16="http://schemas.microsoft.com/office/drawing/2014/main" id="{2DDFDB8A-3037-DAF1-6FD2-D20FA44F846A}"/>
              </a:ext>
            </a:extLst>
          </p:cNvPr>
          <p:cNvSpPr>
            <a:spLocks noGrp="1"/>
          </p:cNvSpPr>
          <p:nvPr>
            <p:ph idx="1"/>
          </p:nvPr>
        </p:nvSpPr>
        <p:spPr/>
        <p:txBody>
          <a:bodyPr>
            <a:normAutofit/>
          </a:bodyPr>
          <a:lstStyle/>
          <a:p>
            <a:pPr marL="648335" indent="-216535" algn="just">
              <a:spcBef>
                <a:spcPts val="1400"/>
              </a:spcBef>
              <a:spcAft>
                <a:spcPts val="600"/>
              </a:spcAft>
            </a:pPr>
            <a:r>
              <a:rPr lang="en-GB" sz="1800" dirty="0">
                <a:solidFill>
                  <a:srgbClr val="000000"/>
                </a:solidFill>
                <a:latin typeface="Times New Roman" panose="02020603050405020304" pitchFamily="18" charset="0"/>
              </a:rPr>
              <a:t>Et </a:t>
            </a:r>
            <a:r>
              <a:rPr lang="en-GB" sz="1800" dirty="0" err="1">
                <a:solidFill>
                  <a:srgbClr val="000000"/>
                </a:solidFill>
                <a:latin typeface="Times New Roman" panose="02020603050405020304" pitchFamily="18" charset="0"/>
              </a:rPr>
              <a:t>forbud</a:t>
            </a:r>
            <a:r>
              <a:rPr lang="en-GB" sz="1800" dirty="0">
                <a:solidFill>
                  <a:srgbClr val="000000"/>
                </a:solidFill>
                <a:latin typeface="Times New Roman" panose="02020603050405020304" pitchFamily="18" charset="0"/>
              </a:rPr>
              <a:t> mod, at </a:t>
            </a:r>
            <a:r>
              <a:rPr lang="en-GB" sz="1800" dirty="0" err="1">
                <a:solidFill>
                  <a:srgbClr val="000000"/>
                </a:solidFill>
                <a:latin typeface="Times New Roman" panose="02020603050405020304" pitchFamily="18" charset="0"/>
              </a:rPr>
              <a:t>lærere</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som</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efter</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tysk</a:t>
            </a:r>
            <a:r>
              <a:rPr lang="en-GB" sz="1800" dirty="0">
                <a:solidFill>
                  <a:srgbClr val="000000"/>
                </a:solidFill>
                <a:latin typeface="Times New Roman" panose="02020603050405020304" pitchFamily="18" charset="0"/>
              </a:rPr>
              <a:t> ret er </a:t>
            </a:r>
            <a:r>
              <a:rPr lang="en-GB" sz="1800" dirty="0" err="1">
                <a:solidFill>
                  <a:srgbClr val="000000"/>
                </a:solidFill>
                <a:latin typeface="Times New Roman" panose="02020603050405020304" pitchFamily="18" charset="0"/>
              </a:rPr>
              <a:t>tjenestemænd</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strejkede</a:t>
            </a:r>
            <a:r>
              <a:rPr lang="en-GB" sz="1800" dirty="0">
                <a:solidFill>
                  <a:srgbClr val="000000"/>
                </a:solidFill>
                <a:latin typeface="Times New Roman" panose="02020603050405020304" pitchFamily="18" charset="0"/>
              </a:rPr>
              <a:t> var </a:t>
            </a:r>
            <a:r>
              <a:rPr lang="en-GB" sz="1800" dirty="0" err="1">
                <a:solidFill>
                  <a:srgbClr val="000000"/>
                </a:solidFill>
                <a:latin typeface="Times New Roman" panose="02020603050405020304" pitchFamily="18" charset="0"/>
              </a:rPr>
              <a:t>ikke</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i</a:t>
            </a:r>
            <a:r>
              <a:rPr lang="en-GB" sz="1800" dirty="0">
                <a:solidFill>
                  <a:srgbClr val="000000"/>
                </a:solidFill>
                <a:latin typeface="Times New Roman" panose="02020603050405020304" pitchFamily="18" charset="0"/>
              </a:rPr>
              <a:t> strid med art. 11</a:t>
            </a:r>
          </a:p>
          <a:p>
            <a:pPr marL="648335" indent="-216535" algn="just">
              <a:spcBef>
                <a:spcPts val="1400"/>
              </a:spcBef>
              <a:spcAft>
                <a:spcPts val="600"/>
              </a:spcAft>
            </a:pPr>
            <a:r>
              <a:rPr lang="en-GB" sz="1800" dirty="0">
                <a:solidFill>
                  <a:srgbClr val="000000"/>
                </a:solidFill>
                <a:latin typeface="Times New Roman" panose="02020603050405020304" pitchFamily="18" charset="0"/>
              </a:rPr>
              <a:t>I </a:t>
            </a:r>
            <a:r>
              <a:rPr lang="en-GB" sz="1800" dirty="0" err="1">
                <a:solidFill>
                  <a:srgbClr val="000000"/>
                </a:solidFill>
                <a:latin typeface="Times New Roman" panose="02020603050405020304" pitchFamily="18" charset="0"/>
              </a:rPr>
              <a:t>afvejningen</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indgik</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bl.a</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hensynet</a:t>
            </a:r>
            <a:r>
              <a:rPr lang="en-GB" sz="1800" dirty="0">
                <a:solidFill>
                  <a:srgbClr val="000000"/>
                </a:solidFill>
                <a:latin typeface="Times New Roman" panose="02020603050405020304" pitchFamily="18" charset="0"/>
              </a:rPr>
              <a:t> bag </a:t>
            </a:r>
            <a:r>
              <a:rPr lang="en-GB" sz="1800" dirty="0" err="1">
                <a:solidFill>
                  <a:srgbClr val="000000"/>
                </a:solidFill>
                <a:latin typeface="Times New Roman" panose="02020603050405020304" pitchFamily="18" charset="0"/>
              </a:rPr>
              <a:t>forbuddet</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som</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bl.a</a:t>
            </a:r>
            <a:r>
              <a:rPr lang="en-GB" sz="1800" dirty="0">
                <a:solidFill>
                  <a:srgbClr val="000000"/>
                </a:solidFill>
                <a:latin typeface="Times New Roman" panose="02020603050405020304" pitchFamily="18" charset="0"/>
              </a:rPr>
              <a:t>. var at </a:t>
            </a:r>
            <a:r>
              <a:rPr lang="en-GB" sz="1800" dirty="0" err="1">
                <a:solidFill>
                  <a:srgbClr val="000000"/>
                </a:solidFill>
                <a:latin typeface="Times New Roman" panose="02020603050405020304" pitchFamily="18" charset="0"/>
              </a:rPr>
              <a:t>sikre</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retten</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til</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uddannelse</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og</a:t>
            </a:r>
            <a:r>
              <a:rPr lang="en-GB" sz="1800" dirty="0">
                <a:solidFill>
                  <a:srgbClr val="000000"/>
                </a:solidFill>
                <a:latin typeface="Times New Roman" panose="02020603050405020304" pitchFamily="18" charset="0"/>
              </a:rPr>
              <a:t> de </a:t>
            </a:r>
            <a:r>
              <a:rPr lang="en-GB" sz="1800" dirty="0" err="1">
                <a:solidFill>
                  <a:srgbClr val="000000"/>
                </a:solidFill>
                <a:latin typeface="Times New Roman" panose="02020603050405020304" pitchFamily="18" charset="0"/>
              </a:rPr>
              <a:t>særlige</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rettigheder</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som</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tilkommer</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tjenestemænd</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herunder</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retten</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til</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livslang</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ansættelse</a:t>
            </a:r>
            <a:r>
              <a:rPr lang="en-GB" sz="1800" dirty="0">
                <a:solidFill>
                  <a:srgbClr val="000000"/>
                </a:solidFill>
                <a:latin typeface="Times New Roman" panose="02020603050405020304" pitchFamily="18" charset="0"/>
              </a:rPr>
              <a:t> </a:t>
            </a:r>
            <a:r>
              <a:rPr lang="en-GB" sz="1800" dirty="0" err="1">
                <a:solidFill>
                  <a:srgbClr val="000000"/>
                </a:solidFill>
                <a:latin typeface="Times New Roman" panose="02020603050405020304" pitchFamily="18" charset="0"/>
              </a:rPr>
              <a:t>og</a:t>
            </a:r>
            <a:r>
              <a:rPr lang="en-GB" sz="1800" dirty="0">
                <a:solidFill>
                  <a:srgbClr val="000000"/>
                </a:solidFill>
                <a:latin typeface="Times New Roman" panose="02020603050405020304" pitchFamily="18" charset="0"/>
              </a:rPr>
              <a:t> pension</a:t>
            </a:r>
          </a:p>
          <a:p>
            <a:pPr marL="648335" indent="-216535" algn="just">
              <a:spcBef>
                <a:spcPts val="1400"/>
              </a:spcBef>
              <a:spcAft>
                <a:spcPts val="600"/>
              </a:spcAft>
            </a:pPr>
            <a:endParaRPr lang="en-GB" sz="1800" b="0" i="0" dirty="0">
              <a:solidFill>
                <a:srgbClr val="000000"/>
              </a:solidFill>
              <a:effectLst/>
              <a:latin typeface="Times New Roman" panose="02020603050405020304" pitchFamily="18" charset="0"/>
            </a:endParaRPr>
          </a:p>
          <a:p>
            <a:pPr marL="648335" indent="-216535" algn="just">
              <a:spcBef>
                <a:spcPts val="1400"/>
              </a:spcBef>
              <a:spcAft>
                <a:spcPts val="600"/>
              </a:spcAft>
            </a:pPr>
            <a:endParaRPr lang="en-GB" sz="1800" dirty="0">
              <a:solidFill>
                <a:srgbClr val="000000"/>
              </a:solidFill>
              <a:latin typeface="Times New Roman" panose="02020603050405020304" pitchFamily="18" charset="0"/>
            </a:endParaRPr>
          </a:p>
          <a:p>
            <a:endParaRPr lang="fr-FR" dirty="0"/>
          </a:p>
        </p:txBody>
      </p:sp>
    </p:spTree>
    <p:extLst>
      <p:ext uri="{BB962C8B-B14F-4D97-AF65-F5344CB8AC3E}">
        <p14:creationId xmlns:p14="http://schemas.microsoft.com/office/powerpoint/2010/main" val="2134182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8AF5E-2638-3BA6-1D0C-26572AF70C0A}"/>
              </a:ext>
            </a:extLst>
          </p:cNvPr>
          <p:cNvSpPr>
            <a:spLocks noGrp="1"/>
          </p:cNvSpPr>
          <p:nvPr>
            <p:ph type="title"/>
          </p:nvPr>
        </p:nvSpPr>
        <p:spPr/>
        <p:txBody>
          <a:bodyPr>
            <a:normAutofit fontScale="90000"/>
          </a:bodyPr>
          <a:lstStyle/>
          <a:p>
            <a:r>
              <a:rPr lang="da-DK" dirty="0" err="1"/>
              <a:t>Semenya</a:t>
            </a:r>
            <a:r>
              <a:rPr lang="da-DK" dirty="0"/>
              <a:t> mod Schweiz (verserer i storkammeret)</a:t>
            </a:r>
            <a:endParaRPr lang="fr-FR" dirty="0"/>
          </a:p>
        </p:txBody>
      </p:sp>
      <p:sp>
        <p:nvSpPr>
          <p:cNvPr id="3" name="Content Placeholder 2">
            <a:extLst>
              <a:ext uri="{FF2B5EF4-FFF2-40B4-BE49-F238E27FC236}">
                <a16:creationId xmlns:a16="http://schemas.microsoft.com/office/drawing/2014/main" id="{8F0173F4-B5B9-B443-1D50-396EB415282A}"/>
              </a:ext>
            </a:extLst>
          </p:cNvPr>
          <p:cNvSpPr>
            <a:spLocks noGrp="1"/>
          </p:cNvSpPr>
          <p:nvPr>
            <p:ph idx="1"/>
          </p:nvPr>
        </p:nvSpPr>
        <p:spPr/>
        <p:txBody>
          <a:bodyPr>
            <a:normAutofit/>
          </a:bodyPr>
          <a:lstStyle/>
          <a:p>
            <a:r>
              <a:rPr lang="da-DK" dirty="0"/>
              <a:t>Ved en 4-3 afgørelse fandt kammeret en krænkelse af art. 14, jf. art. 8 og art. 13</a:t>
            </a:r>
          </a:p>
          <a:p>
            <a:r>
              <a:rPr lang="da-DK" dirty="0"/>
              <a:t>Sagen angår bl.a., i hvilket omfang de ordinære domstole har pligt til at prøve overholdelsen af EMRK i en afgørelse truffet af en voldgiftsret i en tvist om sportslige regler</a:t>
            </a:r>
            <a:endParaRPr lang="fr-FR" dirty="0"/>
          </a:p>
        </p:txBody>
      </p:sp>
    </p:spTree>
    <p:extLst>
      <p:ext uri="{BB962C8B-B14F-4D97-AF65-F5344CB8AC3E}">
        <p14:creationId xmlns:p14="http://schemas.microsoft.com/office/powerpoint/2010/main" val="693427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B42A2-38F4-43ED-0EDE-CFB59FEF20D2}"/>
              </a:ext>
            </a:extLst>
          </p:cNvPr>
          <p:cNvSpPr>
            <a:spLocks noGrp="1"/>
          </p:cNvSpPr>
          <p:nvPr>
            <p:ph type="title"/>
          </p:nvPr>
        </p:nvSpPr>
        <p:spPr/>
        <p:txBody>
          <a:bodyPr>
            <a:normAutofit fontScale="90000"/>
          </a:bodyPr>
          <a:lstStyle/>
          <a:p>
            <a:r>
              <a:rPr lang="da-DK" dirty="0"/>
              <a:t>Forskelligt niveau af forståelse for EMRK i medlemsstaterne</a:t>
            </a:r>
            <a:endParaRPr lang="fr-FR" dirty="0"/>
          </a:p>
        </p:txBody>
      </p:sp>
      <p:sp>
        <p:nvSpPr>
          <p:cNvPr id="3" name="Content Placeholder 2">
            <a:extLst>
              <a:ext uri="{FF2B5EF4-FFF2-40B4-BE49-F238E27FC236}">
                <a16:creationId xmlns:a16="http://schemas.microsoft.com/office/drawing/2014/main" id="{E982A4DA-07F7-11DA-72ED-F3B4BF24D5B1}"/>
              </a:ext>
            </a:extLst>
          </p:cNvPr>
          <p:cNvSpPr>
            <a:spLocks noGrp="1"/>
          </p:cNvSpPr>
          <p:nvPr>
            <p:ph idx="1"/>
          </p:nvPr>
        </p:nvSpPr>
        <p:spPr/>
        <p:txBody>
          <a:bodyPr>
            <a:normAutofit fontScale="85000" lnSpcReduction="20000"/>
          </a:bodyPr>
          <a:lstStyle/>
          <a:p>
            <a:r>
              <a:rPr lang="da-DK" dirty="0"/>
              <a:t>Se f.eks. </a:t>
            </a:r>
            <a:r>
              <a:rPr lang="da-DK" dirty="0" err="1"/>
              <a:t>Boscocevic</a:t>
            </a:r>
            <a:r>
              <a:rPr lang="da-DK" dirty="0"/>
              <a:t> mod Serbien, dom af 4. marts 2024 i sag 37364/10, hvor EMD fandt en krænkelse af retten til individuel klageadgang i art. 34, da en ansat fra sin arbejdsgiver (staten) fik en skriftlig advarsel for at have henvendt sig til EMD. Staten forsvarede sig bl.a. med, at ”</a:t>
            </a:r>
            <a:r>
              <a:rPr lang="en-GB" b="0" i="0" dirty="0">
                <a:solidFill>
                  <a:srgbClr val="000000"/>
                </a:solidFill>
                <a:effectLst/>
                <a:latin typeface="Arial" panose="020B0604020202020204" pitchFamily="34" charset="0"/>
              </a:rPr>
              <a:t> the applicant must have known that under domestic law, “an employee’s application to an international court” could not be a ground for the termination of an employment contract.”</a:t>
            </a:r>
            <a:endParaRPr lang="fr-FR" dirty="0"/>
          </a:p>
        </p:txBody>
      </p:sp>
    </p:spTree>
    <p:extLst>
      <p:ext uri="{BB962C8B-B14F-4D97-AF65-F5344CB8AC3E}">
        <p14:creationId xmlns:p14="http://schemas.microsoft.com/office/powerpoint/2010/main" val="125350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623C6-C7C8-DEF3-A09D-D0E82E224BCF}"/>
              </a:ext>
            </a:extLst>
          </p:cNvPr>
          <p:cNvSpPr>
            <a:spLocks noGrp="1"/>
          </p:cNvSpPr>
          <p:nvPr>
            <p:ph type="title"/>
          </p:nvPr>
        </p:nvSpPr>
        <p:spPr/>
        <p:txBody>
          <a:bodyPr/>
          <a:lstStyle/>
          <a:p>
            <a:r>
              <a:rPr lang="da-DK" dirty="0"/>
              <a:t>Kulturelle forskelle</a:t>
            </a:r>
            <a:endParaRPr lang="fr-FR" dirty="0"/>
          </a:p>
        </p:txBody>
      </p:sp>
      <p:sp>
        <p:nvSpPr>
          <p:cNvPr id="3" name="Content Placeholder 2">
            <a:extLst>
              <a:ext uri="{FF2B5EF4-FFF2-40B4-BE49-F238E27FC236}">
                <a16:creationId xmlns:a16="http://schemas.microsoft.com/office/drawing/2014/main" id="{4294A91C-7FC6-9CEE-C78B-CD2B114557F9}"/>
              </a:ext>
            </a:extLst>
          </p:cNvPr>
          <p:cNvSpPr>
            <a:spLocks noGrp="1"/>
          </p:cNvSpPr>
          <p:nvPr>
            <p:ph idx="1"/>
          </p:nvPr>
        </p:nvSpPr>
        <p:spPr/>
        <p:txBody>
          <a:bodyPr/>
          <a:lstStyle/>
          <a:p>
            <a:r>
              <a:rPr lang="da-DK" dirty="0"/>
              <a:t>Se Danilet mod Rumænien, dom af 20. februar 2024 i sag nr. 16915/21 om en dommers udtalelser på </a:t>
            </a:r>
            <a:r>
              <a:rPr lang="da-DK"/>
              <a:t>sociale medier</a:t>
            </a:r>
            <a:endParaRPr lang="fr-FR" dirty="0"/>
          </a:p>
        </p:txBody>
      </p:sp>
    </p:spTree>
    <p:extLst>
      <p:ext uri="{BB962C8B-B14F-4D97-AF65-F5344CB8AC3E}">
        <p14:creationId xmlns:p14="http://schemas.microsoft.com/office/powerpoint/2010/main" val="2423606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A8A44-D7C4-0850-0338-97615698401E}"/>
              </a:ext>
            </a:extLst>
          </p:cNvPr>
          <p:cNvSpPr>
            <a:spLocks noGrp="1"/>
          </p:cNvSpPr>
          <p:nvPr>
            <p:ph type="title"/>
          </p:nvPr>
        </p:nvSpPr>
        <p:spPr/>
        <p:txBody>
          <a:bodyPr/>
          <a:lstStyle/>
          <a:p>
            <a:r>
              <a:rPr lang="da-DK" dirty="0"/>
              <a:t>Først lidt tal</a:t>
            </a:r>
            <a:endParaRPr lang="fr-FR" dirty="0"/>
          </a:p>
        </p:txBody>
      </p:sp>
      <p:sp>
        <p:nvSpPr>
          <p:cNvPr id="3" name="Content Placeholder 2">
            <a:extLst>
              <a:ext uri="{FF2B5EF4-FFF2-40B4-BE49-F238E27FC236}">
                <a16:creationId xmlns:a16="http://schemas.microsoft.com/office/drawing/2014/main" id="{EB5DF699-12F2-67AD-2089-944575E61B06}"/>
              </a:ext>
            </a:extLst>
          </p:cNvPr>
          <p:cNvSpPr>
            <a:spLocks noGrp="1"/>
          </p:cNvSpPr>
          <p:nvPr>
            <p:ph idx="1"/>
          </p:nvPr>
        </p:nvSpPr>
        <p:spPr/>
        <p:txBody>
          <a:bodyPr>
            <a:normAutofit fontScale="85000" lnSpcReduction="10000"/>
          </a:bodyPr>
          <a:lstStyle/>
          <a:p>
            <a:r>
              <a:rPr lang="da-DK" dirty="0"/>
              <a:t>Domstolen har 46 dommere, en fra hvert af Europarådets medlemslande. Dommerne vælges af Europarådets parlamentariske </a:t>
            </a:r>
            <a:r>
              <a:rPr lang="da-DK" dirty="0" err="1"/>
              <a:t>kommité</a:t>
            </a:r>
            <a:r>
              <a:rPr lang="da-DK" dirty="0"/>
              <a:t> (PACE) for en periode på 9 år</a:t>
            </a:r>
          </a:p>
          <a:p>
            <a:r>
              <a:rPr lang="da-DK" dirty="0"/>
              <a:t>Domstolen er inddelt i 5 sektioner med 9 dommere i hver. I hver sektion er et eller flere såkaldte high </a:t>
            </a:r>
            <a:r>
              <a:rPr lang="da-DK" dirty="0" err="1"/>
              <a:t>count</a:t>
            </a:r>
            <a:r>
              <a:rPr lang="da-DK" dirty="0"/>
              <a:t> </a:t>
            </a:r>
            <a:r>
              <a:rPr lang="da-DK" dirty="0" err="1"/>
              <a:t>countries</a:t>
            </a:r>
            <a:endParaRPr lang="da-DK" dirty="0"/>
          </a:p>
          <a:p>
            <a:r>
              <a:rPr lang="da-DK" dirty="0"/>
              <a:t>Domstolen har udover dommerne ca. 640 ansatte</a:t>
            </a:r>
            <a:endParaRPr lang="fr-FR" dirty="0"/>
          </a:p>
        </p:txBody>
      </p:sp>
    </p:spTree>
    <p:extLst>
      <p:ext uri="{BB962C8B-B14F-4D97-AF65-F5344CB8AC3E}">
        <p14:creationId xmlns:p14="http://schemas.microsoft.com/office/powerpoint/2010/main" val="224938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01EB-C9CA-C004-ECB2-C9DA73D14383}"/>
              </a:ext>
            </a:extLst>
          </p:cNvPr>
          <p:cNvSpPr>
            <a:spLocks noGrp="1"/>
          </p:cNvSpPr>
          <p:nvPr>
            <p:ph type="title"/>
          </p:nvPr>
        </p:nvSpPr>
        <p:spPr/>
        <p:txBody>
          <a:bodyPr>
            <a:normAutofit fontScale="90000"/>
          </a:bodyPr>
          <a:lstStyle/>
          <a:p>
            <a:r>
              <a:rPr lang="da-DK" dirty="0"/>
              <a:t>Ved udgangen af 2023, var der ca. 70.000 verserende sager</a:t>
            </a:r>
            <a:endParaRPr lang="fr-FR" dirty="0"/>
          </a:p>
        </p:txBody>
      </p:sp>
      <p:sp>
        <p:nvSpPr>
          <p:cNvPr id="3" name="Content Placeholder 2">
            <a:extLst>
              <a:ext uri="{FF2B5EF4-FFF2-40B4-BE49-F238E27FC236}">
                <a16:creationId xmlns:a16="http://schemas.microsoft.com/office/drawing/2014/main" id="{683A23EC-D4BE-0DA7-8947-2C892CB69D07}"/>
              </a:ext>
            </a:extLst>
          </p:cNvPr>
          <p:cNvSpPr>
            <a:spLocks noGrp="1"/>
          </p:cNvSpPr>
          <p:nvPr>
            <p:ph idx="1"/>
          </p:nvPr>
        </p:nvSpPr>
        <p:spPr/>
        <p:txBody>
          <a:bodyPr/>
          <a:lstStyle/>
          <a:p>
            <a:r>
              <a:rPr lang="da-DK" dirty="0"/>
              <a:t>Heraf 32 verserende danske sager (flest sager vedrører udvisning, dernæst bæltefiksering på psykiatriske afdelinger)</a:t>
            </a:r>
          </a:p>
          <a:p>
            <a:r>
              <a:rPr lang="da-DK" dirty="0"/>
              <a:t>Til sammenligning var der 48 islandske sager og ca. 20.000 tyrkiske sager</a:t>
            </a:r>
            <a:endParaRPr lang="fr-FR" dirty="0"/>
          </a:p>
        </p:txBody>
      </p:sp>
    </p:spTree>
    <p:extLst>
      <p:ext uri="{BB962C8B-B14F-4D97-AF65-F5344CB8AC3E}">
        <p14:creationId xmlns:p14="http://schemas.microsoft.com/office/powerpoint/2010/main" val="3668116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93145-4FF6-9C30-EE9E-798718C07075}"/>
              </a:ext>
            </a:extLst>
          </p:cNvPr>
          <p:cNvSpPr>
            <a:spLocks noGrp="1"/>
          </p:cNvSpPr>
          <p:nvPr>
            <p:ph type="title"/>
          </p:nvPr>
        </p:nvSpPr>
        <p:spPr/>
        <p:txBody>
          <a:bodyPr>
            <a:normAutofit fontScale="90000"/>
          </a:bodyPr>
          <a:lstStyle/>
          <a:p>
            <a:r>
              <a:rPr lang="da-DK" dirty="0"/>
              <a:t>The age of </a:t>
            </a:r>
            <a:r>
              <a:rPr lang="da-DK" dirty="0" err="1"/>
              <a:t>subsidiarity</a:t>
            </a:r>
            <a:r>
              <a:rPr lang="da-DK" dirty="0"/>
              <a:t> and proces </a:t>
            </a:r>
            <a:r>
              <a:rPr lang="da-DK" dirty="0" err="1"/>
              <a:t>based</a:t>
            </a:r>
            <a:r>
              <a:rPr lang="da-DK" dirty="0"/>
              <a:t> </a:t>
            </a:r>
            <a:r>
              <a:rPr lang="da-DK" dirty="0" err="1"/>
              <a:t>review</a:t>
            </a:r>
            <a:endParaRPr lang="fr-FR" dirty="0"/>
          </a:p>
        </p:txBody>
      </p:sp>
      <p:sp>
        <p:nvSpPr>
          <p:cNvPr id="3" name="Content Placeholder 2">
            <a:extLst>
              <a:ext uri="{FF2B5EF4-FFF2-40B4-BE49-F238E27FC236}">
                <a16:creationId xmlns:a16="http://schemas.microsoft.com/office/drawing/2014/main" id="{EB3071FD-D68E-2C82-762F-2D10CB149AF1}"/>
              </a:ext>
            </a:extLst>
          </p:cNvPr>
          <p:cNvSpPr>
            <a:spLocks noGrp="1"/>
          </p:cNvSpPr>
          <p:nvPr>
            <p:ph idx="1"/>
          </p:nvPr>
        </p:nvSpPr>
        <p:spPr/>
        <p:txBody>
          <a:bodyPr>
            <a:normAutofit/>
          </a:bodyPr>
          <a:lstStyle/>
          <a:p>
            <a:r>
              <a:rPr lang="da-DK" dirty="0"/>
              <a:t>Tillægsprotokol 15, som trådte i kraft den 1. august 2021, </a:t>
            </a:r>
            <a:r>
              <a:rPr lang="da-DK"/>
              <a:t>konventionsfæster subsidiaritetsprincippet</a:t>
            </a:r>
            <a:endParaRPr lang="da-DK" dirty="0"/>
          </a:p>
        </p:txBody>
      </p:sp>
    </p:spTree>
    <p:extLst>
      <p:ext uri="{BB962C8B-B14F-4D97-AF65-F5344CB8AC3E}">
        <p14:creationId xmlns:p14="http://schemas.microsoft.com/office/powerpoint/2010/main" val="3517776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E25FE0-9614-5038-D3BA-D23F3E72730C}"/>
              </a:ext>
            </a:extLst>
          </p:cNvPr>
          <p:cNvSpPr txBox="1"/>
          <p:nvPr/>
        </p:nvSpPr>
        <p:spPr>
          <a:xfrm>
            <a:off x="1443789" y="-259310"/>
            <a:ext cx="6073541" cy="3970318"/>
          </a:xfrm>
          <a:prstGeom prst="rect">
            <a:avLst/>
          </a:prstGeom>
          <a:noFill/>
        </p:spPr>
        <p:txBody>
          <a:bodyPr wrap="square">
            <a:spAutoFit/>
          </a:bodyPr>
          <a:lstStyle/>
          <a:p>
            <a:endParaRPr lang="da-DK" dirty="0"/>
          </a:p>
          <a:p>
            <a:r>
              <a:rPr lang="en-GB" b="0" i="0" dirty="0">
                <a:solidFill>
                  <a:srgbClr val="000000"/>
                </a:solidFill>
                <a:effectLst/>
                <a:latin typeface="Arial" panose="020B0604020202020204" pitchFamily="34" charset="0"/>
              </a:rPr>
              <a:t>115.  The Court also reiterates that, when exercising its supervisory function, its task is not to take the place of the national courts but rather to review, in the light of the case as a whole, whether the decisions they have taken pursuant to their power of appreciation are compatible with the provisions of the Convention relied on. Where the balancing exercise has been undertaken by the national authorities in conformity in essence with the criteria laid down in the Court’s case-law, the Court would require strong reasons to substitute its view for that of the domestic courts (Norwegian Confederation of Trade Unions (LO) and Norwegian Transport Workers mod Norge, </a:t>
            </a:r>
            <a:r>
              <a:rPr lang="en-GB" b="0" i="0" dirty="0" err="1">
                <a:solidFill>
                  <a:srgbClr val="000000"/>
                </a:solidFill>
                <a:effectLst/>
                <a:latin typeface="Arial" panose="020B0604020202020204" pitchFamily="34" charset="0"/>
              </a:rPr>
              <a:t>dom</a:t>
            </a:r>
            <a:r>
              <a:rPr lang="en-GB" b="0" i="0" dirty="0">
                <a:solidFill>
                  <a:srgbClr val="000000"/>
                </a:solidFill>
                <a:effectLst/>
                <a:latin typeface="Arial" panose="020B0604020202020204" pitchFamily="34" charset="0"/>
              </a:rPr>
              <a:t> </a:t>
            </a:r>
            <a:r>
              <a:rPr lang="en-GB" b="0" i="0" dirty="0" err="1">
                <a:solidFill>
                  <a:srgbClr val="000000"/>
                </a:solidFill>
                <a:effectLst/>
                <a:latin typeface="Arial" panose="020B0604020202020204" pitchFamily="34" charset="0"/>
              </a:rPr>
              <a:t>af</a:t>
            </a:r>
            <a:r>
              <a:rPr lang="en-GB" b="0" i="0" dirty="0">
                <a:solidFill>
                  <a:srgbClr val="000000"/>
                </a:solidFill>
                <a:effectLst/>
                <a:latin typeface="Arial" panose="020B0604020202020204" pitchFamily="34" charset="0"/>
              </a:rPr>
              <a:t> 10. </a:t>
            </a:r>
            <a:r>
              <a:rPr lang="en-GB" b="0" i="0" dirty="0" err="1">
                <a:solidFill>
                  <a:srgbClr val="000000"/>
                </a:solidFill>
                <a:effectLst/>
                <a:latin typeface="Arial" panose="020B0604020202020204" pitchFamily="34" charset="0"/>
              </a:rPr>
              <a:t>juni</a:t>
            </a:r>
            <a:r>
              <a:rPr lang="en-GB" b="0" i="0" dirty="0">
                <a:solidFill>
                  <a:srgbClr val="000000"/>
                </a:solidFill>
                <a:effectLst/>
                <a:latin typeface="Arial" panose="020B0604020202020204" pitchFamily="34" charset="0"/>
              </a:rPr>
              <a:t> 2021 I sag 45487/17, </a:t>
            </a:r>
            <a:r>
              <a:rPr lang="en-GB" b="0" i="0" dirty="0" err="1">
                <a:solidFill>
                  <a:srgbClr val="000000"/>
                </a:solidFill>
                <a:effectLst/>
                <a:latin typeface="Arial" panose="020B0604020202020204" pitchFamily="34" charset="0"/>
              </a:rPr>
              <a:t>præmis</a:t>
            </a:r>
            <a:r>
              <a:rPr lang="en-GB" b="0" i="0" dirty="0">
                <a:solidFill>
                  <a:srgbClr val="000000"/>
                </a:solidFill>
                <a:effectLst/>
                <a:latin typeface="Arial" panose="020B0604020202020204" pitchFamily="34" charset="0"/>
              </a:rPr>
              <a:t> 115</a:t>
            </a:r>
            <a:endParaRPr lang="fr-FR" dirty="0"/>
          </a:p>
        </p:txBody>
      </p:sp>
    </p:spTree>
    <p:extLst>
      <p:ext uri="{BB962C8B-B14F-4D97-AF65-F5344CB8AC3E}">
        <p14:creationId xmlns:p14="http://schemas.microsoft.com/office/powerpoint/2010/main" val="4056638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B1725-0958-907D-2B30-EEE1B587B9F3}"/>
              </a:ext>
            </a:extLst>
          </p:cNvPr>
          <p:cNvSpPr>
            <a:spLocks noGrp="1"/>
          </p:cNvSpPr>
          <p:nvPr>
            <p:ph type="title"/>
          </p:nvPr>
        </p:nvSpPr>
        <p:spPr/>
        <p:txBody>
          <a:bodyPr/>
          <a:lstStyle/>
          <a:p>
            <a:r>
              <a:rPr lang="da-DK" dirty="0"/>
              <a:t>Afgørelsesformer</a:t>
            </a:r>
            <a:endParaRPr lang="fr-FR" dirty="0"/>
          </a:p>
        </p:txBody>
      </p:sp>
      <p:sp>
        <p:nvSpPr>
          <p:cNvPr id="3" name="Content Placeholder 2">
            <a:extLst>
              <a:ext uri="{FF2B5EF4-FFF2-40B4-BE49-F238E27FC236}">
                <a16:creationId xmlns:a16="http://schemas.microsoft.com/office/drawing/2014/main" id="{FBFF78F5-B42B-E6FC-57D1-B6E5EC89FAB1}"/>
              </a:ext>
            </a:extLst>
          </p:cNvPr>
          <p:cNvSpPr>
            <a:spLocks noGrp="1"/>
          </p:cNvSpPr>
          <p:nvPr>
            <p:ph idx="1"/>
          </p:nvPr>
        </p:nvSpPr>
        <p:spPr/>
        <p:txBody>
          <a:bodyPr>
            <a:normAutofit fontScale="92500" lnSpcReduction="20000"/>
          </a:bodyPr>
          <a:lstStyle/>
          <a:p>
            <a:r>
              <a:rPr lang="da-DK" dirty="0"/>
              <a:t>Single </a:t>
            </a:r>
            <a:r>
              <a:rPr lang="da-DK" dirty="0" err="1"/>
              <a:t>judge</a:t>
            </a:r>
            <a:r>
              <a:rPr lang="da-DK" dirty="0"/>
              <a:t>. Sager med fristoverskridelser, manglende udtømmelse af nationale retsmidler og sager, der er </a:t>
            </a:r>
            <a:r>
              <a:rPr lang="da-DK" dirty="0" err="1"/>
              <a:t>Manifestly</a:t>
            </a:r>
            <a:r>
              <a:rPr lang="da-DK" dirty="0"/>
              <a:t> </a:t>
            </a:r>
            <a:r>
              <a:rPr lang="da-DK" dirty="0" err="1"/>
              <a:t>ill-founded</a:t>
            </a:r>
            <a:endParaRPr lang="da-DK" dirty="0"/>
          </a:p>
          <a:p>
            <a:r>
              <a:rPr lang="da-DK" dirty="0"/>
              <a:t>Eksempel Arbejdsrettens dom af 27. juni 2023 (ITD Arbejdsgiverforening) Konflikt varslet af 3F over for arbejdsgiver, som var dækket af ITD Arbejdsgiverforenings overenskomst med KRIFA, var ikke en krænkelse af EMRK artikel 11 og 14</a:t>
            </a:r>
            <a:endParaRPr lang="fr-FR" dirty="0"/>
          </a:p>
        </p:txBody>
      </p:sp>
    </p:spTree>
    <p:extLst>
      <p:ext uri="{BB962C8B-B14F-4D97-AF65-F5344CB8AC3E}">
        <p14:creationId xmlns:p14="http://schemas.microsoft.com/office/powerpoint/2010/main" val="219726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8E57C-8AD3-D7B7-90A3-9BCEE0D52ED1}"/>
              </a:ext>
            </a:extLst>
          </p:cNvPr>
          <p:cNvSpPr>
            <a:spLocks noGrp="1"/>
          </p:cNvSpPr>
          <p:nvPr>
            <p:ph type="title"/>
          </p:nvPr>
        </p:nvSpPr>
        <p:spPr/>
        <p:txBody>
          <a:bodyPr/>
          <a:lstStyle/>
          <a:p>
            <a:r>
              <a:rPr lang="da-DK" dirty="0"/>
              <a:t>Komité bestående af 3 dommere</a:t>
            </a:r>
            <a:endParaRPr lang="fr-FR" dirty="0"/>
          </a:p>
        </p:txBody>
      </p:sp>
      <p:sp>
        <p:nvSpPr>
          <p:cNvPr id="3" name="Content Placeholder 2">
            <a:extLst>
              <a:ext uri="{FF2B5EF4-FFF2-40B4-BE49-F238E27FC236}">
                <a16:creationId xmlns:a16="http://schemas.microsoft.com/office/drawing/2014/main" id="{02065247-D1A4-D066-B117-A0D7A8151CA2}"/>
              </a:ext>
            </a:extLst>
          </p:cNvPr>
          <p:cNvSpPr>
            <a:spLocks noGrp="1"/>
          </p:cNvSpPr>
          <p:nvPr>
            <p:ph idx="1"/>
          </p:nvPr>
        </p:nvSpPr>
        <p:spPr/>
        <p:txBody>
          <a:bodyPr/>
          <a:lstStyle/>
          <a:p>
            <a:r>
              <a:rPr lang="da-DK" dirty="0"/>
              <a:t>Afgørelse af sager, hvor der er </a:t>
            </a:r>
            <a:r>
              <a:rPr lang="da-DK" dirty="0" err="1"/>
              <a:t>Well</a:t>
            </a:r>
            <a:r>
              <a:rPr lang="da-DK" dirty="0"/>
              <a:t> </a:t>
            </a:r>
            <a:r>
              <a:rPr lang="da-DK" dirty="0" err="1"/>
              <a:t>Established</a:t>
            </a:r>
            <a:r>
              <a:rPr lang="da-DK" dirty="0"/>
              <a:t> Case Law (WECL)</a:t>
            </a:r>
          </a:p>
          <a:p>
            <a:r>
              <a:rPr lang="da-DK" dirty="0"/>
              <a:t>Eksempel 6 danske sager om udvisning af ”</a:t>
            </a:r>
            <a:r>
              <a:rPr lang="da-DK" dirty="0" err="1"/>
              <a:t>settled</a:t>
            </a:r>
            <a:r>
              <a:rPr lang="da-DK" dirty="0"/>
              <a:t> migrants” afgjort 15. februar 2024</a:t>
            </a:r>
          </a:p>
          <a:p>
            <a:r>
              <a:rPr lang="da-DK" dirty="0"/>
              <a:t>Kræver enighed blandt dommerne</a:t>
            </a:r>
          </a:p>
          <a:p>
            <a:r>
              <a:rPr lang="da-DK" dirty="0"/>
              <a:t>Kan nå frem til, at der foreligger krænkelse</a:t>
            </a:r>
            <a:endParaRPr lang="fr-FR" dirty="0"/>
          </a:p>
        </p:txBody>
      </p:sp>
    </p:spTree>
    <p:extLst>
      <p:ext uri="{BB962C8B-B14F-4D97-AF65-F5344CB8AC3E}">
        <p14:creationId xmlns:p14="http://schemas.microsoft.com/office/powerpoint/2010/main" val="16757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8595-0C97-9310-C829-67A360A7F07C}"/>
              </a:ext>
            </a:extLst>
          </p:cNvPr>
          <p:cNvSpPr>
            <a:spLocks noGrp="1"/>
          </p:cNvSpPr>
          <p:nvPr>
            <p:ph type="title"/>
          </p:nvPr>
        </p:nvSpPr>
        <p:spPr/>
        <p:txBody>
          <a:bodyPr/>
          <a:lstStyle/>
          <a:p>
            <a:r>
              <a:rPr lang="da-DK" dirty="0" err="1"/>
              <a:t>Chamber</a:t>
            </a:r>
            <a:r>
              <a:rPr lang="da-DK" dirty="0"/>
              <a:t> sager</a:t>
            </a:r>
            <a:endParaRPr lang="fr-FR" dirty="0"/>
          </a:p>
        </p:txBody>
      </p:sp>
      <p:sp>
        <p:nvSpPr>
          <p:cNvPr id="3" name="Content Placeholder 2">
            <a:extLst>
              <a:ext uri="{FF2B5EF4-FFF2-40B4-BE49-F238E27FC236}">
                <a16:creationId xmlns:a16="http://schemas.microsoft.com/office/drawing/2014/main" id="{F665DE17-79C1-A81C-6597-F9004A8FEAF2}"/>
              </a:ext>
            </a:extLst>
          </p:cNvPr>
          <p:cNvSpPr>
            <a:spLocks noGrp="1"/>
          </p:cNvSpPr>
          <p:nvPr>
            <p:ph idx="1"/>
          </p:nvPr>
        </p:nvSpPr>
        <p:spPr/>
        <p:txBody>
          <a:bodyPr/>
          <a:lstStyle/>
          <a:p>
            <a:r>
              <a:rPr lang="da-DK" dirty="0"/>
              <a:t>7 dommere. Den nationale dommer er som udgangspunkt </a:t>
            </a:r>
            <a:r>
              <a:rPr lang="da-DK" dirty="0" err="1"/>
              <a:t>rapporteur</a:t>
            </a:r>
            <a:r>
              <a:rPr lang="da-DK" dirty="0"/>
              <a:t>/førstevoterende</a:t>
            </a:r>
            <a:endParaRPr lang="fr-FR" dirty="0"/>
          </a:p>
        </p:txBody>
      </p:sp>
    </p:spTree>
    <p:extLst>
      <p:ext uri="{BB962C8B-B14F-4D97-AF65-F5344CB8AC3E}">
        <p14:creationId xmlns:p14="http://schemas.microsoft.com/office/powerpoint/2010/main" val="288415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BA66-C4D2-6023-920C-C1C72CC3A5F0}"/>
              </a:ext>
            </a:extLst>
          </p:cNvPr>
          <p:cNvSpPr>
            <a:spLocks noGrp="1"/>
          </p:cNvSpPr>
          <p:nvPr>
            <p:ph type="title"/>
          </p:nvPr>
        </p:nvSpPr>
        <p:spPr/>
        <p:txBody>
          <a:bodyPr/>
          <a:lstStyle/>
          <a:p>
            <a:r>
              <a:rPr lang="da-DK" dirty="0"/>
              <a:t>Storkammersager</a:t>
            </a:r>
            <a:endParaRPr lang="fr-FR" dirty="0"/>
          </a:p>
        </p:txBody>
      </p:sp>
      <p:sp>
        <p:nvSpPr>
          <p:cNvPr id="3" name="Content Placeholder 2">
            <a:extLst>
              <a:ext uri="{FF2B5EF4-FFF2-40B4-BE49-F238E27FC236}">
                <a16:creationId xmlns:a16="http://schemas.microsoft.com/office/drawing/2014/main" id="{8A9DB35D-D052-AA7B-B805-D3DB426DF585}"/>
              </a:ext>
            </a:extLst>
          </p:cNvPr>
          <p:cNvSpPr>
            <a:spLocks noGrp="1"/>
          </p:cNvSpPr>
          <p:nvPr>
            <p:ph idx="1"/>
          </p:nvPr>
        </p:nvSpPr>
        <p:spPr/>
        <p:txBody>
          <a:bodyPr>
            <a:normAutofit fontScale="85000" lnSpcReduction="10000"/>
          </a:bodyPr>
          <a:lstStyle/>
          <a:p>
            <a:r>
              <a:rPr lang="da-DK" dirty="0"/>
              <a:t>Kammeret kan afgive sagen (</a:t>
            </a:r>
            <a:r>
              <a:rPr lang="da-DK" dirty="0" err="1"/>
              <a:t>relinquishment</a:t>
            </a:r>
            <a:r>
              <a:rPr lang="da-DK" dirty="0"/>
              <a:t>) eller parterne kan efter en kammerdom anmode om storkammerbehandling (referral)</a:t>
            </a:r>
          </a:p>
          <a:p>
            <a:r>
              <a:rPr lang="da-DK" dirty="0"/>
              <a:t>17 dommere – præsidenten, de 5 vicepræsidenter, den nationale dommer, samt yderligere 10 dommere udvalgt ved lodtrækning</a:t>
            </a:r>
          </a:p>
          <a:p>
            <a:r>
              <a:rPr lang="da-DK" dirty="0"/>
              <a:t>Ca. 10-15 om året</a:t>
            </a:r>
          </a:p>
          <a:p>
            <a:r>
              <a:rPr lang="da-DK" dirty="0"/>
              <a:t>Stort set de eneste sager med mundtlig forhandling</a:t>
            </a:r>
            <a:endParaRPr lang="fr-FR" dirty="0"/>
          </a:p>
        </p:txBody>
      </p:sp>
    </p:spTree>
    <p:extLst>
      <p:ext uri="{BB962C8B-B14F-4D97-AF65-F5344CB8AC3E}">
        <p14:creationId xmlns:p14="http://schemas.microsoft.com/office/powerpoint/2010/main" val="3797844310"/>
      </p:ext>
    </p:extLst>
  </p:cSld>
  <p:clrMapOvr>
    <a:masterClrMapping/>
  </p:clrMapOvr>
</p:sld>
</file>

<file path=ppt/theme/theme1.xml><?xml version="1.0" encoding="utf-8"?>
<a:theme xmlns:a="http://schemas.openxmlformats.org/drawingml/2006/main" name="ECHR_PPoint">
  <a:themeElements>
    <a:clrScheme name="ECHR_Colour_PPoint">
      <a:dk1>
        <a:sysClr val="windowText" lastClr="000000"/>
      </a:dk1>
      <a:lt1>
        <a:sysClr val="window" lastClr="FFFFFF"/>
      </a:lt1>
      <a:dk2>
        <a:srgbClr val="002856"/>
      </a:dk2>
      <a:lt2>
        <a:srgbClr val="F8F8F8"/>
      </a:lt2>
      <a:accent1>
        <a:srgbClr val="002856"/>
      </a:accent1>
      <a:accent2>
        <a:srgbClr val="ED7D31"/>
      </a:accent2>
      <a:accent3>
        <a:srgbClr val="A5A5A5"/>
      </a:accent3>
      <a:accent4>
        <a:srgbClr val="FFC000"/>
      </a:accent4>
      <a:accent5>
        <a:srgbClr val="5B9BD5"/>
      </a:accent5>
      <a:accent6>
        <a:srgbClr val="A6E757"/>
      </a:accent6>
      <a:hlink>
        <a:srgbClr val="0072BC"/>
      </a:hlink>
      <a:folHlink>
        <a:srgbClr val="800080"/>
      </a:folHlink>
    </a:clrScheme>
    <a:fontScheme name="ECHR_Fonts_Light">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Presentation1" id="{041F2745-9C47-4DB6-8D7B-6CA97B1C42C6}" vid="{8FD1DD63-7B9F-4E4F-B8E1-D03280182E5F}"/>
    </a:ext>
  </a:extLst>
</a:theme>
</file>

<file path=docProps/app.xml><?xml version="1.0" encoding="utf-8"?>
<Properties xmlns="http://schemas.openxmlformats.org/officeDocument/2006/extended-properties" xmlns:vt="http://schemas.openxmlformats.org/officeDocument/2006/docPropsVTypes">
  <Template>blank</Template>
  <TotalTime>451</TotalTime>
  <Words>874</Words>
  <Application>Microsoft Office PowerPoint</Application>
  <PresentationFormat>On-screen Show (16:9)</PresentationFormat>
  <Paragraphs>44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Times New Roman</vt:lpstr>
      <vt:lpstr>Wingdings</vt:lpstr>
      <vt:lpstr>Wingdings 2</vt:lpstr>
      <vt:lpstr>ECHR_PPoint</vt:lpstr>
      <vt:lpstr>Hvordan arbejder Den Europæiske Menneskerettighedsdomstol</vt:lpstr>
      <vt:lpstr>Først lidt tal</vt:lpstr>
      <vt:lpstr>Ved udgangen af 2023, var der ca. 70.000 verserende sager</vt:lpstr>
      <vt:lpstr>The age of subsidiarity and proces based review</vt:lpstr>
      <vt:lpstr>PowerPoint Presentation</vt:lpstr>
      <vt:lpstr>Afgørelsesformer</vt:lpstr>
      <vt:lpstr>Komité bestående af 3 dommere</vt:lpstr>
      <vt:lpstr>Chamber sager</vt:lpstr>
      <vt:lpstr>Storkammersager</vt:lpstr>
      <vt:lpstr>Hvad indebærer retten til at organisere sig?</vt:lpstr>
      <vt:lpstr>Retten til at strejke Humpert and others mod Tyskland, storkammerdom af 14. december 2023 i sag 59433/18 m.fl. </vt:lpstr>
      <vt:lpstr>Semenya mod Schweiz (verserer i storkammeret)</vt:lpstr>
      <vt:lpstr>Forskelligt niveau af forståelse for EMRK i medlemsstaterne</vt:lpstr>
      <vt:lpstr>Kulturelle forskelle</vt:lpstr>
    </vt:vector>
  </TitlesOfParts>
  <Company>European Court of Human Right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Hvordan arbejder Den Europæiske Menneskerettighedsdomstol</dc:title>
  <dc:creator>Bormann, Anne Louise</dc:creator>
  <cp:lastModifiedBy>Bormann, Anne Louise</cp:lastModifiedBy>
  <cp:revision>47</cp:revision>
  <dcterms:created xsi:type="dcterms:W3CDTF">2024-03-06T09:48:25Z</dcterms:created>
  <dcterms:modified xsi:type="dcterms:W3CDTF">2024-04-24T14:50:38Z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ies>
</file>