
<file path=[Content_Types].xml><?xml version="1.0" encoding="utf-8"?>
<Types xmlns="http://schemas.openxmlformats.org/package/2006/content-types">
  <Default Extension="bin" ContentType="image/png"/>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37"/>
  </p:notesMasterIdLst>
  <p:handoutMasterIdLst>
    <p:handoutMasterId r:id="rId38"/>
  </p:handoutMasterIdLst>
  <p:sldIdLst>
    <p:sldId id="261" r:id="rId2"/>
    <p:sldId id="265" r:id="rId3"/>
    <p:sldId id="268" r:id="rId4"/>
    <p:sldId id="302" r:id="rId5"/>
    <p:sldId id="266" r:id="rId6"/>
    <p:sldId id="272" r:id="rId7"/>
    <p:sldId id="276" r:id="rId8"/>
    <p:sldId id="263" r:id="rId9"/>
    <p:sldId id="285" r:id="rId10"/>
    <p:sldId id="284" r:id="rId11"/>
    <p:sldId id="288" r:id="rId12"/>
    <p:sldId id="290" r:id="rId13"/>
    <p:sldId id="267" r:id="rId14"/>
    <p:sldId id="291" r:id="rId15"/>
    <p:sldId id="292" r:id="rId16"/>
    <p:sldId id="293" r:id="rId17"/>
    <p:sldId id="303" r:id="rId18"/>
    <p:sldId id="286" r:id="rId19"/>
    <p:sldId id="271" r:id="rId20"/>
    <p:sldId id="283" r:id="rId21"/>
    <p:sldId id="278" r:id="rId22"/>
    <p:sldId id="282" r:id="rId23"/>
    <p:sldId id="294" r:id="rId24"/>
    <p:sldId id="279" r:id="rId25"/>
    <p:sldId id="295" r:id="rId26"/>
    <p:sldId id="297" r:id="rId27"/>
    <p:sldId id="296" r:id="rId28"/>
    <p:sldId id="298" r:id="rId29"/>
    <p:sldId id="299" r:id="rId30"/>
    <p:sldId id="277" r:id="rId31"/>
    <p:sldId id="301" r:id="rId32"/>
    <p:sldId id="273" r:id="rId33"/>
    <p:sldId id="305" r:id="rId34"/>
    <p:sldId id="300" r:id="rId35"/>
    <p:sldId id="306" r:id="rId36"/>
  </p:sldIdLst>
  <p:sldSz cx="12188825" cy="6858000"/>
  <p:notesSz cx="6858000" cy="9144000"/>
  <p:embeddedFontLst>
    <p:embeddedFont>
      <p:font typeface="AU Passata" panose="020B0503030502030804" pitchFamily="34" charset="77"/>
      <p:regular r:id="rId39"/>
      <p:bold r:id="rId40"/>
    </p:embeddedFont>
    <p:embeddedFont>
      <p:font typeface="AU Passata Light" panose="020B0303030902030804" pitchFamily="34" charset="77"/>
      <p:regular r:id="rId41"/>
      <p:bold r:id="rId42"/>
    </p:embeddedFont>
    <p:embeddedFont>
      <p:font typeface="Calibri" panose="020F0502020204030204" pitchFamily="34" charset="0"/>
      <p:regular r:id="rId43"/>
      <p:bold r:id="rId44"/>
      <p:italic r:id="rId45"/>
      <p:boldItalic r:id="rId46"/>
    </p:embeddedFont>
    <p:embeddedFont>
      <p:font typeface="Georgia" panose="02040502050405020303" pitchFamily="18" charset="0"/>
      <p:regular r:id="rId47"/>
      <p:bold r:id="rId48"/>
      <p:italic r:id="rId49"/>
      <p:boldItalic r:id="rId50"/>
    </p:embeddedFont>
    <p:embeddedFont>
      <p:font typeface="Open Sans" panose="020B0606030504020204" pitchFamily="34" charset="0"/>
      <p:regular r:id="rId51"/>
      <p:bold r:id="rId52"/>
      <p:italic r:id="rId53"/>
      <p:boldItalic r:id="rId54"/>
    </p:embeddedFont>
    <p:embeddedFont>
      <p:font typeface="Verdana" panose="020B0604030504040204" pitchFamily="34" charset="0"/>
      <p:regular r:id="rId55"/>
      <p:bold r:id="rId56"/>
      <p:italic r:id="rId57"/>
      <p:boldItalic r:id="rId58"/>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4972"/>
    <a:srgbClr val="00254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EC1D6D-C129-5644-9E92-FEDC0BFE1F95}" v="87" dt="2023-05-31T10:03:37.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75918" autoAdjust="0"/>
  </p:normalViewPr>
  <p:slideViewPr>
    <p:cSldViewPr snapToObjects="1" showGuides="1">
      <p:cViewPr varScale="1">
        <p:scale>
          <a:sx n="91" d="100"/>
          <a:sy n="91" d="100"/>
        </p:scale>
        <p:origin x="1880" y="184"/>
      </p:cViewPr>
      <p:guideLst>
        <p:guide orient="horz" pos="2160"/>
        <p:guide pos="3839"/>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6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Videbæk Munkholm" userId="7a7835a9-286a-4004-a02b-76e289e1c72d" providerId="ADAL" clId="{81EC1D6D-C129-5644-9E92-FEDC0BFE1F95}"/>
    <pc:docChg chg="custSel addSld delSld modSld">
      <pc:chgData name="Natalie Videbæk Munkholm" userId="7a7835a9-286a-4004-a02b-76e289e1c72d" providerId="ADAL" clId="{81EC1D6D-C129-5644-9E92-FEDC0BFE1F95}" dt="2023-05-31T10:09:26.476" v="760" actId="2696"/>
      <pc:docMkLst>
        <pc:docMk/>
      </pc:docMkLst>
      <pc:sldChg chg="del">
        <pc:chgData name="Natalie Videbæk Munkholm" userId="7a7835a9-286a-4004-a02b-76e289e1c72d" providerId="ADAL" clId="{81EC1D6D-C129-5644-9E92-FEDC0BFE1F95}" dt="2023-05-31T10:09:26.476" v="760" actId="2696"/>
        <pc:sldMkLst>
          <pc:docMk/>
          <pc:sldMk cId="2139698179" sldId="260"/>
        </pc:sldMkLst>
      </pc:sldChg>
      <pc:sldChg chg="modSp add mod">
        <pc:chgData name="Natalie Videbæk Munkholm" userId="7a7835a9-286a-4004-a02b-76e289e1c72d" providerId="ADAL" clId="{81EC1D6D-C129-5644-9E92-FEDC0BFE1F95}" dt="2023-05-31T09:46:45.437" v="33" actId="20577"/>
        <pc:sldMkLst>
          <pc:docMk/>
          <pc:sldMk cId="64517900" sldId="263"/>
        </pc:sldMkLst>
        <pc:spChg chg="mod">
          <ac:chgData name="Natalie Videbæk Munkholm" userId="7a7835a9-286a-4004-a02b-76e289e1c72d" providerId="ADAL" clId="{81EC1D6D-C129-5644-9E92-FEDC0BFE1F95}" dt="2023-05-31T09:46:45.437" v="33" actId="20577"/>
          <ac:spMkLst>
            <pc:docMk/>
            <pc:sldMk cId="64517900" sldId="263"/>
            <ac:spMk id="5" creationId="{00000000-0000-0000-0000-000000000000}"/>
          </ac:spMkLst>
        </pc:spChg>
      </pc:sldChg>
      <pc:sldChg chg="modSp mod">
        <pc:chgData name="Natalie Videbæk Munkholm" userId="7a7835a9-286a-4004-a02b-76e289e1c72d" providerId="ADAL" clId="{81EC1D6D-C129-5644-9E92-FEDC0BFE1F95}" dt="2023-05-31T09:43:29.908" v="6" actId="20577"/>
        <pc:sldMkLst>
          <pc:docMk/>
          <pc:sldMk cId="3649635179" sldId="265"/>
        </pc:sldMkLst>
        <pc:spChg chg="mod">
          <ac:chgData name="Natalie Videbæk Munkholm" userId="7a7835a9-286a-4004-a02b-76e289e1c72d" providerId="ADAL" clId="{81EC1D6D-C129-5644-9E92-FEDC0BFE1F95}" dt="2023-05-31T09:43:29.908" v="6" actId="20577"/>
          <ac:spMkLst>
            <pc:docMk/>
            <pc:sldMk cId="3649635179" sldId="265"/>
            <ac:spMk id="5" creationId="{00000000-0000-0000-0000-000000000000}"/>
          </ac:spMkLst>
        </pc:spChg>
      </pc:sldChg>
      <pc:sldChg chg="modSp add">
        <pc:chgData name="Natalie Videbæk Munkholm" userId="7a7835a9-286a-4004-a02b-76e289e1c72d" providerId="ADAL" clId="{81EC1D6D-C129-5644-9E92-FEDC0BFE1F95}" dt="2023-05-31T09:50:50.842" v="74" actId="20577"/>
        <pc:sldMkLst>
          <pc:docMk/>
          <pc:sldMk cId="1235856306" sldId="267"/>
        </pc:sldMkLst>
        <pc:spChg chg="mod">
          <ac:chgData name="Natalie Videbæk Munkholm" userId="7a7835a9-286a-4004-a02b-76e289e1c72d" providerId="ADAL" clId="{81EC1D6D-C129-5644-9E92-FEDC0BFE1F95}" dt="2023-05-31T09:50:50.842" v="74" actId="20577"/>
          <ac:spMkLst>
            <pc:docMk/>
            <pc:sldMk cId="1235856306" sldId="267"/>
            <ac:spMk id="5" creationId="{00000000-0000-0000-0000-000000000000}"/>
          </ac:spMkLst>
        </pc:spChg>
      </pc:sldChg>
      <pc:sldChg chg="modSp mod">
        <pc:chgData name="Natalie Videbæk Munkholm" userId="7a7835a9-286a-4004-a02b-76e289e1c72d" providerId="ADAL" clId="{81EC1D6D-C129-5644-9E92-FEDC0BFE1F95}" dt="2023-05-31T09:44:06.235" v="27" actId="20577"/>
        <pc:sldMkLst>
          <pc:docMk/>
          <pc:sldMk cId="1611002394" sldId="268"/>
        </pc:sldMkLst>
        <pc:spChg chg="mod">
          <ac:chgData name="Natalie Videbæk Munkholm" userId="7a7835a9-286a-4004-a02b-76e289e1c72d" providerId="ADAL" clId="{81EC1D6D-C129-5644-9E92-FEDC0BFE1F95}" dt="2023-05-31T09:44:06.235" v="27" actId="20577"/>
          <ac:spMkLst>
            <pc:docMk/>
            <pc:sldMk cId="1611002394" sldId="268"/>
            <ac:spMk id="5" creationId="{00000000-0000-0000-0000-000000000000}"/>
          </ac:spMkLst>
        </pc:spChg>
      </pc:sldChg>
      <pc:sldChg chg="modSp add mod">
        <pc:chgData name="Natalie Videbæk Munkholm" userId="7a7835a9-286a-4004-a02b-76e289e1c72d" providerId="ADAL" clId="{81EC1D6D-C129-5644-9E92-FEDC0BFE1F95}" dt="2023-05-31T09:56:44.788" v="363" actId="20577"/>
        <pc:sldMkLst>
          <pc:docMk/>
          <pc:sldMk cId="3131901815" sldId="271"/>
        </pc:sldMkLst>
        <pc:spChg chg="mod">
          <ac:chgData name="Natalie Videbæk Munkholm" userId="7a7835a9-286a-4004-a02b-76e289e1c72d" providerId="ADAL" clId="{81EC1D6D-C129-5644-9E92-FEDC0BFE1F95}" dt="2023-05-31T09:56:44.788" v="363" actId="20577"/>
          <ac:spMkLst>
            <pc:docMk/>
            <pc:sldMk cId="3131901815" sldId="271"/>
            <ac:spMk id="3" creationId="{ABDA5B7E-E385-EE14-839C-DFD677218B22}"/>
          </ac:spMkLst>
        </pc:spChg>
      </pc:sldChg>
      <pc:sldChg chg="modSp add del mod">
        <pc:chgData name="Natalie Videbæk Munkholm" userId="7a7835a9-286a-4004-a02b-76e289e1c72d" providerId="ADAL" clId="{81EC1D6D-C129-5644-9E92-FEDC0BFE1F95}" dt="2023-05-31T10:07:05.070" v="709" actId="404"/>
        <pc:sldMkLst>
          <pc:docMk/>
          <pc:sldMk cId="2203631681" sldId="273"/>
        </pc:sldMkLst>
        <pc:spChg chg="mod">
          <ac:chgData name="Natalie Videbæk Munkholm" userId="7a7835a9-286a-4004-a02b-76e289e1c72d" providerId="ADAL" clId="{81EC1D6D-C129-5644-9E92-FEDC0BFE1F95}" dt="2023-05-31T10:07:05.070" v="709" actId="404"/>
          <ac:spMkLst>
            <pc:docMk/>
            <pc:sldMk cId="2203631681" sldId="273"/>
            <ac:spMk id="5" creationId="{00000000-0000-0000-0000-000000000000}"/>
          </ac:spMkLst>
        </pc:spChg>
      </pc:sldChg>
      <pc:sldChg chg="add">
        <pc:chgData name="Natalie Videbæk Munkholm" userId="7a7835a9-286a-4004-a02b-76e289e1c72d" providerId="ADAL" clId="{81EC1D6D-C129-5644-9E92-FEDC0BFE1F95}" dt="2023-05-31T09:45:55.369" v="29"/>
        <pc:sldMkLst>
          <pc:docMk/>
          <pc:sldMk cId="1507731882" sldId="276"/>
        </pc:sldMkLst>
      </pc:sldChg>
      <pc:sldChg chg="add del">
        <pc:chgData name="Natalie Videbæk Munkholm" userId="7a7835a9-286a-4004-a02b-76e289e1c72d" providerId="ADAL" clId="{81EC1D6D-C129-5644-9E92-FEDC0BFE1F95}" dt="2023-05-31T09:45:55.369" v="29"/>
        <pc:sldMkLst>
          <pc:docMk/>
          <pc:sldMk cId="930368509" sldId="277"/>
        </pc:sldMkLst>
      </pc:sldChg>
      <pc:sldChg chg="add">
        <pc:chgData name="Natalie Videbæk Munkholm" userId="7a7835a9-286a-4004-a02b-76e289e1c72d" providerId="ADAL" clId="{81EC1D6D-C129-5644-9E92-FEDC0BFE1F95}" dt="2023-05-31T09:45:55.369" v="29"/>
        <pc:sldMkLst>
          <pc:docMk/>
          <pc:sldMk cId="3867797290" sldId="278"/>
        </pc:sldMkLst>
      </pc:sldChg>
      <pc:sldChg chg="modSp add del mod">
        <pc:chgData name="Natalie Videbæk Munkholm" userId="7a7835a9-286a-4004-a02b-76e289e1c72d" providerId="ADAL" clId="{81EC1D6D-C129-5644-9E92-FEDC0BFE1F95}" dt="2023-05-31T09:59:33.946" v="544" actId="5793"/>
        <pc:sldMkLst>
          <pc:docMk/>
          <pc:sldMk cId="3309901299" sldId="279"/>
        </pc:sldMkLst>
        <pc:spChg chg="mod">
          <ac:chgData name="Natalie Videbæk Munkholm" userId="7a7835a9-286a-4004-a02b-76e289e1c72d" providerId="ADAL" clId="{81EC1D6D-C129-5644-9E92-FEDC0BFE1F95}" dt="2023-05-31T09:59:33.946" v="544" actId="5793"/>
          <ac:spMkLst>
            <pc:docMk/>
            <pc:sldMk cId="3309901299" sldId="279"/>
            <ac:spMk id="5" creationId="{00000000-0000-0000-0000-000000000000}"/>
          </ac:spMkLst>
        </pc:spChg>
      </pc:sldChg>
      <pc:sldChg chg="modSp add del mod">
        <pc:chgData name="Natalie Videbæk Munkholm" userId="7a7835a9-286a-4004-a02b-76e289e1c72d" providerId="ADAL" clId="{81EC1D6D-C129-5644-9E92-FEDC0BFE1F95}" dt="2023-05-31T09:58:57.516" v="542" actId="404"/>
        <pc:sldMkLst>
          <pc:docMk/>
          <pc:sldMk cId="3656183388" sldId="282"/>
        </pc:sldMkLst>
        <pc:spChg chg="mod">
          <ac:chgData name="Natalie Videbæk Munkholm" userId="7a7835a9-286a-4004-a02b-76e289e1c72d" providerId="ADAL" clId="{81EC1D6D-C129-5644-9E92-FEDC0BFE1F95}" dt="2023-05-31T09:58:57.516" v="542" actId="404"/>
          <ac:spMkLst>
            <pc:docMk/>
            <pc:sldMk cId="3656183388" sldId="282"/>
            <ac:spMk id="5" creationId="{00000000-0000-0000-0000-000000000000}"/>
          </ac:spMkLst>
        </pc:spChg>
      </pc:sldChg>
      <pc:sldChg chg="modSp add mod">
        <pc:chgData name="Natalie Videbæk Munkholm" userId="7a7835a9-286a-4004-a02b-76e289e1c72d" providerId="ADAL" clId="{81EC1D6D-C129-5644-9E92-FEDC0BFE1F95}" dt="2023-05-31T09:58:24.527" v="519" actId="14100"/>
        <pc:sldMkLst>
          <pc:docMk/>
          <pc:sldMk cId="1814677743" sldId="283"/>
        </pc:sldMkLst>
        <pc:spChg chg="mod">
          <ac:chgData name="Natalie Videbæk Munkholm" userId="7a7835a9-286a-4004-a02b-76e289e1c72d" providerId="ADAL" clId="{81EC1D6D-C129-5644-9E92-FEDC0BFE1F95}" dt="2023-05-31T09:58:04.729" v="490" actId="20577"/>
          <ac:spMkLst>
            <pc:docMk/>
            <pc:sldMk cId="1814677743" sldId="283"/>
            <ac:spMk id="3" creationId="{ABDA5B7E-E385-EE14-839C-DFD677218B22}"/>
          </ac:spMkLst>
        </pc:spChg>
        <pc:spChg chg="mod">
          <ac:chgData name="Natalie Videbæk Munkholm" userId="7a7835a9-286a-4004-a02b-76e289e1c72d" providerId="ADAL" clId="{81EC1D6D-C129-5644-9E92-FEDC0BFE1F95}" dt="2023-05-31T09:58:24.527" v="519" actId="14100"/>
          <ac:spMkLst>
            <pc:docMk/>
            <pc:sldMk cId="1814677743" sldId="283"/>
            <ac:spMk id="8" creationId="{989A8020-BC8C-4A50-D108-560F26444E04}"/>
          </ac:spMkLst>
        </pc:spChg>
      </pc:sldChg>
      <pc:sldChg chg="add">
        <pc:chgData name="Natalie Videbæk Munkholm" userId="7a7835a9-286a-4004-a02b-76e289e1c72d" providerId="ADAL" clId="{81EC1D6D-C129-5644-9E92-FEDC0BFE1F95}" dt="2023-05-31T09:45:55.369" v="29"/>
        <pc:sldMkLst>
          <pc:docMk/>
          <pc:sldMk cId="473765520" sldId="284"/>
        </pc:sldMkLst>
      </pc:sldChg>
      <pc:sldChg chg="modSp add mod">
        <pc:chgData name="Natalie Videbæk Munkholm" userId="7a7835a9-286a-4004-a02b-76e289e1c72d" providerId="ADAL" clId="{81EC1D6D-C129-5644-9E92-FEDC0BFE1F95}" dt="2023-05-31T09:48:33.600" v="36" actId="20577"/>
        <pc:sldMkLst>
          <pc:docMk/>
          <pc:sldMk cId="319054555" sldId="285"/>
        </pc:sldMkLst>
        <pc:spChg chg="mod">
          <ac:chgData name="Natalie Videbæk Munkholm" userId="7a7835a9-286a-4004-a02b-76e289e1c72d" providerId="ADAL" clId="{81EC1D6D-C129-5644-9E92-FEDC0BFE1F95}" dt="2023-05-31T09:48:33.600" v="36" actId="20577"/>
          <ac:spMkLst>
            <pc:docMk/>
            <pc:sldMk cId="319054555" sldId="285"/>
            <ac:spMk id="2" creationId="{3C326E2C-D011-EDF4-0951-8EE6521E44A5}"/>
          </ac:spMkLst>
        </pc:spChg>
        <pc:spChg chg="mod">
          <ac:chgData name="Natalie Videbæk Munkholm" userId="7a7835a9-286a-4004-a02b-76e289e1c72d" providerId="ADAL" clId="{81EC1D6D-C129-5644-9E92-FEDC0BFE1F95}" dt="2023-05-31T09:48:08.377" v="35" actId="20577"/>
          <ac:spMkLst>
            <pc:docMk/>
            <pc:sldMk cId="319054555" sldId="285"/>
            <ac:spMk id="5" creationId="{00000000-0000-0000-0000-000000000000}"/>
          </ac:spMkLst>
        </pc:spChg>
      </pc:sldChg>
      <pc:sldChg chg="modSp add mod">
        <pc:chgData name="Natalie Videbæk Munkholm" userId="7a7835a9-286a-4004-a02b-76e289e1c72d" providerId="ADAL" clId="{81EC1D6D-C129-5644-9E92-FEDC0BFE1F95}" dt="2023-05-31T09:55:41.113" v="297" actId="20577"/>
        <pc:sldMkLst>
          <pc:docMk/>
          <pc:sldMk cId="2866437645" sldId="286"/>
        </pc:sldMkLst>
        <pc:spChg chg="mod">
          <ac:chgData name="Natalie Videbæk Munkholm" userId="7a7835a9-286a-4004-a02b-76e289e1c72d" providerId="ADAL" clId="{81EC1D6D-C129-5644-9E92-FEDC0BFE1F95}" dt="2023-05-31T09:55:41.113" v="297" actId="20577"/>
          <ac:spMkLst>
            <pc:docMk/>
            <pc:sldMk cId="2866437645" sldId="286"/>
            <ac:spMk id="3" creationId="{70307A20-721C-4720-58AD-DB65C5914DE2}"/>
          </ac:spMkLst>
        </pc:spChg>
      </pc:sldChg>
      <pc:sldChg chg="modSp add">
        <pc:chgData name="Natalie Videbæk Munkholm" userId="7a7835a9-286a-4004-a02b-76e289e1c72d" providerId="ADAL" clId="{81EC1D6D-C129-5644-9E92-FEDC0BFE1F95}" dt="2023-05-31T09:49:53.992" v="66" actId="20577"/>
        <pc:sldMkLst>
          <pc:docMk/>
          <pc:sldMk cId="2227745462" sldId="288"/>
        </pc:sldMkLst>
        <pc:spChg chg="mod">
          <ac:chgData name="Natalie Videbæk Munkholm" userId="7a7835a9-286a-4004-a02b-76e289e1c72d" providerId="ADAL" clId="{81EC1D6D-C129-5644-9E92-FEDC0BFE1F95}" dt="2023-05-31T09:49:53.992" v="66" actId="20577"/>
          <ac:spMkLst>
            <pc:docMk/>
            <pc:sldMk cId="2227745462" sldId="288"/>
            <ac:spMk id="5" creationId="{00000000-0000-0000-0000-000000000000}"/>
          </ac:spMkLst>
        </pc:spChg>
      </pc:sldChg>
      <pc:sldChg chg="add">
        <pc:chgData name="Natalie Videbæk Munkholm" userId="7a7835a9-286a-4004-a02b-76e289e1c72d" providerId="ADAL" clId="{81EC1D6D-C129-5644-9E92-FEDC0BFE1F95}" dt="2023-05-31T09:45:55.369" v="29"/>
        <pc:sldMkLst>
          <pc:docMk/>
          <pc:sldMk cId="4012289350" sldId="290"/>
        </pc:sldMkLst>
      </pc:sldChg>
      <pc:sldChg chg="modSp add mod">
        <pc:chgData name="Natalie Videbæk Munkholm" userId="7a7835a9-286a-4004-a02b-76e289e1c72d" providerId="ADAL" clId="{81EC1D6D-C129-5644-9E92-FEDC0BFE1F95}" dt="2023-05-31T09:53:16.375" v="120" actId="20577"/>
        <pc:sldMkLst>
          <pc:docMk/>
          <pc:sldMk cId="859286588" sldId="291"/>
        </pc:sldMkLst>
        <pc:spChg chg="mod">
          <ac:chgData name="Natalie Videbæk Munkholm" userId="7a7835a9-286a-4004-a02b-76e289e1c72d" providerId="ADAL" clId="{81EC1D6D-C129-5644-9E92-FEDC0BFE1F95}" dt="2023-05-31T09:53:16.375" v="120" actId="20577"/>
          <ac:spMkLst>
            <pc:docMk/>
            <pc:sldMk cId="859286588" sldId="291"/>
            <ac:spMk id="4" creationId="{5024E0FF-1C41-B858-FC37-A0DCD87EA944}"/>
          </ac:spMkLst>
        </pc:spChg>
        <pc:spChg chg="mod">
          <ac:chgData name="Natalie Videbæk Munkholm" userId="7a7835a9-286a-4004-a02b-76e289e1c72d" providerId="ADAL" clId="{81EC1D6D-C129-5644-9E92-FEDC0BFE1F95}" dt="2023-05-31T09:51:55.901" v="76" actId="20577"/>
          <ac:spMkLst>
            <pc:docMk/>
            <pc:sldMk cId="859286588" sldId="291"/>
            <ac:spMk id="12" creationId="{026AC922-24D9-E7BA-DE2A-0CFC224B2DCF}"/>
          </ac:spMkLst>
        </pc:spChg>
      </pc:sldChg>
      <pc:sldChg chg="modSp add">
        <pc:chgData name="Natalie Videbæk Munkholm" userId="7a7835a9-286a-4004-a02b-76e289e1c72d" providerId="ADAL" clId="{81EC1D6D-C129-5644-9E92-FEDC0BFE1F95}" dt="2023-05-31T09:53:36.293" v="122" actId="20577"/>
        <pc:sldMkLst>
          <pc:docMk/>
          <pc:sldMk cId="3733612940" sldId="292"/>
        </pc:sldMkLst>
        <pc:spChg chg="mod">
          <ac:chgData name="Natalie Videbæk Munkholm" userId="7a7835a9-286a-4004-a02b-76e289e1c72d" providerId="ADAL" clId="{81EC1D6D-C129-5644-9E92-FEDC0BFE1F95}" dt="2023-05-31T09:53:36.293" v="122" actId="20577"/>
          <ac:spMkLst>
            <pc:docMk/>
            <pc:sldMk cId="3733612940" sldId="292"/>
            <ac:spMk id="5" creationId="{00000000-0000-0000-0000-000000000000}"/>
          </ac:spMkLst>
        </pc:spChg>
      </pc:sldChg>
      <pc:sldChg chg="modSp add mod">
        <pc:chgData name="Natalie Videbæk Munkholm" userId="7a7835a9-286a-4004-a02b-76e289e1c72d" providerId="ADAL" clId="{81EC1D6D-C129-5644-9E92-FEDC0BFE1F95}" dt="2023-05-31T09:54:11.255" v="126" actId="20577"/>
        <pc:sldMkLst>
          <pc:docMk/>
          <pc:sldMk cId="199384937" sldId="293"/>
        </pc:sldMkLst>
        <pc:spChg chg="mod">
          <ac:chgData name="Natalie Videbæk Munkholm" userId="7a7835a9-286a-4004-a02b-76e289e1c72d" providerId="ADAL" clId="{81EC1D6D-C129-5644-9E92-FEDC0BFE1F95}" dt="2023-05-31T09:54:11.255" v="126" actId="20577"/>
          <ac:spMkLst>
            <pc:docMk/>
            <pc:sldMk cId="199384937" sldId="293"/>
            <ac:spMk id="5" creationId="{00000000-0000-0000-0000-000000000000}"/>
          </ac:spMkLst>
        </pc:spChg>
      </pc:sldChg>
      <pc:sldChg chg="modSp add del mod">
        <pc:chgData name="Natalie Videbæk Munkholm" userId="7a7835a9-286a-4004-a02b-76e289e1c72d" providerId="ADAL" clId="{81EC1D6D-C129-5644-9E92-FEDC0BFE1F95}" dt="2023-05-31T09:59:22.856" v="543" actId="20577"/>
        <pc:sldMkLst>
          <pc:docMk/>
          <pc:sldMk cId="1024049030" sldId="294"/>
        </pc:sldMkLst>
        <pc:spChg chg="mod">
          <ac:chgData name="Natalie Videbæk Munkholm" userId="7a7835a9-286a-4004-a02b-76e289e1c72d" providerId="ADAL" clId="{81EC1D6D-C129-5644-9E92-FEDC0BFE1F95}" dt="2023-05-31T09:59:22.856" v="543" actId="20577"/>
          <ac:spMkLst>
            <pc:docMk/>
            <pc:sldMk cId="1024049030" sldId="294"/>
            <ac:spMk id="3" creationId="{3FFF60C0-BAA8-2218-261A-F162A6819D22}"/>
          </ac:spMkLst>
        </pc:spChg>
      </pc:sldChg>
      <pc:sldChg chg="modSp add del mod">
        <pc:chgData name="Natalie Videbæk Munkholm" userId="7a7835a9-286a-4004-a02b-76e289e1c72d" providerId="ADAL" clId="{81EC1D6D-C129-5644-9E92-FEDC0BFE1F95}" dt="2023-05-31T10:00:43.403" v="554" actId="20577"/>
        <pc:sldMkLst>
          <pc:docMk/>
          <pc:sldMk cId="2254959791" sldId="295"/>
        </pc:sldMkLst>
        <pc:spChg chg="mod">
          <ac:chgData name="Natalie Videbæk Munkholm" userId="7a7835a9-286a-4004-a02b-76e289e1c72d" providerId="ADAL" clId="{81EC1D6D-C129-5644-9E92-FEDC0BFE1F95}" dt="2023-05-31T10:00:43.403" v="554" actId="20577"/>
          <ac:spMkLst>
            <pc:docMk/>
            <pc:sldMk cId="2254959791" sldId="295"/>
            <ac:spMk id="5" creationId="{00000000-0000-0000-0000-000000000000}"/>
          </ac:spMkLst>
        </pc:spChg>
      </pc:sldChg>
      <pc:sldChg chg="modSp add del mod">
        <pc:chgData name="Natalie Videbæk Munkholm" userId="7a7835a9-286a-4004-a02b-76e289e1c72d" providerId="ADAL" clId="{81EC1D6D-C129-5644-9E92-FEDC0BFE1F95}" dt="2023-05-31T10:02:26.657" v="630" actId="20577"/>
        <pc:sldMkLst>
          <pc:docMk/>
          <pc:sldMk cId="4279265636" sldId="296"/>
        </pc:sldMkLst>
        <pc:spChg chg="mod">
          <ac:chgData name="Natalie Videbæk Munkholm" userId="7a7835a9-286a-4004-a02b-76e289e1c72d" providerId="ADAL" clId="{81EC1D6D-C129-5644-9E92-FEDC0BFE1F95}" dt="2023-05-31T10:02:26.657" v="630" actId="20577"/>
          <ac:spMkLst>
            <pc:docMk/>
            <pc:sldMk cId="4279265636" sldId="296"/>
            <ac:spMk id="3" creationId="{1F887D67-C823-5F09-AE92-69072CB674BB}"/>
          </ac:spMkLst>
        </pc:spChg>
      </pc:sldChg>
      <pc:sldChg chg="add del">
        <pc:chgData name="Natalie Videbæk Munkholm" userId="7a7835a9-286a-4004-a02b-76e289e1c72d" providerId="ADAL" clId="{81EC1D6D-C129-5644-9E92-FEDC0BFE1F95}" dt="2023-05-31T09:45:55.369" v="29"/>
        <pc:sldMkLst>
          <pc:docMk/>
          <pc:sldMk cId="2062026045" sldId="297"/>
        </pc:sldMkLst>
      </pc:sldChg>
      <pc:sldChg chg="add del">
        <pc:chgData name="Natalie Videbæk Munkholm" userId="7a7835a9-286a-4004-a02b-76e289e1c72d" providerId="ADAL" clId="{81EC1D6D-C129-5644-9E92-FEDC0BFE1F95}" dt="2023-05-31T09:45:55.369" v="29"/>
        <pc:sldMkLst>
          <pc:docMk/>
          <pc:sldMk cId="2456810375" sldId="298"/>
        </pc:sldMkLst>
      </pc:sldChg>
      <pc:sldChg chg="modSp add del mod">
        <pc:chgData name="Natalie Videbæk Munkholm" userId="7a7835a9-286a-4004-a02b-76e289e1c72d" providerId="ADAL" clId="{81EC1D6D-C129-5644-9E92-FEDC0BFE1F95}" dt="2023-05-31T10:03:57.838" v="633" actId="20577"/>
        <pc:sldMkLst>
          <pc:docMk/>
          <pc:sldMk cId="2532438316" sldId="299"/>
        </pc:sldMkLst>
        <pc:spChg chg="mod">
          <ac:chgData name="Natalie Videbæk Munkholm" userId="7a7835a9-286a-4004-a02b-76e289e1c72d" providerId="ADAL" clId="{81EC1D6D-C129-5644-9E92-FEDC0BFE1F95}" dt="2023-05-31T10:03:57.838" v="633" actId="20577"/>
          <ac:spMkLst>
            <pc:docMk/>
            <pc:sldMk cId="2532438316" sldId="299"/>
            <ac:spMk id="3" creationId="{1F887D67-C823-5F09-AE92-69072CB674BB}"/>
          </ac:spMkLst>
        </pc:spChg>
        <pc:spChg chg="mod">
          <ac:chgData name="Natalie Videbæk Munkholm" userId="7a7835a9-286a-4004-a02b-76e289e1c72d" providerId="ADAL" clId="{81EC1D6D-C129-5644-9E92-FEDC0BFE1F95}" dt="2023-05-31T10:03:37.514" v="632" actId="20577"/>
          <ac:spMkLst>
            <pc:docMk/>
            <pc:sldMk cId="2532438316" sldId="299"/>
            <ac:spMk id="6" creationId="{02DC142C-F2AF-58C1-16E5-0E0C5066B77B}"/>
          </ac:spMkLst>
        </pc:spChg>
      </pc:sldChg>
      <pc:sldChg chg="modSp add del mod">
        <pc:chgData name="Natalie Videbæk Munkholm" userId="7a7835a9-286a-4004-a02b-76e289e1c72d" providerId="ADAL" clId="{81EC1D6D-C129-5644-9E92-FEDC0BFE1F95}" dt="2023-05-31T10:09:21.336" v="759" actId="20577"/>
        <pc:sldMkLst>
          <pc:docMk/>
          <pc:sldMk cId="1244287164" sldId="300"/>
        </pc:sldMkLst>
        <pc:spChg chg="mod">
          <ac:chgData name="Natalie Videbæk Munkholm" userId="7a7835a9-286a-4004-a02b-76e289e1c72d" providerId="ADAL" clId="{81EC1D6D-C129-5644-9E92-FEDC0BFE1F95}" dt="2023-05-31T10:09:21.336" v="759" actId="20577"/>
          <ac:spMkLst>
            <pc:docMk/>
            <pc:sldMk cId="1244287164" sldId="300"/>
            <ac:spMk id="5" creationId="{00000000-0000-0000-0000-000000000000}"/>
          </ac:spMkLst>
        </pc:spChg>
      </pc:sldChg>
      <pc:sldChg chg="modSp add del mod modNotesTx">
        <pc:chgData name="Natalie Videbæk Munkholm" userId="7a7835a9-286a-4004-a02b-76e289e1c72d" providerId="ADAL" clId="{81EC1D6D-C129-5644-9E92-FEDC0BFE1F95}" dt="2023-05-31T10:05:28.452" v="664" actId="20577"/>
        <pc:sldMkLst>
          <pc:docMk/>
          <pc:sldMk cId="2216806245" sldId="301"/>
        </pc:sldMkLst>
        <pc:spChg chg="mod">
          <ac:chgData name="Natalie Videbæk Munkholm" userId="7a7835a9-286a-4004-a02b-76e289e1c72d" providerId="ADAL" clId="{81EC1D6D-C129-5644-9E92-FEDC0BFE1F95}" dt="2023-05-31T10:05:28.452" v="664" actId="20577"/>
          <ac:spMkLst>
            <pc:docMk/>
            <pc:sldMk cId="2216806245" sldId="301"/>
            <ac:spMk id="3" creationId="{E1FFD163-8AF6-29A5-21FD-D79D418547CB}"/>
          </ac:spMkLst>
        </pc:spChg>
      </pc:sldChg>
      <pc:sldChg chg="add">
        <pc:chgData name="Natalie Videbæk Munkholm" userId="7a7835a9-286a-4004-a02b-76e289e1c72d" providerId="ADAL" clId="{81EC1D6D-C129-5644-9E92-FEDC0BFE1F95}" dt="2023-05-31T09:45:55.369" v="29"/>
        <pc:sldMkLst>
          <pc:docMk/>
          <pc:sldMk cId="749649028" sldId="303"/>
        </pc:sldMkLst>
      </pc:sldChg>
      <pc:sldChg chg="modSp add del mod">
        <pc:chgData name="Natalie Videbæk Munkholm" userId="7a7835a9-286a-4004-a02b-76e289e1c72d" providerId="ADAL" clId="{81EC1D6D-C129-5644-9E92-FEDC0BFE1F95}" dt="2023-05-31T10:07:49.222" v="717" actId="20577"/>
        <pc:sldMkLst>
          <pc:docMk/>
          <pc:sldMk cId="2738511354" sldId="305"/>
        </pc:sldMkLst>
        <pc:spChg chg="mod">
          <ac:chgData name="Natalie Videbæk Munkholm" userId="7a7835a9-286a-4004-a02b-76e289e1c72d" providerId="ADAL" clId="{81EC1D6D-C129-5644-9E92-FEDC0BFE1F95}" dt="2023-05-31T10:07:49.222" v="717" actId="20577"/>
          <ac:spMkLst>
            <pc:docMk/>
            <pc:sldMk cId="2738511354" sldId="305"/>
            <ac:spMk id="5" creationId="{00000000-0000-0000-0000-000000000000}"/>
          </ac:spMkLst>
        </pc:spChg>
      </pc:sldChg>
      <pc:sldChg chg="add">
        <pc:chgData name="Natalie Videbæk Munkholm" userId="7a7835a9-286a-4004-a02b-76e289e1c72d" providerId="ADAL" clId="{81EC1D6D-C129-5644-9E92-FEDC0BFE1F95}" dt="2023-05-31T09:45:55.369" v="29"/>
        <pc:sldMkLst>
          <pc:docMk/>
          <pc:sldMk cId="1244711105" sldId="3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1</a:t>
            </a:fld>
            <a:endParaRPr lang="en-GB" dirty="0"/>
          </a:p>
        </p:txBody>
      </p:sp>
    </p:spTree>
    <p:extLst>
      <p:ext uri="{BB962C8B-B14F-4D97-AF65-F5344CB8AC3E}">
        <p14:creationId xmlns:p14="http://schemas.microsoft.com/office/powerpoint/2010/main" val="1965259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10000"/>
              </a:lnSpc>
              <a:spcBef>
                <a:spcPct val="30000"/>
              </a:spcBef>
              <a:spcAft>
                <a:spcPts val="600"/>
              </a:spcAft>
              <a:buClrTx/>
              <a:buSzTx/>
              <a:buFontTx/>
              <a:buNone/>
              <a:tabLst/>
              <a:defRPr/>
            </a:pPr>
            <a:r>
              <a:rPr lang="en-DK" sz="1800">
                <a:effectLst/>
                <a:latin typeface="Verdana" panose="020B0604030504040204" pitchFamily="34" charset="0"/>
                <a:ea typeface="Calibri" panose="020F0502020204030204" pitchFamily="34" charset="0"/>
                <a:cs typeface="Times New Roman" panose="02020603050405020304" pitchFamily="18" charset="0"/>
              </a:rPr>
              <a:t>Specialised industrial judiciaries – used to assessing collectivea greements and principles of industrial relations. </a:t>
            </a:r>
          </a:p>
          <a:p>
            <a:pPr marL="0" marR="0" lvl="0" indent="0" algn="just" defTabSz="914400" rtl="0" eaLnBrk="0" fontAlgn="base" latinLnBrk="0" hangingPunct="0">
              <a:lnSpc>
                <a:spcPct val="110000"/>
              </a:lnSpc>
              <a:spcBef>
                <a:spcPct val="30000"/>
              </a:spcBef>
              <a:spcAft>
                <a:spcPts val="600"/>
              </a:spcAft>
              <a:buClrTx/>
              <a:buSzTx/>
              <a:buFontTx/>
              <a:buNone/>
              <a:tabLst/>
              <a:defRPr/>
            </a:pPr>
            <a:r>
              <a:rPr lang="en-DK" sz="1800">
                <a:effectLst/>
                <a:latin typeface="Verdana" panose="020B0604030504040204" pitchFamily="34" charset="0"/>
                <a:ea typeface="Calibri" panose="020F0502020204030204" pitchFamily="34" charset="0"/>
                <a:cs typeface="Times New Roman" panose="02020603050405020304" pitchFamily="18" charset="0"/>
              </a:rPr>
              <a:t>By law delegated as an executive competence. </a:t>
            </a:r>
          </a:p>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DK" sz="180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DK" sz="180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r>
              <a:rPr lang="en-DK" sz="1800">
                <a:effectLst/>
                <a:latin typeface="Verdana" panose="020B0604030504040204" pitchFamily="34" charset="0"/>
                <a:ea typeface="Calibri" panose="020F0502020204030204" pitchFamily="34" charset="0"/>
                <a:cs typeface="Times New Roman" panose="02020603050405020304" pitchFamily="18" charset="0"/>
              </a:rPr>
              <a:t>Confirmed by the Supreme Court – a speial competence. Includes the material criterion. </a:t>
            </a:r>
          </a:p>
          <a:p>
            <a:pPr marL="0" marR="0" lvl="0" indent="0" algn="just" defTabSz="914400" rtl="0" eaLnBrk="0" fontAlgn="base" latinLnBrk="0" hangingPunct="0">
              <a:lnSpc>
                <a:spcPct val="110000"/>
              </a:lnSpc>
              <a:spcBef>
                <a:spcPct val="30000"/>
              </a:spcBef>
              <a:spcAft>
                <a:spcPts val="600"/>
              </a:spcAft>
              <a:buClrTx/>
              <a:buSzTx/>
              <a:buFontTx/>
              <a:buNone/>
              <a:tabLst/>
              <a:defRPr/>
            </a:pPr>
            <a:r>
              <a:rPr lang="en-DK" sz="1800">
                <a:effectLst/>
                <a:latin typeface="Verdana" panose="020B0604030504040204" pitchFamily="34" charset="0"/>
                <a:ea typeface="Calibri" panose="020F0502020204030204" pitchFamily="34" charset="0"/>
                <a:cs typeface="Times New Roman" panose="02020603050405020304" pitchFamily="18" charset="0"/>
              </a:rPr>
              <a:t>Method is not prescribed – htis is delegated to the Laboru court. </a:t>
            </a:r>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11</a:t>
            </a:fld>
            <a:endParaRPr lang="en-GB" dirty="0"/>
          </a:p>
        </p:txBody>
      </p:sp>
    </p:spTree>
    <p:extLst>
      <p:ext uri="{BB962C8B-B14F-4D97-AF65-F5344CB8AC3E}">
        <p14:creationId xmlns:p14="http://schemas.microsoft.com/office/powerpoint/2010/main" val="1416792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600">
                <a:ea typeface="Calibri" panose="020F0502020204030204" pitchFamily="34" charset="0"/>
                <a:cs typeface="Calibri" panose="020F0502020204030204" pitchFamily="34" charset="0"/>
              </a:rPr>
              <a:t>Collective agreement applicable to temporary agency workers between the German Association of Temporary Work Agencies and the German Trade Union Confederation</a:t>
            </a:r>
            <a:endParaRPr kumimoji="0" lang="en-DK" sz="1400" b="0" i="0" u="none" strike="noStrike" cap="none" normalizeH="0" baseline="0" dirty="0" err="1">
              <a:ln>
                <a:noFill/>
              </a:ln>
              <a:solidFill>
                <a:schemeClr val="bg1"/>
              </a:solidFill>
              <a:effectLst/>
              <a:latin typeface="AU Passata" pitchFamily="34" charset="0"/>
            </a:endParaRPr>
          </a:p>
          <a:p>
            <a:endParaRPr lang="en-GB"/>
          </a:p>
          <a:p>
            <a:r>
              <a:rPr lang="en-GB"/>
              <a:t>’while respecting the overall protection of temporary agency workers’</a:t>
            </a:r>
            <a:endParaRPr lang="en-DK"/>
          </a:p>
          <a:p>
            <a:endParaRPr lang="en-DK"/>
          </a:p>
          <a:p>
            <a:r>
              <a:rPr lang="en-DK"/>
              <a:t>Recital 16 of the preamble states – provided that. </a:t>
            </a:r>
          </a:p>
          <a:p>
            <a:r>
              <a:rPr lang="en-DK"/>
              <a:t>The wording of article 5(3) states – while </a:t>
            </a:r>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12</a:t>
            </a:fld>
            <a:endParaRPr lang="en-GB" dirty="0"/>
          </a:p>
        </p:txBody>
      </p:sp>
    </p:spTree>
    <p:extLst>
      <p:ext uri="{BB962C8B-B14F-4D97-AF65-F5344CB8AC3E}">
        <p14:creationId xmlns:p14="http://schemas.microsoft.com/office/powerpoint/2010/main" val="343685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2000" b="0" i="0">
                <a:solidFill>
                  <a:srgbClr val="000000"/>
                </a:solidFill>
                <a:effectLst/>
                <a:latin typeface="Open Sans" panose="020B0606030504020204" pitchFamily="34" charset="0"/>
              </a:rPr>
              <a:t>Bestemmelsens rækkevidde er i øvrigt begrænset til det, der er strengt nødvendigt for at varetage den interesse, som den undtagelse til princippet om ligebehandling, der er vedtaget på grundlag af denne bestemmelse, giver adgang til at beskytte, nemlig den interesse, der vedrører nødvendigheden af at tilgodese arbejdsmarkedernes og arbejdsmarkedsrelationernes forskellighed på en fleksibel måde</a:t>
            </a:r>
            <a:endParaRPr lang="en-GB" sz="180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2000" b="0" i="0" u="none" strike="noStrike">
                <a:solidFill>
                  <a:srgbClr val="006699"/>
                </a:solidFill>
                <a:effectLst/>
                <a:latin typeface="Open Sans" panose="020B0606030504020204" pitchFamily="34" charset="0"/>
              </a:rPr>
              <a:t>39</a:t>
            </a:r>
            <a:r>
              <a:rPr lang="en-GB" sz="2000" b="0" i="0">
                <a:solidFill>
                  <a:srgbClr val="000000"/>
                </a:solidFill>
                <a:effectLst/>
                <a:latin typeface="Open Sans" panose="020B0606030504020204" pitchFamily="34" charset="0"/>
              </a:rPr>
              <a:t>      Med henblik på således at forene det formål om at sikre beskyttelsen af vikaransatte, der er fastsat i artikel 2 i direktiv 2008/104, og overholdelsen af arbejdsmarkedernes forskellighed, må det antages, at når en kollektiv overenskomst, på grundlag af dette direktivs artikel 5, stk. 3, ved fravigelse af denne artikels stk. 1, tillader en forskelshandling med hensyn til væsentlige arbejds- og ansættelsesvilkår til skade for vikaransatte i forhold til de vilkår, der gælder for brugervirksomhedens egne arbejdstagere, er den »generelle beskyttelse« af disse vikaransatte kun sikret, hvis de til gengæld tildeles fordele, der har til formål at kompensere virkningerne af denne forskelsbehandling. Den generelle beskyttelse af vikaransatte vil nemlig nødvendigvis blive formindsket, hvis en sådan overenskomst, i forhold til disse arbejdstagere, begrænser sig til at forringe en eller flere af de nævnte væsentlige vilkår</a:t>
            </a:r>
            <a:endParaRPr lang="en-GB" sz="180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2000" b="0" i="0">
                <a:solidFill>
                  <a:srgbClr val="000000"/>
                </a:solidFill>
                <a:effectLst/>
                <a:latin typeface="Open Sans" panose="020B0606030504020204" pitchFamily="34" charset="0"/>
              </a:rPr>
              <a:t>arbejdstidens længde, overarbejde, pauser, hvileperioder, natarbejde, ferie og helligdage samt løn</a:t>
            </a:r>
            <a:endParaRPr lang="en-GB" sz="180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a:effectLst/>
                <a:latin typeface="Verdana" panose="020B0604030504040204" pitchFamily="34" charset="0"/>
                <a:ea typeface="Calibri" panose="020F0502020204030204" pitchFamily="34" charset="0"/>
                <a:cs typeface="Times New Roman" panose="02020603050405020304" pitchFamily="18" charset="0"/>
              </a:rPr>
              <a:t>This </a:t>
            </a:r>
            <a:r>
              <a:rPr lang="en-GB" sz="1800" i="1">
                <a:effectLst/>
                <a:latin typeface="Verdana" panose="020B0604030504040204" pitchFamily="34" charset="0"/>
                <a:ea typeface="Calibri" panose="020F0502020204030204" pitchFamily="34" charset="0"/>
                <a:cs typeface="Times New Roman" panose="02020603050405020304" pitchFamily="18" charset="0"/>
              </a:rPr>
              <a:t>quid pro quo</a:t>
            </a:r>
            <a:r>
              <a:rPr lang="en-GB" sz="1800">
                <a:effectLst/>
                <a:latin typeface="Verdana" panose="020B0604030504040204" pitchFamily="34" charset="0"/>
                <a:ea typeface="Calibri" panose="020F0502020204030204" pitchFamily="34" charset="0"/>
                <a:cs typeface="Times New Roman" panose="02020603050405020304" pitchFamily="18" charset="0"/>
              </a:rPr>
              <a:t> approach, according to the Court, is supported by the derogation in Article 5(2) (para. 42). The Court referred to the mechanism established in Article 5(2), which allows for derogation clauses on pay if temporary agency workers are provided another advantage of the same type (compensation) instead – in casu pay between assignments. Article 5(2) is thus based on compensation, namely pay between assignments, to offset any derogations from the principle of equal treatment related to pay (para. 55). Such compensation justifies derogations from the entitlement to equal pay (para. 54 and Opinion pt. 54). The Court relies on the same quid pro quo approach for the possibility of derogation in Article 5(3).</a:t>
            </a:r>
            <a:endParaRPr lang="en-DK" sz="1800">
              <a:effectLst/>
              <a:latin typeface="Verdana" panose="020B0604030504040204" pitchFamily="34" charset="0"/>
              <a:ea typeface="Calibri" panose="020F0502020204030204" pitchFamily="34" charset="0"/>
              <a:cs typeface="Times New Roman" panose="02020603050405020304" pitchFamily="18" charset="0"/>
            </a:endParaRPr>
          </a:p>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13</a:t>
            </a:fld>
            <a:endParaRPr lang="en-GB" dirty="0"/>
          </a:p>
        </p:txBody>
      </p:sp>
    </p:spTree>
    <p:extLst>
      <p:ext uri="{BB962C8B-B14F-4D97-AF65-F5344CB8AC3E}">
        <p14:creationId xmlns:p14="http://schemas.microsoft.com/office/powerpoint/2010/main" val="1804565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10000"/>
              </a:lnSpc>
              <a:spcBef>
                <a:spcPct val="30000"/>
              </a:spcBef>
              <a:spcAft>
                <a:spcPts val="600"/>
              </a:spcAft>
              <a:buClrTx/>
              <a:buSzTx/>
              <a:buFontTx/>
              <a:buNone/>
              <a:tabLst/>
              <a:defRPr/>
            </a:pPr>
            <a:r>
              <a:rPr lang="en-GB" sz="3200" b="0" i="0">
                <a:solidFill>
                  <a:srgbClr val="000000"/>
                </a:solidFill>
                <a:effectLst/>
                <a:latin typeface="Open Sans" panose="020B0606030504020204" pitchFamily="34" charset="0"/>
              </a:rPr>
              <a:t>(den såkaldte garanti for kollektive overenskomsters retmæssighed)</a:t>
            </a:r>
          </a:p>
          <a:p>
            <a:pPr marL="0" marR="0" lvl="0" indent="0" algn="just" defTabSz="914400" rtl="0" eaLnBrk="0" fontAlgn="base" latinLnBrk="0" hangingPunct="0">
              <a:lnSpc>
                <a:spcPct val="110000"/>
              </a:lnSpc>
              <a:spcBef>
                <a:spcPct val="30000"/>
              </a:spcBef>
              <a:spcAft>
                <a:spcPts val="600"/>
              </a:spcAft>
              <a:buClrTx/>
              <a:buSzTx/>
              <a:buFontTx/>
              <a:buNone/>
              <a:tabLst/>
              <a:defRPr/>
            </a:pPr>
            <a:r>
              <a:rPr lang="en-GB" sz="3200" b="0" i="0">
                <a:solidFill>
                  <a:srgbClr val="000000"/>
                </a:solidFill>
                <a:effectLst/>
                <a:latin typeface="Open Sans" panose="020B0606030504020204" pitchFamily="34" charset="0"/>
              </a:rPr>
              <a:t>Presumption of fairness of kollektive agreements </a:t>
            </a:r>
          </a:p>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GB" sz="3200" b="0" i="0">
              <a:solidFill>
                <a:srgbClr val="000000"/>
              </a:solidFill>
              <a:effectLst/>
              <a:latin typeface="Open Sans" panose="020B0606030504020204" pitchFamily="34"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r>
              <a:rPr lang="en-GB" sz="3200" u="sng" kern="0">
                <a:solidFill>
                  <a:schemeClr val="bg1"/>
                </a:solidFill>
                <a:ea typeface="Calibri" panose="020F0502020204030204" pitchFamily="34" charset="0"/>
                <a:cs typeface="Times New Roman" panose="02020603050405020304" pitchFamily="18" charset="0"/>
              </a:rPr>
              <a:t>A judicial review cannot be replaced </a:t>
            </a:r>
            <a:r>
              <a:rPr lang="en-GB" sz="3200" kern="0">
                <a:solidFill>
                  <a:schemeClr val="bg1"/>
                </a:solidFill>
                <a:ea typeface="Calibri" panose="020F0502020204030204" pitchFamily="34" charset="0"/>
                <a:cs typeface="Times New Roman" panose="02020603050405020304" pitchFamily="18" charset="0"/>
              </a:rPr>
              <a:t>by the establishment of specific criteria</a:t>
            </a:r>
          </a:p>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GB" sz="3200" b="0" i="0">
              <a:solidFill>
                <a:srgbClr val="000000"/>
              </a:solidFill>
              <a:effectLst/>
              <a:latin typeface="Open Sans" panose="020B0606030504020204" pitchFamily="34"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GB" sz="3200" b="0" i="0">
              <a:solidFill>
                <a:srgbClr val="000000"/>
              </a:solidFill>
              <a:effectLst/>
              <a:latin typeface="Open Sans" panose="020B0606030504020204" pitchFamily="34"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r>
              <a:rPr lang="en-GB" sz="3200" kern="0">
                <a:solidFill>
                  <a:schemeClr val="bg1"/>
                </a:solidFill>
                <a:ea typeface="Calibri" panose="020F0502020204030204" pitchFamily="34" charset="0"/>
                <a:cs typeface="Times New Roman" panose="02020603050405020304" pitchFamily="18" charset="0"/>
              </a:rPr>
              <a:t> overall protection of temporary agency workers is </a:t>
            </a:r>
            <a:r>
              <a:rPr lang="en-GB" sz="3200" u="sng" kern="0">
                <a:solidFill>
                  <a:schemeClr val="bg1"/>
                </a:solidFill>
                <a:ea typeface="Calibri" panose="020F0502020204030204" pitchFamily="34" charset="0"/>
                <a:cs typeface="Times New Roman" panose="02020603050405020304" pitchFamily="18" charset="0"/>
              </a:rPr>
              <a:t>not an assumed consequence </a:t>
            </a:r>
            <a:r>
              <a:rPr lang="en-GB" sz="3200" kern="0">
                <a:solidFill>
                  <a:schemeClr val="bg1"/>
                </a:solidFill>
                <a:ea typeface="Calibri" panose="020F0502020204030204" pitchFamily="34" charset="0"/>
                <a:cs typeface="Times New Roman" panose="02020603050405020304" pitchFamily="18" charset="0"/>
              </a:rPr>
              <a:t>of the process of negotiation</a:t>
            </a:r>
            <a:r>
              <a:rPr lang="en-DK" sz="3200" kern="0">
                <a:solidFill>
                  <a:schemeClr val="bg1"/>
                </a:solidFill>
              </a:rPr>
              <a:t> </a:t>
            </a:r>
          </a:p>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GB" sz="3200" b="0" i="0">
              <a:solidFill>
                <a:srgbClr val="000000"/>
              </a:solidFill>
              <a:effectLst/>
              <a:latin typeface="Open Sans" panose="020B0606030504020204" pitchFamily="34"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GB" sz="3200" b="0" i="0">
              <a:solidFill>
                <a:srgbClr val="000000"/>
              </a:solidFill>
              <a:effectLst/>
              <a:latin typeface="Open Sans" panose="020B0606030504020204" pitchFamily="34"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GB" sz="3200" b="0" i="0">
              <a:solidFill>
                <a:srgbClr val="000000"/>
              </a:solidFill>
              <a:effectLst/>
              <a:latin typeface="Open Sans" panose="020B0606030504020204" pitchFamily="34"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r>
              <a:rPr lang="en-GB" sz="3600" b="0" i="0">
                <a:solidFill>
                  <a:srgbClr val="000000"/>
                </a:solidFill>
                <a:effectLst/>
                <a:latin typeface="Open Sans" panose="020B0606030504020204" pitchFamily="34" charset="0"/>
              </a:rPr>
              <a:t>påhviler det, således som generaladvokaten har anført i punkt 79 i forslaget til afgørelse, den forelæggende ret at efterprøve, om kollektive overenskomster, der i henhold til dette direktivs artikel 5, stk. 3, fraviger princippet om ligebehandling, på rimelig vis sikrer den generelle beskyttelse af vikaransatte ved til gengæld at tildele dem kompenserende fordele for enhver fravigelse af det nævnte ligebehandlingsprincip.</a:t>
            </a:r>
            <a:endParaRPr lang="en-GB" sz="3200" b="0" i="0">
              <a:solidFill>
                <a:srgbClr val="000000"/>
              </a:solidFill>
              <a:effectLst/>
              <a:latin typeface="Open Sans" panose="020B0606030504020204" pitchFamily="34"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GB" sz="3200" b="0" i="0">
              <a:solidFill>
                <a:srgbClr val="000000"/>
              </a:solidFill>
              <a:effectLst/>
              <a:latin typeface="Open Sans" panose="020B0606030504020204" pitchFamily="34"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GB" sz="3200" b="0" i="0">
              <a:solidFill>
                <a:srgbClr val="000000"/>
              </a:solidFill>
              <a:effectLst/>
              <a:latin typeface="Open Sans" panose="020B0606030504020204" pitchFamily="34"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GB" sz="3200" b="0" i="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r>
              <a:rPr lang="en-GB" sz="2800">
                <a:ea typeface="Calibri" panose="020F0502020204030204" pitchFamily="34" charset="0"/>
                <a:cs typeface="Times New Roman" panose="02020603050405020304" pitchFamily="18" charset="0"/>
              </a:rPr>
              <a:t>i.e., that the process of bargaining ensures a fair and balanced result and thus need not be (should not be) tested by judicial review.</a:t>
            </a:r>
          </a:p>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GB" sz="2400">
              <a:effectLs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r>
              <a:rPr lang="en-GB" sz="2400">
                <a:effectLst/>
                <a:ea typeface="Calibri" panose="020F0502020204030204" pitchFamily="34" charset="0"/>
                <a:cs typeface="Times New Roman" panose="02020603050405020304" pitchFamily="18" charset="0"/>
              </a:rPr>
              <a:t>A role for all national legal actors to ensure the overall protection ... Social partners, the Member State, the judiciary ....</a:t>
            </a:r>
          </a:p>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GB" sz="2400">
              <a:effectLs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GB" sz="2400">
              <a:effectLs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r>
              <a:rPr lang="en-GB" sz="2400">
                <a:effectLst/>
                <a:ea typeface="Calibri" panose="020F0502020204030204" pitchFamily="34" charset="0"/>
                <a:cs typeface="Times New Roman" panose="02020603050405020304" pitchFamily="18" charset="0"/>
              </a:rPr>
              <a:t>A presumption of fairness of collective agreements does not override the framework provided for in EU directives. </a:t>
            </a:r>
            <a:r>
              <a:rPr lang="en-GB" sz="2400">
                <a:ea typeface="Calibri" panose="020F0502020204030204" pitchFamily="34" charset="0"/>
                <a:cs typeface="Times New Roman" panose="02020603050405020304" pitchFamily="18" charset="0"/>
              </a:rPr>
              <a:t>This was the approach in </a:t>
            </a:r>
            <a:r>
              <a:rPr lang="en-GB" sz="2400">
                <a:effectLst/>
                <a:ea typeface="Calibri" panose="020F0502020204030204" pitchFamily="34" charset="0"/>
                <a:cs typeface="Times New Roman" panose="02020603050405020304" pitchFamily="18" charset="0"/>
              </a:rPr>
              <a:t>C-312/17 </a:t>
            </a:r>
            <a:r>
              <a:rPr lang="en-GB" sz="2400" i="1">
                <a:effectLst/>
                <a:ea typeface="Calibri" panose="020F0502020204030204" pitchFamily="34" charset="0"/>
                <a:cs typeface="Times New Roman" panose="02020603050405020304" pitchFamily="18" charset="0"/>
              </a:rPr>
              <a:t>Bedi</a:t>
            </a:r>
            <a:r>
              <a:rPr lang="en-GB" sz="2400">
                <a:effectLst/>
                <a:ea typeface="Calibri" panose="020F0502020204030204" pitchFamily="34" charset="0"/>
                <a:cs typeface="Times New Roman" panose="02020603050405020304" pitchFamily="18" charset="0"/>
              </a:rPr>
              <a:t>, concerning derogations from Directive 78/2000.</a:t>
            </a:r>
          </a:p>
          <a:p>
            <a:pPr algn="just">
              <a:lnSpc>
                <a:spcPct val="110000"/>
              </a:lnSpc>
              <a:spcAft>
                <a:spcPts val="600"/>
              </a:spcAft>
            </a:pPr>
            <a:endParaRPr lang="en-GB" sz="240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10000"/>
              </a:lnSpc>
              <a:spcAft>
                <a:spcPts val="600"/>
              </a:spcAft>
            </a:pPr>
            <a:endParaRPr lang="en-GB" sz="240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10000"/>
              </a:lnSpc>
              <a:spcAft>
                <a:spcPts val="600"/>
              </a:spcAft>
            </a:pPr>
            <a:endParaRPr lang="en-GB" sz="240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en-GB" sz="2400">
                <a:effectLst/>
                <a:latin typeface="Verdana" panose="020B0604030504040204" pitchFamily="34" charset="0"/>
                <a:ea typeface="Calibri" panose="020F0502020204030204" pitchFamily="34" charset="0"/>
                <a:cs typeface="Times New Roman" panose="02020603050405020304" pitchFamily="18" charset="0"/>
              </a:rPr>
              <a:t>Reviewing the content of negotiated agreements is a delicate and highly specialised matter, and referring the determination of the review to Member States’ individual systems would have been more respectful. </a:t>
            </a:r>
          </a:p>
          <a:p>
            <a:pPr algn="just">
              <a:lnSpc>
                <a:spcPct val="110000"/>
              </a:lnSpc>
              <a:spcAft>
                <a:spcPts val="600"/>
              </a:spcAft>
            </a:pPr>
            <a:endParaRPr lang="en-GB" sz="240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en-GB" sz="2400">
                <a:effectLst/>
                <a:latin typeface="Verdana" panose="020B0604030504040204" pitchFamily="34" charset="0"/>
                <a:ea typeface="Calibri" panose="020F0502020204030204" pitchFamily="34" charset="0"/>
                <a:cs typeface="Times New Roman" panose="02020603050405020304" pitchFamily="18" charset="0"/>
              </a:rPr>
              <a:t>The CJEU could have deferred the question of </a:t>
            </a:r>
            <a:r>
              <a:rPr lang="en-GB" sz="2400" i="1">
                <a:effectLst/>
                <a:latin typeface="Verdana" panose="020B0604030504040204" pitchFamily="34" charset="0"/>
                <a:ea typeface="Calibri" panose="020F0502020204030204" pitchFamily="34" charset="0"/>
                <a:cs typeface="Times New Roman" panose="02020603050405020304" pitchFamily="18" charset="0"/>
              </a:rPr>
              <a:t>effectively guaranteeing </a:t>
            </a:r>
            <a:r>
              <a:rPr lang="en-GB" sz="2400">
                <a:effectLst/>
                <a:latin typeface="Verdana" panose="020B0604030504040204" pitchFamily="34" charset="0"/>
                <a:ea typeface="Calibri" panose="020F0502020204030204" pitchFamily="34" charset="0"/>
                <a:cs typeface="Times New Roman" panose="02020603050405020304" pitchFamily="18" charset="0"/>
              </a:rPr>
              <a:t>the protection of temporary agency workers to the Member States and their national courts, which would have corresponded well with respect for diversity of national labour markets stipulated in the TAW Directive. From a Danish point of view, not even the Supreme Court has prescribed a method to assess the level of protection of derogations in collective agreements, but has referred this exercise to the specialised Labour Court. </a:t>
            </a:r>
            <a:endParaRPr lang="en-DK" sz="2400">
              <a:effectLst/>
              <a:latin typeface="Verdana" panose="020B0604030504040204" pitchFamily="34" charset="0"/>
              <a:ea typeface="Calibri" panose="020F0502020204030204" pitchFamily="34" charset="0"/>
              <a:cs typeface="Times New Roman" panose="02020603050405020304" pitchFamily="18" charset="0"/>
            </a:endParaRPr>
          </a:p>
          <a:p>
            <a:endParaRPr lang="en-GB" sz="240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14</a:t>
            </a:fld>
            <a:endParaRPr lang="en-GB" dirty="0"/>
          </a:p>
        </p:txBody>
      </p:sp>
    </p:spTree>
    <p:extLst>
      <p:ext uri="{BB962C8B-B14F-4D97-AF65-F5344CB8AC3E}">
        <p14:creationId xmlns:p14="http://schemas.microsoft.com/office/powerpoint/2010/main" val="1011680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10000"/>
              </a:lnSpc>
              <a:spcBef>
                <a:spcPct val="30000"/>
              </a:spcBef>
              <a:spcAft>
                <a:spcPts val="600"/>
              </a:spcAft>
              <a:buClrTx/>
              <a:buSzTx/>
              <a:buFontTx/>
              <a:buNone/>
              <a:tabLst/>
              <a:defRPr/>
            </a:pPr>
            <a:r>
              <a:rPr lang="en-GB" sz="2400">
                <a:effectLst/>
                <a:ea typeface="Calibri" panose="020F0502020204030204" pitchFamily="34" charset="0"/>
                <a:cs typeface="Times New Roman" panose="02020603050405020304" pitchFamily="18" charset="0"/>
              </a:rPr>
              <a:t>The EU legislators’ intention when adopting the principle of equal treatment was to ensure that temporary agency workers do not—as a rule—find themselves in a less favourable situation than comparable workers of the user undertaking.</a:t>
            </a:r>
          </a:p>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GB" sz="2400">
              <a:effectLs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r>
              <a:rPr lang="en-GB" sz="1800">
                <a:effectLst/>
                <a:latin typeface="Verdana" panose="020B0604030504040204" pitchFamily="34" charset="0"/>
                <a:ea typeface="Calibri" panose="020F0502020204030204" pitchFamily="34" charset="0"/>
                <a:cs typeface="Times New Roman" panose="02020603050405020304" pitchFamily="18" charset="0"/>
              </a:rPr>
              <a:t>The Court asserted that a derogation from this principle in a collective agreement according to Article 5(3) is only possible if the agreement respects the overall protection of temporary agency workers (para. 36). </a:t>
            </a:r>
          </a:p>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GB" sz="180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r>
              <a:rPr lang="en-GB" sz="2000" b="0" i="0" u="none" strike="noStrike">
                <a:solidFill>
                  <a:srgbClr val="006699"/>
                </a:solidFill>
                <a:effectLst/>
                <a:latin typeface="Open Sans" panose="020B0606030504020204" pitchFamily="34" charset="0"/>
              </a:rPr>
              <a:t>49</a:t>
            </a:r>
            <a:r>
              <a:rPr lang="en-GB" sz="2000" b="0" i="0">
                <a:solidFill>
                  <a:srgbClr val="000000"/>
                </a:solidFill>
                <a:effectLst/>
                <a:latin typeface="Open Sans" panose="020B0606030504020204" pitchFamily="34" charset="0"/>
              </a:rPr>
              <a:t>      Følgelig skal der, for det første, ske en fastlæggelse af de væsentlige arbejds- og ansættelsesvilkår, som ville finde anvendelse på den vikaransatte, hvis denne havde været ansat direkte af brugervirksomheden til udførelse af samme arbejdsopgave. Dernæst skal der ske en sammenligning af disse væsentlige arbejds- og ansættelsesvilkår med dem, der følger af den kollektive overenskomst, som rent faktisk finder anvendelse på den vikaransatte (jf. analogt dom af 12.5.2022, Luso Temp, C-426/20, EU:C:2022:373, præmis 50). For det tredje skal det, med henblik på at sikre den generelle beskyttelse af vikaransatte, vurderes, om de tildelte kompenserende fordele gør det muligt at udligne den forskelsbehandling, der er lidt.</a:t>
            </a:r>
            <a:endParaRPr lang="en-DK" sz="180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GB" sz="2400">
              <a:effectLst/>
              <a:ea typeface="Calibri" panose="020F0502020204030204" pitchFamily="34" charset="0"/>
              <a:cs typeface="Times New Roman" panose="02020603050405020304" pitchFamily="18" charset="0"/>
            </a:endParaRPr>
          </a:p>
          <a:p>
            <a:pPr algn="just">
              <a:lnSpc>
                <a:spcPct val="110000"/>
              </a:lnSpc>
              <a:spcAft>
                <a:spcPts val="600"/>
              </a:spcAft>
            </a:pPr>
            <a:endParaRPr lang="en-GB" sz="180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10000"/>
              </a:lnSpc>
              <a:spcAft>
                <a:spcPts val="600"/>
              </a:spcAft>
            </a:pPr>
            <a:endParaRPr lang="en-GB" sz="180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en-GB" sz="1800">
                <a:effectLst/>
                <a:latin typeface="Verdana" panose="020B0604030504040204" pitchFamily="34" charset="0"/>
                <a:ea typeface="Calibri" panose="020F0502020204030204" pitchFamily="34" charset="0"/>
                <a:cs typeface="Times New Roman" panose="02020603050405020304" pitchFamily="18" charset="0"/>
              </a:rPr>
              <a:t>The Court further stated that to determine—in concrete terms—whether a collective agreement that provides for unequal treatment in relation to basic working conditions </a:t>
            </a:r>
            <a:r>
              <a:rPr lang="en-GB" sz="1800" i="1">
                <a:effectLst/>
                <a:latin typeface="Verdana" panose="020B0604030504040204" pitchFamily="34" charset="0"/>
                <a:ea typeface="Calibri" panose="020F0502020204030204" pitchFamily="34" charset="0"/>
                <a:cs typeface="Times New Roman" panose="02020603050405020304" pitchFamily="18" charset="0"/>
              </a:rPr>
              <a:t>effectively</a:t>
            </a:r>
            <a:r>
              <a:rPr lang="en-GB" sz="1800">
                <a:effectLst/>
                <a:latin typeface="Verdana" panose="020B0604030504040204" pitchFamily="34" charset="0"/>
                <a:ea typeface="Calibri" panose="020F0502020204030204" pitchFamily="34" charset="0"/>
                <a:cs typeface="Times New Roman" panose="02020603050405020304" pitchFamily="18" charset="0"/>
              </a:rPr>
              <a:t> </a:t>
            </a:r>
            <a:r>
              <a:rPr lang="en-GB" sz="1800" i="1">
                <a:effectLst/>
                <a:latin typeface="Verdana" panose="020B0604030504040204" pitchFamily="34" charset="0"/>
                <a:ea typeface="Calibri" panose="020F0502020204030204" pitchFamily="34" charset="0"/>
                <a:cs typeface="Times New Roman" panose="02020603050405020304" pitchFamily="18" charset="0"/>
              </a:rPr>
              <a:t>guarantees</a:t>
            </a:r>
            <a:r>
              <a:rPr lang="en-GB" sz="1800">
                <a:effectLst/>
                <a:latin typeface="Verdana" panose="020B0604030504040204" pitchFamily="34" charset="0"/>
                <a:ea typeface="Calibri" panose="020F0502020204030204" pitchFamily="34" charset="0"/>
                <a:cs typeface="Times New Roman" panose="02020603050405020304" pitchFamily="18" charset="0"/>
              </a:rPr>
              <a:t> temporary agency workers’ overall protection, certain benefits must be made available to them to compensate for the unequal treatment (para. 48). Such an assessment must be carried out with reference to the basic working and employment conditions of comparable workers of the user undertaking (para. 48); an abstract approach that does not compare the derogating working conditions with the actual working conditions of comparable workers at the user undertaking does not effectively guarantee temporary agency workers’ overall protection.</a:t>
            </a:r>
            <a:endParaRPr lang="en-DK" sz="180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15</a:t>
            </a:fld>
            <a:endParaRPr lang="en-GB" dirty="0"/>
          </a:p>
        </p:txBody>
      </p:sp>
    </p:spTree>
    <p:extLst>
      <p:ext uri="{BB962C8B-B14F-4D97-AF65-F5344CB8AC3E}">
        <p14:creationId xmlns:p14="http://schemas.microsoft.com/office/powerpoint/2010/main" val="2715179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10000"/>
              </a:lnSpc>
              <a:spcBef>
                <a:spcPct val="30000"/>
              </a:spcBef>
              <a:spcAft>
                <a:spcPts val="600"/>
              </a:spcAft>
              <a:buClrTx/>
              <a:buSzTx/>
              <a:buFontTx/>
              <a:buNone/>
              <a:tabLst/>
              <a:defRPr/>
            </a:pPr>
            <a:endParaRPr lang="en-DK" sz="180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16</a:t>
            </a:fld>
            <a:endParaRPr lang="en-GB" dirty="0"/>
          </a:p>
        </p:txBody>
      </p:sp>
    </p:spTree>
    <p:extLst>
      <p:ext uri="{BB962C8B-B14F-4D97-AF65-F5344CB8AC3E}">
        <p14:creationId xmlns:p14="http://schemas.microsoft.com/office/powerpoint/2010/main" val="1064499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17</a:t>
            </a:fld>
            <a:endParaRPr lang="en-GB" dirty="0"/>
          </a:p>
        </p:txBody>
      </p:sp>
    </p:spTree>
    <p:extLst>
      <p:ext uri="{BB962C8B-B14F-4D97-AF65-F5344CB8AC3E}">
        <p14:creationId xmlns:p14="http://schemas.microsoft.com/office/powerpoint/2010/main" val="1903596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4900" lvl="1" indent="-342900"/>
            <a:r>
              <a:rPr lang="da-DK"/>
              <a:t>Gælder kun for vikarbureau-vikarer, ikke for indleje af arbejdskraft fra ikke-vikarbureauer (FV 2017.0039, og igen i FV 2018.0172: intet tyder på, at dækningsområdet var bredere før implementeringsaftalen i 2011)</a:t>
            </a:r>
          </a:p>
          <a:p>
            <a:pPr marL="774900" lvl="1" indent="-342900"/>
            <a:r>
              <a:rPr lang="da-DK"/>
              <a:t>Bestemmelser i bilag 17 betragtes som lex specialis ift. resten af overenskomsten (FV 2017.0044 Siemens vedr. anciennitet)</a:t>
            </a:r>
            <a:endParaRPr lang="en-DK"/>
          </a:p>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18</a:t>
            </a:fld>
            <a:endParaRPr lang="en-GB" dirty="0"/>
          </a:p>
        </p:txBody>
      </p:sp>
    </p:spTree>
    <p:extLst>
      <p:ext uri="{BB962C8B-B14F-4D97-AF65-F5344CB8AC3E}">
        <p14:creationId xmlns:p14="http://schemas.microsoft.com/office/powerpoint/2010/main" val="889452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ffectLst/>
                <a:latin typeface="Times"/>
              </a:rPr>
              <a:t>Efter procedure og votering udtalte opmanden, at </a:t>
            </a:r>
            <a:r>
              <a:rPr lang="en-GB" b="1">
                <a:effectLst/>
                <a:latin typeface="Times"/>
              </a:rPr>
              <a:t>det kan lægges til grund, at</a:t>
            </a:r>
          </a:p>
          <a:p>
            <a:r>
              <a:rPr lang="en-GB" b="1">
                <a:effectLst/>
                <a:latin typeface="Times"/>
              </a:rPr>
              <a:t>Elektrikeroverenskomsten er en områdeoverenskomst</a:t>
            </a:r>
            <a:r>
              <a:rPr lang="en-GB">
                <a:effectLst/>
                <a:latin typeface="Times"/>
              </a:rPr>
              <a:t>, der som udgangspunkt</a:t>
            </a:r>
          </a:p>
          <a:p>
            <a:r>
              <a:rPr lang="en-GB">
                <a:effectLst/>
                <a:latin typeface="Times"/>
              </a:rPr>
              <a:t>omfatter alt arbejde, der udføres for en medlemsvirksomhed indenfor</a:t>
            </a:r>
          </a:p>
          <a:p>
            <a:r>
              <a:rPr lang="en-GB">
                <a:effectLst/>
                <a:latin typeface="Times"/>
              </a:rPr>
              <a:t>overenskomstens faglige gyldighedsområde. </a:t>
            </a:r>
          </a:p>
          <a:p>
            <a:endParaRPr lang="en-GB">
              <a:effectLst/>
              <a:latin typeface="Times"/>
            </a:endParaRPr>
          </a:p>
          <a:p>
            <a:r>
              <a:rPr lang="en-GB">
                <a:effectLst/>
                <a:latin typeface="Times"/>
              </a:rPr>
              <a:t>Det er endvidere ubestridt, at</a:t>
            </a:r>
          </a:p>
          <a:p>
            <a:r>
              <a:rPr lang="en-GB">
                <a:effectLst/>
                <a:latin typeface="Times"/>
              </a:rPr>
              <a:t>overenskomsten gælder for Bravida Danmark A/S, og at </a:t>
            </a:r>
            <a:r>
              <a:rPr lang="en-GB" b="1">
                <a:effectLst/>
                <a:latin typeface="Times"/>
              </a:rPr>
              <a:t>overenskomsten omfatter</a:t>
            </a:r>
          </a:p>
          <a:p>
            <a:r>
              <a:rPr lang="en-GB" b="1">
                <a:effectLst/>
                <a:latin typeface="Times"/>
              </a:rPr>
              <a:t>arbejde af den karakter, som vikarerne fra Your Partner udførte for Bravida </a:t>
            </a:r>
            <a:r>
              <a:rPr lang="en-GB">
                <a:effectLst/>
                <a:latin typeface="Times"/>
              </a:rPr>
              <a:t>på</a:t>
            </a:r>
          </a:p>
          <a:p>
            <a:r>
              <a:rPr lang="en-GB">
                <a:effectLst/>
                <a:latin typeface="Times"/>
              </a:rPr>
              <a:t>denne virksomheds arbejdsplads. Der er således enighed om, at</a:t>
            </a:r>
          </a:p>
          <a:p>
            <a:r>
              <a:rPr lang="en-GB" b="1">
                <a:effectLst/>
                <a:latin typeface="Times"/>
              </a:rPr>
              <a:t>Elektrikeroverenskomstens bestemmelser om arbejdstid og betaling for</a:t>
            </a:r>
          </a:p>
          <a:p>
            <a:r>
              <a:rPr lang="en-GB" b="1">
                <a:effectLst/>
                <a:latin typeface="Times"/>
              </a:rPr>
              <a:t>overarbejde skulle respekteres, hvis arbejdet var udført af Bravidas egne ansatte</a:t>
            </a:r>
          </a:p>
          <a:p>
            <a:endParaRPr lang="en-DK"/>
          </a:p>
          <a:p>
            <a:r>
              <a:rPr lang="en-GB" b="1">
                <a:effectLst/>
                <a:latin typeface="Times"/>
              </a:rPr>
              <a:t>Spørgsmålet er herefter, om der gælder noget andet for det arbejde, som på grund</a:t>
            </a:r>
          </a:p>
          <a:p>
            <a:r>
              <a:rPr lang="en-GB" b="1">
                <a:effectLst/>
                <a:latin typeface="Times"/>
              </a:rPr>
              <a:t>af mandskabsmangel blev udført ved vikarer, som Bravida havde lejet af Your</a:t>
            </a:r>
          </a:p>
          <a:p>
            <a:r>
              <a:rPr lang="en-GB" b="1">
                <a:effectLst/>
                <a:latin typeface="Times"/>
              </a:rPr>
              <a:t>Partner. Det er opmandens opfattelse, at dette ikke er tilfældet. </a:t>
            </a:r>
          </a:p>
          <a:p>
            <a:endParaRPr lang="en-GB" b="1">
              <a:effectLst/>
              <a:latin typeface="Times"/>
            </a:endParaRPr>
          </a:p>
          <a:p>
            <a:r>
              <a:rPr lang="en-GB">
                <a:effectLst/>
                <a:latin typeface="Times"/>
              </a:rPr>
              <a:t>Det er utvivlsomt,</a:t>
            </a:r>
          </a:p>
          <a:p>
            <a:r>
              <a:rPr lang="en-GB">
                <a:effectLst/>
                <a:latin typeface="Times"/>
              </a:rPr>
              <a:t>at vikarerne under arbejdet for Bravida – selvom de var ansat hos vikarbureauet –</a:t>
            </a:r>
          </a:p>
          <a:p>
            <a:r>
              <a:rPr lang="en-GB" b="1">
                <a:effectLst/>
                <a:latin typeface="Times"/>
              </a:rPr>
              <a:t>udførte arbejdet under ledelse og instruktion af Bravida-ansatte </a:t>
            </a:r>
            <a:r>
              <a:rPr lang="en-GB">
                <a:effectLst/>
                <a:latin typeface="Times"/>
              </a:rPr>
              <a:t>(akkordholder Ole</a:t>
            </a:r>
          </a:p>
          <a:p>
            <a:r>
              <a:rPr lang="en-GB">
                <a:effectLst/>
                <a:latin typeface="Times"/>
              </a:rPr>
              <a:t>Bjørklund og/eller projektleder Lars Søndergaard) i modsætning til arbejdere, der</a:t>
            </a:r>
          </a:p>
          <a:p>
            <a:r>
              <a:rPr lang="en-GB">
                <a:effectLst/>
                <a:latin typeface="Times"/>
              </a:rPr>
              <a:t>er udsendt af en underentreprenør og undergivet dennes ledelsesret, og </a:t>
            </a:r>
            <a:r>
              <a:rPr lang="en-GB" b="1">
                <a:effectLst/>
                <a:latin typeface="Times"/>
              </a:rPr>
              <a:t>det må i</a:t>
            </a:r>
          </a:p>
          <a:p>
            <a:r>
              <a:rPr lang="en-GB" b="1">
                <a:effectLst/>
                <a:latin typeface="Times"/>
              </a:rPr>
              <a:t>denne situation – også af hensyn til omgåelsesrisikoen – være uden betydning, at</a:t>
            </a:r>
          </a:p>
          <a:p>
            <a:r>
              <a:rPr lang="en-GB" b="1">
                <a:effectLst/>
                <a:latin typeface="Times"/>
              </a:rPr>
              <a:t>der ikke bestod noget egentligt ”ansættelsesforhold” mellem vikarerne og</a:t>
            </a:r>
          </a:p>
          <a:p>
            <a:r>
              <a:rPr lang="en-GB" b="1">
                <a:effectLst/>
                <a:latin typeface="Times"/>
              </a:rPr>
              <a:t>Bravida. </a:t>
            </a:r>
          </a:p>
          <a:p>
            <a:endParaRPr lang="en-GB" b="1">
              <a:effectLst/>
              <a:latin typeface="Times"/>
            </a:endParaRPr>
          </a:p>
          <a:p>
            <a:r>
              <a:rPr lang="en-GB">
                <a:effectLst/>
                <a:latin typeface="Times"/>
              </a:rPr>
              <a:t>Det måtte derfor </a:t>
            </a:r>
            <a:r>
              <a:rPr lang="en-GB" b="1">
                <a:effectLst/>
                <a:latin typeface="Times"/>
              </a:rPr>
              <a:t>påhvile Bravida at sikre sig, at vikarbureauet var fuldt</a:t>
            </a:r>
          </a:p>
          <a:p>
            <a:r>
              <a:rPr lang="en-GB" b="1">
                <a:effectLst/>
                <a:latin typeface="Times"/>
              </a:rPr>
              <a:t>bekendt med, at virksomheden er omfattet af Elektrikeroverenskomsten, og at de</a:t>
            </a:r>
          </a:p>
          <a:p>
            <a:r>
              <a:rPr lang="en-GB" b="1">
                <a:effectLst/>
                <a:latin typeface="Times"/>
              </a:rPr>
              <a:t>vikarer, der blev anvist til at udføre arbejde for Bravida, blev omfattet af reglerne i</a:t>
            </a:r>
          </a:p>
          <a:p>
            <a:r>
              <a:rPr lang="en-GB" b="1">
                <a:effectLst/>
                <a:latin typeface="Times"/>
              </a:rPr>
              <a:t>denne overenskomst om arbejdstid og overarbejde</a:t>
            </a:r>
            <a:r>
              <a:rPr lang="en-GB">
                <a:effectLst/>
                <a:latin typeface="Times"/>
              </a:rPr>
              <a:t>. Det er ubestridt, at dette ikke</a:t>
            </a:r>
          </a:p>
          <a:p>
            <a:r>
              <a:rPr lang="en-GB">
                <a:effectLst/>
                <a:latin typeface="Times"/>
              </a:rPr>
              <a:t>er sket, og at man end ikke har tænkt på, at dette kunne være nødvendigt. Det er</a:t>
            </a:r>
          </a:p>
          <a:p>
            <a:r>
              <a:rPr lang="en-GB">
                <a:effectLst/>
                <a:latin typeface="Times"/>
              </a:rPr>
              <a:t>under den mundtlige forhandling ikke reelt bestridt, at Elektrikeroverenskomstens</a:t>
            </a:r>
          </a:p>
          <a:p>
            <a:r>
              <a:rPr lang="en-GB">
                <a:effectLst/>
                <a:latin typeface="Times"/>
              </a:rPr>
              <a:t>§§ 7 og 13 er tilsidesat for de pågældende vikarer, hvis de antages at være</a:t>
            </a:r>
          </a:p>
          <a:p>
            <a:r>
              <a:rPr lang="en-GB">
                <a:effectLst/>
                <a:latin typeface="Times"/>
              </a:rPr>
              <a:t>omfattet af overenskomsten.</a:t>
            </a:r>
          </a:p>
          <a:p>
            <a:endParaRPr lang="en-GB">
              <a:effectLst/>
              <a:latin typeface="Times"/>
            </a:endParaRPr>
          </a:p>
          <a:p>
            <a:endParaRPr lang="en-GB">
              <a:effectLst/>
              <a:latin typeface="Times"/>
            </a:endParaRPr>
          </a:p>
          <a:p>
            <a:endParaRPr lang="en-GB">
              <a:effectLst/>
              <a:latin typeface="Times"/>
            </a:endParaRPr>
          </a:p>
          <a:p>
            <a:r>
              <a:rPr lang="en-GB">
                <a:effectLst/>
                <a:latin typeface="Times"/>
              </a:rPr>
              <a:t>AR 2014.0103 Bygn ingsoverenskomstern: </a:t>
            </a:r>
          </a:p>
          <a:p>
            <a:endParaRPr lang="en-GB">
              <a:effectLst/>
              <a:latin typeface="Time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effectLst/>
                <a:latin typeface="Times New Roman" panose="02020603050405020304" pitchFamily="18" charset="0"/>
              </a:rPr>
              <a:t>Arbejdsretten finder derimod ikke grundlag for at fastslå, at en brugervirksomhed hæfter for vikarbureauets manglende betalingsevne eller betalingsvilje. Har en brugervirksomhed sikret sig, at vikarbureauet har påtaget sig en forpligtelse til at aflønne vikarer i overensstemmelse med den gældende overenskomst, er der således ikke grundlag for at pålægge brugervirksomheden hæftelse for vikarbureauets misligholdelse af sine forpligtelser over for vikarerne. Vikarerne har i den situation mulighed for at forfølge kravet mod vikarbureauet og er sikret efter reglerne i lov om Lønmodtagernes Garantifond. </a:t>
            </a:r>
          </a:p>
          <a:p>
            <a:endParaRPr lang="en-GB">
              <a:effectLst/>
              <a:latin typeface="Times"/>
            </a:endParaRPr>
          </a:p>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19</a:t>
            </a:fld>
            <a:endParaRPr lang="en-GB" dirty="0"/>
          </a:p>
        </p:txBody>
      </p:sp>
    </p:spTree>
    <p:extLst>
      <p:ext uri="{BB962C8B-B14F-4D97-AF65-F5344CB8AC3E}">
        <p14:creationId xmlns:p14="http://schemas.microsoft.com/office/powerpoint/2010/main" val="3468708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200"/>
              </a:spcBef>
              <a:buFont typeface="Arial" panose="020B0604020202020204" pitchFamily="34" charset="0"/>
              <a:buChar char="•"/>
            </a:pPr>
            <a:r>
              <a:rPr lang="en-GB" sz="1600" kern="0">
                <a:solidFill>
                  <a:srgbClr val="2F2F2B"/>
                </a:solidFill>
              </a:rPr>
              <a:t>En del af arbejdsstyrken hos V A/S kontinuerligt var vikarer, og at ud af 60-70 medarbejdere var 12-18 vikarer</a:t>
            </a:r>
            <a:endParaRPr lang="en-DK" sz="1600" b="1" kern="0">
              <a:solidFill>
                <a:srgbClr val="2F2F2B"/>
              </a:solidFill>
            </a:endParaRPr>
          </a:p>
          <a:p>
            <a:pPr marL="171450" indent="-171450">
              <a:spcBef>
                <a:spcPts val="200"/>
              </a:spcBef>
              <a:buFont typeface="Arial" panose="020B0604020202020204" pitchFamily="34" charset="0"/>
              <a:buChar char="•"/>
            </a:pPr>
            <a:r>
              <a:rPr lang="en-GB" sz="1600" kern="0">
                <a:solidFill>
                  <a:srgbClr val="2F2F2B"/>
                </a:solidFill>
              </a:rPr>
              <a:t>V A/S supplerede de faste medarbejdere med vikarer, ca. 30-35 fastansatte i værkstedet og 10-15 vikarer, vikarerne og de fastansatte medarbejdere hjalp hinanden, når der var travlt</a:t>
            </a:r>
            <a:endParaRPr lang="en-DK" sz="1600" b="1" kern="0">
              <a:solidFill>
                <a:srgbClr val="2F2F2B"/>
              </a:solidFill>
            </a:endParaRPr>
          </a:p>
          <a:p>
            <a:endParaRPr lang="en-DK"/>
          </a:p>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20</a:t>
            </a:fld>
            <a:endParaRPr lang="en-GB" dirty="0"/>
          </a:p>
        </p:txBody>
      </p:sp>
    </p:spTree>
    <p:extLst>
      <p:ext uri="{BB962C8B-B14F-4D97-AF65-F5344CB8AC3E}">
        <p14:creationId xmlns:p14="http://schemas.microsoft.com/office/powerpoint/2010/main" val="127596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a:t>Tak –or tilliden.</a:t>
            </a:r>
          </a:p>
          <a:p>
            <a:endParaRPr lang="en-DK"/>
          </a:p>
          <a:p>
            <a:r>
              <a:rPr lang="en-DK"/>
              <a:t>Det er et svært emne. </a:t>
            </a:r>
          </a:p>
          <a:p>
            <a:r>
              <a:rPr lang="en-DK"/>
              <a:t>Og vi kommer omkring nogle af de centrale koncepter i vikarloven / vikardirektiveet i dag, og hvordan de er fortolket i dansk ret. </a:t>
            </a:r>
          </a:p>
          <a:p>
            <a:r>
              <a:rPr lang="en-DK"/>
              <a:t>Og vi kommer omkring nogle af de konkrete løsninger, vi har fået på palds i Danmark.</a:t>
            </a:r>
          </a:p>
          <a:p>
            <a:r>
              <a:rPr lang="en-DK"/>
              <a:t>Og vi kommer omkring en hel masse spørgsmål, som vi endnu ikke har fået en løsning på i Danmark. </a:t>
            </a:r>
          </a:p>
          <a:p>
            <a:endParaRPr lang="en-DK"/>
          </a:p>
          <a:p>
            <a:r>
              <a:rPr lang="en-DK"/>
              <a:t>Så – træk vejret dybt – og gør klar til spørgsmål – nu kører vi : ) </a:t>
            </a:r>
          </a:p>
          <a:p>
            <a:endParaRPr lang="en-DK"/>
          </a:p>
          <a:p>
            <a:r>
              <a:rPr lang="en-DK"/>
              <a:t>Inden vi kommer for godt i gang – vil jeg lige præsentere Mette Søsted. Hun er med for første gang i dag i denne setting, så sig lige hej til hende. </a:t>
            </a:r>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2</a:t>
            </a:fld>
            <a:endParaRPr lang="en-GB" dirty="0"/>
          </a:p>
        </p:txBody>
      </p:sp>
    </p:spTree>
    <p:extLst>
      <p:ext uri="{BB962C8B-B14F-4D97-AF65-F5344CB8AC3E}">
        <p14:creationId xmlns:p14="http://schemas.microsoft.com/office/powerpoint/2010/main" val="1205274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22</a:t>
            </a:fld>
            <a:endParaRPr lang="en-GB" dirty="0"/>
          </a:p>
        </p:txBody>
      </p:sp>
    </p:spTree>
    <p:extLst>
      <p:ext uri="{BB962C8B-B14F-4D97-AF65-F5344CB8AC3E}">
        <p14:creationId xmlns:p14="http://schemas.microsoft.com/office/powerpoint/2010/main" val="3492483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kern="100">
                <a:effectLst/>
                <a:latin typeface="Calibri" panose="020F0502020204030204" pitchFamily="34" charset="0"/>
                <a:ea typeface="Calibri" panose="020F0502020204030204" pitchFamily="34" charset="0"/>
                <a:cs typeface="Times New Roman" panose="02020603050405020304" pitchFamily="18" charset="0"/>
              </a:rPr>
              <a:t>The temporariness is the reason, why there is only limited equal treatment.</a:t>
            </a:r>
            <a:endParaRPr lang="en-DK" sz="1800" kern="100">
              <a:effectLst/>
              <a:latin typeface="Calibri" panose="020F0502020204030204" pitchFamily="34" charset="0"/>
              <a:ea typeface="Calibri" panose="020F0502020204030204" pitchFamily="34" charset="0"/>
              <a:cs typeface="Times New Roman" panose="02020603050405020304" pitchFamily="18" charset="0"/>
            </a:endParaRPr>
          </a:p>
          <a:p>
            <a:r>
              <a:rPr lang="da-DK" sz="1800" kern="100">
                <a:effectLst/>
                <a:latin typeface="Calibri" panose="020F0502020204030204" pitchFamily="34" charset="0"/>
                <a:ea typeface="Calibri" panose="020F0502020204030204" pitchFamily="34" charset="0"/>
                <a:cs typeface="Times New Roman" panose="02020603050405020304" pitchFamily="18" charset="0"/>
              </a:rPr>
              <a:t>Because it is flexible – you outsource the protection against dismissal. </a:t>
            </a:r>
            <a:endParaRPr lang="en-DK" sz="1800" kern="100">
              <a:effectLst/>
              <a:latin typeface="Calibri" panose="020F0502020204030204" pitchFamily="34" charset="0"/>
              <a:ea typeface="Calibri" panose="020F0502020204030204" pitchFamily="34" charset="0"/>
              <a:cs typeface="Times New Roman" panose="02020603050405020304" pitchFamily="18" charset="0"/>
            </a:endParaRPr>
          </a:p>
          <a:p>
            <a:r>
              <a:rPr lang="da-DK" sz="1800" kern="100">
                <a:effectLst/>
                <a:latin typeface="Calibri" panose="020F0502020204030204" pitchFamily="34" charset="0"/>
                <a:ea typeface="Calibri" panose="020F0502020204030204" pitchFamily="34" charset="0"/>
                <a:cs typeface="Times New Roman" panose="02020603050405020304" pitchFamily="18" charset="0"/>
              </a:rPr>
              <a:t> </a:t>
            </a:r>
            <a:endParaRPr lang="en-DK" sz="1800" kern="100">
              <a:effectLst/>
              <a:latin typeface="Calibri" panose="020F0502020204030204" pitchFamily="34" charset="0"/>
              <a:ea typeface="Calibri" panose="020F0502020204030204" pitchFamily="34" charset="0"/>
              <a:cs typeface="Times New Roman" panose="02020603050405020304" pitchFamily="18" charset="0"/>
            </a:endParaRPr>
          </a:p>
          <a:p>
            <a:r>
              <a:rPr lang="da-DK" sz="1800" kern="100">
                <a:effectLst/>
                <a:latin typeface="Calibri" panose="020F0502020204030204" pitchFamily="34" charset="0"/>
                <a:ea typeface="Calibri" panose="020F0502020204030204" pitchFamily="34" charset="0"/>
                <a:cs typeface="Times New Roman" panose="02020603050405020304" pitchFamily="18" charset="0"/>
              </a:rPr>
              <a:t>They are precarious – that is accepted bcause of the possible benefits of the TAW .- flexibility for undertaking and employees, job creation, participation in </a:t>
            </a:r>
            <a:endParaRPr lang="en-DK"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23</a:t>
            </a:fld>
            <a:endParaRPr lang="en-GB" dirty="0"/>
          </a:p>
        </p:txBody>
      </p:sp>
    </p:spTree>
    <p:extLst>
      <p:ext uri="{BB962C8B-B14F-4D97-AF65-F5344CB8AC3E}">
        <p14:creationId xmlns:p14="http://schemas.microsoft.com/office/powerpoint/2010/main" val="2211744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indent="-342265" algn="just">
              <a:spcAft>
                <a:spcPts val="1200"/>
              </a:spcAft>
            </a:pPr>
            <a:endParaRPr lang="en-GB" b="0" i="0" u="none" strike="noStrike">
              <a:solidFill>
                <a:srgbClr val="006699"/>
              </a:solidFill>
              <a:effectLst/>
              <a:latin typeface="Open Sans" panose="020B0606030504020204" pitchFamily="34" charset="0"/>
            </a:endParaRPr>
          </a:p>
          <a:p>
            <a:pPr marL="360045" indent="-342265" algn="just">
              <a:spcAft>
                <a:spcPts val="1200"/>
              </a:spcAft>
            </a:pPr>
            <a:endParaRPr lang="en-GB" b="0" i="0" u="none" strike="noStrike">
              <a:solidFill>
                <a:srgbClr val="006699"/>
              </a:solidFill>
              <a:effectLst/>
              <a:latin typeface="Open Sans" panose="020B0606030504020204" pitchFamily="34" charset="0"/>
            </a:endParaRPr>
          </a:p>
          <a:p>
            <a:pPr marL="360045" indent="-342265" algn="just">
              <a:spcAft>
                <a:spcPts val="1200"/>
              </a:spcAft>
            </a:pPr>
            <a:r>
              <a:rPr lang="en-GB" b="0" i="0" u="none" strike="noStrike">
                <a:solidFill>
                  <a:srgbClr val="006699"/>
                </a:solidFill>
                <a:effectLst/>
                <a:latin typeface="Open Sans" panose="020B0606030504020204" pitchFamily="34" charset="0"/>
              </a:rPr>
              <a:t>35</a:t>
            </a:r>
            <a:r>
              <a:rPr lang="en-GB" b="0" i="0">
                <a:solidFill>
                  <a:srgbClr val="000000"/>
                </a:solidFill>
                <a:effectLst/>
                <a:latin typeface="Open Sans" panose="020B0606030504020204" pitchFamily="34" charset="0"/>
              </a:rPr>
              <a:t>      Endelig har Domstolen ligeledes fastslået, at dette direktivs artikel 5, stk. 5, første punktum, som fastsætter, at medlemsstaterne træffer passende foranstaltninger i overensstemmelse med national lov og/eller praksis i den pågældende medlemsstat med henblik på at forebygge misbrug ved anvendelsen af denne artikel og navnlig forebygge successive udsendelser, der har til formål at omgå dette direktivs bestemmelser, </a:t>
            </a:r>
            <a:r>
              <a:rPr lang="en-GB" b="1" i="0">
                <a:solidFill>
                  <a:srgbClr val="000000"/>
                </a:solidFill>
                <a:effectLst/>
                <a:latin typeface="Open Sans" panose="020B0606030504020204" pitchFamily="34" charset="0"/>
              </a:rPr>
              <a:t>ikke pålægger medlemsstaterne at bestemme, at de tekniske, produktionsmæssige eller organisatoriske hensyn</a:t>
            </a:r>
            <a:r>
              <a:rPr lang="en-GB" b="0" i="0">
                <a:solidFill>
                  <a:srgbClr val="000000"/>
                </a:solidFill>
                <a:effectLst/>
                <a:latin typeface="Open Sans" panose="020B0606030504020204" pitchFamily="34" charset="0"/>
              </a:rPr>
              <a:t> eller </a:t>
            </a:r>
            <a:r>
              <a:rPr lang="en-GB" b="1" i="0">
                <a:solidFill>
                  <a:srgbClr val="000000"/>
                </a:solidFill>
                <a:effectLst/>
                <a:latin typeface="Open Sans" panose="020B0606030504020204" pitchFamily="34" charset="0"/>
              </a:rPr>
              <a:t>det behov for at erstatte arbejdstagere, som begrunder brugen af vikararbejde, </a:t>
            </a:r>
            <a:r>
              <a:rPr lang="en-GB" b="0" i="0">
                <a:solidFill>
                  <a:srgbClr val="000000"/>
                </a:solidFill>
                <a:effectLst/>
                <a:latin typeface="Open Sans" panose="020B0606030504020204" pitchFamily="34" charset="0"/>
              </a:rPr>
              <a:t>skal angives (jf. i denne retning dom af 14.10.2020, KG (Successive udsendelser i forbindelse med vikaransættelse), C-681/18, EU:C:2020:823, præmis 42).</a:t>
            </a:r>
          </a:p>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24</a:t>
            </a:fld>
            <a:endParaRPr lang="en-GB" dirty="0"/>
          </a:p>
        </p:txBody>
      </p:sp>
    </p:spTree>
    <p:extLst>
      <p:ext uri="{BB962C8B-B14F-4D97-AF65-F5344CB8AC3E}">
        <p14:creationId xmlns:p14="http://schemas.microsoft.com/office/powerpoint/2010/main" val="1469777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indent="-342265" algn="just">
              <a:spcAft>
                <a:spcPts val="1200"/>
              </a:spcAft>
            </a:pPr>
            <a:r>
              <a:rPr lang="en-GB" b="0" i="0" u="none" strike="noStrike">
                <a:solidFill>
                  <a:srgbClr val="006699"/>
                </a:solidFill>
                <a:effectLst/>
                <a:latin typeface="Open Sans" panose="020B0606030504020204" pitchFamily="34" charset="0"/>
              </a:rPr>
              <a:t>60</a:t>
            </a:r>
            <a:r>
              <a:rPr lang="en-GB" b="0" i="0">
                <a:solidFill>
                  <a:srgbClr val="000000"/>
                </a:solidFill>
                <a:effectLst/>
                <a:latin typeface="Open Sans" panose="020B0606030504020204" pitchFamily="34" charset="0"/>
              </a:rPr>
              <a:t>      Forudsat at successive udsendelser af en og samme vikaransatte til en og samme brugervirksomhed fører til en tjenesteperiode hos denne virksomhed, der er længere, end hvad der med rimelighed kan anses for »midlertidigt« under hensyntagen til alle relevante omstændigheder, der navnlig omfatter sektorens særlige forhold, kan dette tyde på, at der er tale om misbrug af successive udsendelser som omhandlet i artikel 5, stk. 5, første punktum, i direktiv 2008/104 (jf. i denne retning dom af 14.10.2020, KG (Successive udsendelser i forbindelse med vikaransættelse), C-681/18, EU:C:2020:823, præmis 69).</a:t>
            </a:r>
          </a:p>
          <a:p>
            <a:pPr marL="360045" indent="-342265" algn="just">
              <a:spcAft>
                <a:spcPts val="1200"/>
              </a:spcAft>
            </a:pPr>
            <a:endParaRPr lang="en-GB" b="0" i="0">
              <a:solidFill>
                <a:srgbClr val="000000"/>
              </a:solidFill>
              <a:effectLst/>
              <a:latin typeface="Open Sans" panose="020B0606030504020204" pitchFamily="34" charset="0"/>
            </a:endParaRPr>
          </a:p>
          <a:p>
            <a:pPr marL="360045" indent="-342265" algn="just">
              <a:spcAft>
                <a:spcPts val="1200"/>
              </a:spcAft>
            </a:pPr>
            <a:r>
              <a:rPr lang="en-GB" b="0" i="0" u="none" strike="noStrike">
                <a:solidFill>
                  <a:srgbClr val="006699"/>
                </a:solidFill>
                <a:effectLst/>
                <a:latin typeface="Open Sans" panose="020B0606030504020204" pitchFamily="34" charset="0"/>
              </a:rPr>
              <a:t>61</a:t>
            </a:r>
            <a:r>
              <a:rPr lang="en-GB" b="0" i="0">
                <a:solidFill>
                  <a:srgbClr val="000000"/>
                </a:solidFill>
                <a:effectLst/>
                <a:latin typeface="Open Sans" panose="020B0606030504020204" pitchFamily="34" charset="0"/>
              </a:rPr>
              <a:t>      På samme måde omgår successive udsendelser af en og samme vikaransatte til en og samme brugervirksomhed selve kernen i bestemmelserne i direktiv 2008/104 og udgør misbrug af denne ansættelsesform, for så vidt som de påvirker den ligevægt, der med dette direktiv er opnået mellem fleksibilitet for arbejdsgiverne og sikkerhed for arbejdstagerne, ved at undergrave sidstnævnte (dom af 14.10.2020, KG (Successive udsendelser i forbindelse med vikaransættelse), C-681/18, EU:C:2020:823, præmis 70).</a:t>
            </a:r>
          </a:p>
          <a:p>
            <a:pPr marL="360045" indent="-342265" algn="just">
              <a:spcAft>
                <a:spcPts val="1200"/>
              </a:spcAft>
            </a:pPr>
            <a:endParaRPr lang="en-GB" b="0" i="0">
              <a:solidFill>
                <a:srgbClr val="000000"/>
              </a:solidFill>
              <a:effectLst/>
              <a:latin typeface="Open Sans" panose="020B0606030504020204" pitchFamily="34" charset="0"/>
            </a:endParaRPr>
          </a:p>
          <a:p>
            <a:pPr marL="360045" indent="-342265" algn="just">
              <a:spcAft>
                <a:spcPts val="1200"/>
              </a:spcAft>
            </a:pPr>
            <a:r>
              <a:rPr lang="en-GB" b="0" i="0" u="none" strike="noStrike">
                <a:solidFill>
                  <a:srgbClr val="006699"/>
                </a:solidFill>
                <a:effectLst/>
                <a:latin typeface="Open Sans" panose="020B0606030504020204" pitchFamily="34" charset="0"/>
              </a:rPr>
              <a:t>62</a:t>
            </a:r>
            <a:r>
              <a:rPr lang="en-GB" b="0" i="0">
                <a:solidFill>
                  <a:srgbClr val="000000"/>
                </a:solidFill>
                <a:effectLst/>
                <a:latin typeface="Open Sans" panose="020B0606030504020204" pitchFamily="34" charset="0"/>
              </a:rPr>
              <a:t>      Endelig skal det bemærkes, at når der i et konkret tilfælde ikke er givet nogen objektiv forklaring på, hvorfor den berørte brugervirksomhed tyer til flere på hinanden følgende kontrakter om vikararbejde, tilkommer det den nationale ret – inden for de nationale retlige rammer og under hensyntagen til omstændighederne i hver enkelt sag – at tage stilling til, om en af bestemmelserne i direktiv 2008/104 er omgået, og så meget desto mere, når det er en og samme vikaransatte, som er udsendt til brugervirksomheden på baggrund af det pågældende sæt kontrakter (dom af 14.10.2020, KG (Successive udsendelser i forbindelse med vikaransættelse), C-681/18, EU:C:2020:823, præmis 71).</a:t>
            </a:r>
          </a:p>
          <a:p>
            <a:pPr marL="360045" indent="-342265" algn="just">
              <a:spcAft>
                <a:spcPts val="1200"/>
              </a:spcAft>
            </a:pPr>
            <a:endParaRPr lang="en-GB" b="0" i="0">
              <a:solidFill>
                <a:srgbClr val="000000"/>
              </a:solidFill>
              <a:effectLst/>
              <a:latin typeface="Open Sans" panose="020B0606030504020204" pitchFamily="34" charset="0"/>
            </a:endParaRPr>
          </a:p>
          <a:p>
            <a:pPr marL="360045" indent="-342265" algn="just">
              <a:spcAft>
                <a:spcPts val="1200"/>
              </a:spcAft>
            </a:pPr>
            <a:r>
              <a:rPr lang="en-GB" b="0" i="0" u="none" strike="noStrike">
                <a:solidFill>
                  <a:srgbClr val="006699"/>
                </a:solidFill>
                <a:effectLst/>
                <a:latin typeface="Open Sans" panose="020B0606030504020204" pitchFamily="34" charset="0"/>
              </a:rPr>
              <a:t>63</a:t>
            </a:r>
            <a:r>
              <a:rPr lang="en-GB" b="0" i="0">
                <a:solidFill>
                  <a:srgbClr val="000000"/>
                </a:solidFill>
                <a:effectLst/>
                <a:latin typeface="Open Sans" panose="020B0606030504020204" pitchFamily="34" charset="0"/>
              </a:rPr>
              <a:t>      Henset til samtlige ovenstående betragtninger skal det andet spørgsmål besvares med, at artikel 1, stk. 1, og artikel 5, stk. 5, i direktiv 2008/104 skal fortolkes således, at fornyelsen af successive udsendelser til den samme stilling hos en brugervirksomhed i en periode på 55 måneder udgør et misbrug af sådanne udsendelser af en vikaransat, såfremt de successive udsendelser af en og samme vikaransatte til en og samme brugervirksomhed fører til en tjenesteperiode hos denne virksomhed, der er længere, end hvad der med rimelighed kan anses for »midlertidigt« under hensyntagen til alle relevante omstændigheder, der navnlig omfatter sektorens særlige forhold, og – inden for de nationale retlige rammer – såfremt der ikke er givet nogen objektiv forklaring på, hvorfor den berørte brugervirksomhed tyer til flere på hinanden følgende kontrakter om vikararbejde, hvilket det tilkommer den nationale ret at afgøre.</a:t>
            </a:r>
          </a:p>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25</a:t>
            </a:fld>
            <a:endParaRPr lang="en-GB" dirty="0"/>
          </a:p>
        </p:txBody>
      </p:sp>
    </p:spTree>
    <p:extLst>
      <p:ext uri="{BB962C8B-B14F-4D97-AF65-F5344CB8AC3E}">
        <p14:creationId xmlns:p14="http://schemas.microsoft.com/office/powerpoint/2010/main" val="1250813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indent="-342265" algn="just">
              <a:spcAft>
                <a:spcPts val="1200"/>
              </a:spcAft>
            </a:pPr>
            <a:r>
              <a:rPr lang="en-GB" b="0" i="0" u="none" strike="noStrike">
                <a:solidFill>
                  <a:srgbClr val="006699"/>
                </a:solidFill>
                <a:effectLst/>
                <a:latin typeface="Open Sans" panose="020B0606030504020204" pitchFamily="34" charset="0"/>
              </a:rPr>
              <a:t>60</a:t>
            </a:r>
            <a:r>
              <a:rPr lang="en-GB" b="0" i="0">
                <a:solidFill>
                  <a:srgbClr val="000000"/>
                </a:solidFill>
                <a:effectLst/>
                <a:latin typeface="Open Sans" panose="020B0606030504020204" pitchFamily="34" charset="0"/>
              </a:rPr>
              <a:t>      Forudsat at successive udsendelser af en og samme vikaransatte til en og samme brugervirksomhed fører til en tjenesteperiode hos denne virksomhed, der er længere, end hvad der med rimelighed kan anses for »midlertidigt« under hensyntagen til alle relevante omstændigheder, der navnlig omfatter sektorens særlige forhold, kan dette tyde på, at der er tale om misbrug af successive udsendelser som omhandlet i artikel 5, stk. 5, første punktum, i direktiv 2008/104 (jf. i denne retning dom af 14.10.2020, KG (Successive udsendelser i forbindelse med vikaransættelse), C-681/18, EU:C:2020:823, præmis 69).</a:t>
            </a:r>
          </a:p>
          <a:p>
            <a:pPr marL="360045" indent="-342265" algn="just">
              <a:spcAft>
                <a:spcPts val="1200"/>
              </a:spcAft>
            </a:pPr>
            <a:endParaRPr lang="en-GB" b="0" i="0">
              <a:solidFill>
                <a:srgbClr val="000000"/>
              </a:solidFill>
              <a:effectLst/>
              <a:latin typeface="Open Sans" panose="020B0606030504020204" pitchFamily="34" charset="0"/>
            </a:endParaRPr>
          </a:p>
          <a:p>
            <a:pPr marL="360045" indent="-342265" algn="just">
              <a:spcAft>
                <a:spcPts val="1200"/>
              </a:spcAft>
            </a:pPr>
            <a:r>
              <a:rPr lang="en-GB" b="0" i="0" u="none" strike="noStrike">
                <a:solidFill>
                  <a:srgbClr val="006699"/>
                </a:solidFill>
                <a:effectLst/>
                <a:latin typeface="Open Sans" panose="020B0606030504020204" pitchFamily="34" charset="0"/>
              </a:rPr>
              <a:t>61</a:t>
            </a:r>
            <a:r>
              <a:rPr lang="en-GB" b="0" i="0">
                <a:solidFill>
                  <a:srgbClr val="000000"/>
                </a:solidFill>
                <a:effectLst/>
                <a:latin typeface="Open Sans" panose="020B0606030504020204" pitchFamily="34" charset="0"/>
              </a:rPr>
              <a:t>      På samme måde omgår successive udsendelser af en og samme vikaransatte til en og samme brugervirksomhed selve kernen i bestemmelserne i direktiv 2008/104 og udgør misbrug af denne ansættelsesform, for så vidt som de påvirker den ligevægt, der med dette direktiv er opnået mellem fleksibilitet for arbejdsgiverne og sikkerhed for arbejdstagerne, ved at undergrave sidstnævnte (dom af 14.10.2020, KG (Successive udsendelser i forbindelse med vikaransættelse), C-681/18, EU:C:2020:823, præmis 70).</a:t>
            </a:r>
          </a:p>
          <a:p>
            <a:pPr marL="360045" indent="-342265" algn="just">
              <a:spcAft>
                <a:spcPts val="1200"/>
              </a:spcAft>
            </a:pPr>
            <a:endParaRPr lang="en-GB" b="0" i="0">
              <a:solidFill>
                <a:srgbClr val="000000"/>
              </a:solidFill>
              <a:effectLst/>
              <a:latin typeface="Open Sans" panose="020B0606030504020204" pitchFamily="34" charset="0"/>
            </a:endParaRPr>
          </a:p>
          <a:p>
            <a:pPr marL="360045" indent="-342265" algn="just">
              <a:spcAft>
                <a:spcPts val="1200"/>
              </a:spcAft>
            </a:pPr>
            <a:r>
              <a:rPr lang="en-GB" b="0" i="0" u="none" strike="noStrike">
                <a:solidFill>
                  <a:srgbClr val="006699"/>
                </a:solidFill>
                <a:effectLst/>
                <a:latin typeface="Open Sans" panose="020B0606030504020204" pitchFamily="34" charset="0"/>
              </a:rPr>
              <a:t>62</a:t>
            </a:r>
            <a:r>
              <a:rPr lang="en-GB" b="0" i="0">
                <a:solidFill>
                  <a:srgbClr val="000000"/>
                </a:solidFill>
                <a:effectLst/>
                <a:latin typeface="Open Sans" panose="020B0606030504020204" pitchFamily="34" charset="0"/>
              </a:rPr>
              <a:t>      Endelig skal det bemærkes, at når der i et konkret tilfælde ikke er givet nogen objektiv forklaring på, hvorfor den berørte brugervirksomhed tyer til flere på hinanden følgende kontrakter om vikararbejde, tilkommer det den nationale ret – inden for de nationale retlige rammer og under hensyntagen til omstændighederne i hver enkelt sag – at tage stilling til, om en af bestemmelserne i direktiv 2008/104 er omgået, og så meget desto mere, når det er en og samme vikaransatte, som er udsendt til brugervirksomheden på baggrund af det pågældende sæt kontrakter (dom af 14.10.2020, KG (Successive udsendelser i forbindelse med vikaransættelse), C-681/18, EU:C:2020:823, præmis 71).</a:t>
            </a:r>
          </a:p>
          <a:p>
            <a:pPr marL="360045" indent="-342265" algn="just">
              <a:spcAft>
                <a:spcPts val="1200"/>
              </a:spcAft>
            </a:pPr>
            <a:endParaRPr lang="en-GB" b="0" i="0">
              <a:solidFill>
                <a:srgbClr val="000000"/>
              </a:solidFill>
              <a:effectLst/>
              <a:latin typeface="Open Sans" panose="020B0606030504020204" pitchFamily="34" charset="0"/>
            </a:endParaRPr>
          </a:p>
          <a:p>
            <a:pPr marL="360045" indent="-342265" algn="just">
              <a:spcAft>
                <a:spcPts val="1200"/>
              </a:spcAft>
            </a:pPr>
            <a:r>
              <a:rPr lang="en-GB" b="0" i="0" u="none" strike="noStrike">
                <a:solidFill>
                  <a:srgbClr val="006699"/>
                </a:solidFill>
                <a:effectLst/>
                <a:latin typeface="Open Sans" panose="020B0606030504020204" pitchFamily="34" charset="0"/>
              </a:rPr>
              <a:t>63</a:t>
            </a:r>
            <a:r>
              <a:rPr lang="en-GB" b="0" i="0">
                <a:solidFill>
                  <a:srgbClr val="000000"/>
                </a:solidFill>
                <a:effectLst/>
                <a:latin typeface="Open Sans" panose="020B0606030504020204" pitchFamily="34" charset="0"/>
              </a:rPr>
              <a:t>      Henset til samtlige ovenstående betragtninger skal det andet spørgsmål besvares med, at artikel 1, stk. 1, og artikel 5, stk. 5, i direktiv 2008/104 skal fortolkes således, at fornyelsen af successive udsendelser til den samme stilling hos en brugervirksomhed i en periode på 55 måneder udgør et misbrug af sådanne udsendelser af en vikaransat, såfremt de successive udsendelser af en og samme vikaransatte til en og samme brugervirksomhed fører til en tjenesteperiode hos denne virksomhed, der er længere, end hvad der med rimelighed kan anses for »midlertidigt« under hensyntagen til alle relevante omstændigheder, der navnlig omfatter sektorens særlige forhold, og – inden for de nationale retlige rammer – såfremt der ikke er givet nogen objektiv forklaring på, hvorfor den berørte brugervirksomhed tyer til flere på hinanden følgende kontrakter om vikararbejde, hvilket det tilkommer den nationale ret at afgøre.</a:t>
            </a:r>
          </a:p>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26</a:t>
            </a:fld>
            <a:endParaRPr lang="en-GB" dirty="0"/>
          </a:p>
        </p:txBody>
      </p:sp>
    </p:spTree>
    <p:extLst>
      <p:ext uri="{BB962C8B-B14F-4D97-AF65-F5344CB8AC3E}">
        <p14:creationId xmlns:p14="http://schemas.microsoft.com/office/powerpoint/2010/main" val="1650165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27</a:t>
            </a:fld>
            <a:endParaRPr lang="en-GB" dirty="0"/>
          </a:p>
        </p:txBody>
      </p:sp>
    </p:spTree>
    <p:extLst>
      <p:ext uri="{BB962C8B-B14F-4D97-AF65-F5344CB8AC3E}">
        <p14:creationId xmlns:p14="http://schemas.microsoft.com/office/powerpoint/2010/main" val="569583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28</a:t>
            </a:fld>
            <a:endParaRPr lang="en-GB" dirty="0"/>
          </a:p>
        </p:txBody>
      </p:sp>
    </p:spTree>
    <p:extLst>
      <p:ext uri="{BB962C8B-B14F-4D97-AF65-F5344CB8AC3E}">
        <p14:creationId xmlns:p14="http://schemas.microsoft.com/office/powerpoint/2010/main" val="1227278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Det kan f.eks. være en maksimal tidsperiode, det kan være saglige grunde, eller andet. </a:t>
            </a:r>
          </a:p>
          <a:p>
            <a:r>
              <a:rPr lang="da-DK" sz="1600" kern="100">
                <a:effectLst/>
                <a:ea typeface="Calibri" panose="020F0502020204030204" pitchFamily="34" charset="0"/>
                <a:cs typeface="Times New Roman" panose="02020603050405020304" pitchFamily="18" charset="0"/>
              </a:rPr>
              <a:t>De nationale domstole skal vurdere, om der er iværksat specifikke tiltag </a:t>
            </a:r>
          </a:p>
          <a:p>
            <a:r>
              <a:rPr lang="da-DK" sz="1600" kern="100">
                <a:ea typeface="Calibri" panose="020F0502020204030204" pitchFamily="34" charset="0"/>
                <a:cs typeface="Times New Roman" panose="02020603050405020304" pitchFamily="18" charset="0"/>
              </a:rPr>
              <a:t>Også de nationale domstole, der skal håndhæve reglerne. </a:t>
            </a:r>
          </a:p>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29</a:t>
            </a:fld>
            <a:endParaRPr lang="en-GB" dirty="0"/>
          </a:p>
        </p:txBody>
      </p:sp>
    </p:spTree>
    <p:extLst>
      <p:ext uri="{BB962C8B-B14F-4D97-AF65-F5344CB8AC3E}">
        <p14:creationId xmlns:p14="http://schemas.microsoft.com/office/powerpoint/2010/main" val="2850710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212529"/>
                </a:solidFill>
                <a:effectLst/>
                <a:latin typeface="Questa-Regular"/>
              </a:rPr>
              <a:t>Det foreslås i </a:t>
            </a:r>
            <a:r>
              <a:rPr lang="en-GB" b="0" i="1">
                <a:solidFill>
                  <a:srgbClr val="212529"/>
                </a:solidFill>
                <a:effectLst/>
                <a:latin typeface="Questa-Regular"/>
              </a:rPr>
              <a:t>stk. 4 </a:t>
            </a:r>
            <a:r>
              <a:rPr lang="en-GB" b="0" i="0">
                <a:solidFill>
                  <a:srgbClr val="212529"/>
                </a:solidFill>
                <a:effectLst/>
                <a:latin typeface="Questa-Regular"/>
              </a:rPr>
              <a:t>at indføje et forbud mod omgåelse af ligebehandlingsprincippet gennem successive udsendelser af en vikar, når det ikke sagligt kan begrundes, at der sker flere på hinanden følgende udsendelser. En saglig grund kan være, at vikaren ikke er blevet færdig med det arbejde, som vikaren er udsendt for at udføre på brugervirksomheden, eller at en direkte ansat på brugervirksomheden, som vikaren midlertidigt erstatter, er fraværende i længere tid end først antaget. Forbuddet er ikke møntet på successive udsendelser af en vikar til forskellige brugervirksomheder, og det skal understreges, at successive udsendelser ikke i sig selv forbydes. Forbuddet mod successive udsendelser uden saglig grund vil derimod kunne være relevant i en situation, hvor det f.eks. følger af brugervirksomhedens overenskomst, at uafbrudt ansættelse ud over 3 måneder berettiger til højere løn eller f.eks. pension, men vil også kunne få betydning i en situation, hvor der f.eks. søges indskudt et ekstra led i relationen mellem vikarbureau og brugervirksomhed; ligebehandlingsprincippet vil ikke kunne omgås ved, at vikarbureauet udsender vikaren til en virksomhed, der videreudsender vikaren til den reelle brugervirksomhed, således at vikaren ikke nyder godt af de vilkår vedrørende f.eks. aflønning og ferie, der gælder på den reelle brugervirksomhed. Denne omgåelsesbestemmelse gennemfører direktivets artikel 5, stk. 5.</a:t>
            </a:r>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30</a:t>
            </a:fld>
            <a:endParaRPr lang="en-GB" dirty="0"/>
          </a:p>
        </p:txBody>
      </p:sp>
    </p:spTree>
    <p:extLst>
      <p:ext uri="{BB962C8B-B14F-4D97-AF65-F5344CB8AC3E}">
        <p14:creationId xmlns:p14="http://schemas.microsoft.com/office/powerpoint/2010/main" val="1293223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31</a:t>
            </a:fld>
            <a:endParaRPr lang="en-GB" dirty="0"/>
          </a:p>
        </p:txBody>
      </p:sp>
    </p:spTree>
    <p:extLst>
      <p:ext uri="{BB962C8B-B14F-4D97-AF65-F5344CB8AC3E}">
        <p14:creationId xmlns:p14="http://schemas.microsoft.com/office/powerpoint/2010/main" val="77209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3</a:t>
            </a:fld>
            <a:endParaRPr lang="en-GB" dirty="0"/>
          </a:p>
        </p:txBody>
      </p:sp>
    </p:spTree>
    <p:extLst>
      <p:ext uri="{BB962C8B-B14F-4D97-AF65-F5344CB8AC3E}">
        <p14:creationId xmlns:p14="http://schemas.microsoft.com/office/powerpoint/2010/main" val="3002924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32</a:t>
            </a:fld>
            <a:endParaRPr lang="en-GB" dirty="0"/>
          </a:p>
        </p:txBody>
      </p:sp>
    </p:spTree>
    <p:extLst>
      <p:ext uri="{BB962C8B-B14F-4D97-AF65-F5344CB8AC3E}">
        <p14:creationId xmlns:p14="http://schemas.microsoft.com/office/powerpoint/2010/main" val="3704352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33</a:t>
            </a:fld>
            <a:endParaRPr lang="en-GB" dirty="0"/>
          </a:p>
        </p:txBody>
      </p:sp>
    </p:spTree>
    <p:extLst>
      <p:ext uri="{BB962C8B-B14F-4D97-AF65-F5344CB8AC3E}">
        <p14:creationId xmlns:p14="http://schemas.microsoft.com/office/powerpoint/2010/main" val="3128888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34</a:t>
            </a:fld>
            <a:endParaRPr lang="en-GB" dirty="0"/>
          </a:p>
        </p:txBody>
      </p:sp>
    </p:spTree>
    <p:extLst>
      <p:ext uri="{BB962C8B-B14F-4D97-AF65-F5344CB8AC3E}">
        <p14:creationId xmlns:p14="http://schemas.microsoft.com/office/powerpoint/2010/main" val="3578878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35</a:t>
            </a:fld>
            <a:endParaRPr lang="en-GB" dirty="0"/>
          </a:p>
        </p:txBody>
      </p:sp>
    </p:spTree>
    <p:extLst>
      <p:ext uri="{BB962C8B-B14F-4D97-AF65-F5344CB8AC3E}">
        <p14:creationId xmlns:p14="http://schemas.microsoft.com/office/powerpoint/2010/main" val="31312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4</a:t>
            </a:fld>
            <a:endParaRPr lang="en-GB" dirty="0"/>
          </a:p>
        </p:txBody>
      </p:sp>
    </p:spTree>
    <p:extLst>
      <p:ext uri="{BB962C8B-B14F-4D97-AF65-F5344CB8AC3E}">
        <p14:creationId xmlns:p14="http://schemas.microsoft.com/office/powerpoint/2010/main" val="399300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(men kan være dækket direkte af en brugeroverenskomst, det skal afgøres ift. hver enkelt overenskomst. f.eks. FV 2017.0039 BIC Electric))</a:t>
            </a:r>
          </a:p>
          <a:p>
            <a:endParaRPr lang="da-DK" b="1"/>
          </a:p>
          <a:p>
            <a:r>
              <a:rPr lang="da-DK" b="1"/>
              <a:t>Andre vikarer (ikke tilknyttet vikarbureau): </a:t>
            </a:r>
          </a:p>
          <a:p>
            <a:r>
              <a:rPr lang="da-DK"/>
              <a:t>Tilkaldevikarer (f.eks. cykelvikarer i folkeskolen), andre løst ansatte der kaldes ‘vikarer’</a:t>
            </a:r>
          </a:p>
          <a:p>
            <a:r>
              <a:rPr lang="da-DK"/>
              <a:t>Vikarer ansat i vikariater direkte hos virksomheder/myndigheder (f.eks. barselsvikarer)</a:t>
            </a:r>
          </a:p>
          <a:p>
            <a:pPr marL="342900" indent="-342900">
              <a:buFont typeface="Arial" panose="020B0604020202020204" pitchFamily="34" charset="0"/>
              <a:buChar char="•"/>
            </a:pPr>
            <a:r>
              <a:rPr lang="da-DK"/>
              <a:t>Ingen særlovgivning, men omfattet af den generelle ansættelseslovgivning, f.eks. arbejdsmiljøloven, ferieloven, lov om ansættelsesbeviser og visse ansættelsesvilkår</a:t>
            </a:r>
          </a:p>
          <a:p>
            <a:pPr marL="342900" indent="-342900">
              <a:buFont typeface="Arial" panose="020B0604020202020204" pitchFamily="34" charset="0"/>
              <a:buChar char="•"/>
            </a:pPr>
            <a:r>
              <a:rPr lang="da-DK">
                <a:highlight>
                  <a:srgbClr val="FFFF00"/>
                </a:highlight>
              </a:rPr>
              <a:t>Ikke i en tjenestestilling (jf. U 1997.1495 H) og ikke funktionærstatus, men måske alligevel (U 2020.345 H)</a:t>
            </a:r>
          </a:p>
          <a:p>
            <a:pPr marL="342900" indent="-342900">
              <a:buFont typeface="Arial" panose="020B0604020202020204" pitchFamily="34" charset="0"/>
              <a:buChar char="•"/>
            </a:pPr>
            <a:r>
              <a:rPr lang="da-DK"/>
              <a:t>Eventuelle overenskomstbestemmelser om vikararbejde</a:t>
            </a:r>
          </a:p>
          <a:p>
            <a:pPr marL="342900" indent="-342900">
              <a:buFont typeface="Arial" panose="020B0604020202020204" pitchFamily="34" charset="0"/>
              <a:buChar char="•"/>
            </a:pPr>
            <a:r>
              <a:rPr lang="da-DK"/>
              <a:t>Eventuelle aftalte vilkår i aftalen med vikarbureauet</a:t>
            </a:r>
          </a:p>
          <a:p>
            <a:pPr marL="342900" indent="-342900">
              <a:buFont typeface="Arial" panose="020B0604020202020204" pitchFamily="34" charset="0"/>
              <a:buChar char="•"/>
            </a:pPr>
            <a:endParaRPr lang="da-DK"/>
          </a:p>
          <a:p>
            <a:pPr marL="342900" indent="-342900">
              <a:buFont typeface="Arial" panose="020B0604020202020204" pitchFamily="34" charset="0"/>
              <a:buChar char="•"/>
            </a:pPr>
            <a:endParaRPr lang="da-DK"/>
          </a:p>
          <a:p>
            <a:pPr marL="342900" indent="-342900">
              <a:buFont typeface="Arial" panose="020B0604020202020204" pitchFamily="34" charset="0"/>
              <a:buChar char="•"/>
            </a:pPr>
            <a:endParaRPr lang="da-DK"/>
          </a:p>
          <a:p>
            <a:pPr marL="342900" indent="-342900">
              <a:buFont typeface="Arial" panose="020B0604020202020204" pitchFamily="34" charset="0"/>
              <a:buChar char="•"/>
            </a:pPr>
            <a:r>
              <a:rPr lang="da-DK"/>
              <a:t>Adela Barrerro har fulgt vikardirektivet siden det startede, og har fået meget travlt her på det sidste. </a:t>
            </a:r>
          </a:p>
          <a:p>
            <a:pPr marL="342900" indent="-342900">
              <a:buFont typeface="Arial" panose="020B0604020202020204" pitchFamily="34" charset="0"/>
              <a:buChar char="•"/>
            </a:pPr>
            <a:r>
              <a:rPr lang="da-DK"/>
              <a:t>Der er en øget opmærksomhed fra nationale domstole til EU-domstolen</a:t>
            </a:r>
          </a:p>
          <a:p>
            <a:pPr marL="342900" indent="-342900">
              <a:buFont typeface="Arial" panose="020B0604020202020204" pitchFamily="34" charset="0"/>
              <a:buChar char="•"/>
            </a:pPr>
            <a:r>
              <a:rPr lang="da-DK"/>
              <a:t>Og en øget opmærksomhed fra politisk side også – i EU –ommissionen. </a:t>
            </a:r>
          </a:p>
          <a:p>
            <a:pPr marL="342900" indent="-342900">
              <a:buFont typeface="Arial" panose="020B0604020202020204" pitchFamily="34" charset="0"/>
              <a:buChar char="•"/>
            </a:pPr>
            <a:r>
              <a:rPr lang="da-DK"/>
              <a:t>Vellkommen Adela. </a:t>
            </a:r>
          </a:p>
          <a:p>
            <a:pPr marL="342900" indent="-342900">
              <a:buFont typeface="Arial" panose="020B0604020202020204" pitchFamily="34" charset="0"/>
              <a:buChar char="•"/>
            </a:pPr>
            <a:endParaRPr lang="da-DK"/>
          </a:p>
          <a:p>
            <a:pPr marL="342900" indent="-342900">
              <a:buFont typeface="Arial" panose="020B0604020202020204" pitchFamily="34" charset="0"/>
              <a:buChar char="•"/>
            </a:pPr>
            <a:endParaRPr lang="da-DK"/>
          </a:p>
          <a:p>
            <a:pPr marL="342900" indent="-342900">
              <a:buFont typeface="Arial" panose="020B0604020202020204" pitchFamily="34" charset="0"/>
              <a:buChar char="•"/>
            </a:pPr>
            <a:r>
              <a:rPr lang="da-DK"/>
              <a:t>Vikardiretkivet v. Adela Barrerro</a:t>
            </a:r>
          </a:p>
          <a:p>
            <a:pPr marL="342900" indent="-342900">
              <a:buFont typeface="Arial" panose="020B0604020202020204" pitchFamily="34" charset="0"/>
              <a:buChar char="•"/>
            </a:pPr>
            <a:r>
              <a:rPr lang="da-DK"/>
              <a:t>To nedslag v. mig</a:t>
            </a:r>
          </a:p>
          <a:p>
            <a:pPr marL="342900" indent="-342900">
              <a:buFont typeface="Arial" panose="020B0604020202020204" pitchFamily="34" charset="0"/>
              <a:buChar char="•"/>
            </a:pPr>
            <a:r>
              <a:rPr lang="da-DK"/>
              <a:t>Spørgsmål til Adela Barrerro (og til mig) efterfølgende. </a:t>
            </a:r>
          </a:p>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5</a:t>
            </a:fld>
            <a:endParaRPr lang="en-GB" dirty="0"/>
          </a:p>
        </p:txBody>
      </p:sp>
    </p:spTree>
    <p:extLst>
      <p:ext uri="{BB962C8B-B14F-4D97-AF65-F5344CB8AC3E}">
        <p14:creationId xmlns:p14="http://schemas.microsoft.com/office/powerpoint/2010/main" val="2354224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effectLst/>
                <a:latin typeface="Times New Roman" panose="02020603050405020304" pitchFamily="18" charset="0"/>
              </a:rPr>
              <a:t>FV 2017.0044: </a:t>
            </a:r>
          </a:p>
          <a:p>
            <a:r>
              <a:rPr lang="en-GB">
                <a:effectLst/>
                <a:latin typeface="Times New Roman" panose="02020603050405020304" pitchFamily="18" charset="0"/>
              </a:rPr>
              <a:t>Det er et almindeligt arbejdsretligt princip, at der ikke består nogen ansættelsesrelation mellem vikaren og den brugervirksomhed, som arbejdet udføres for. Udgangspunktet er derfor, at anciennitet optjent under ansættelse som vikar i et vikarbureau ikke overføres ved vikarens fastansættelse i brugervirksomheden. </a:t>
            </a:r>
          </a:p>
          <a:p>
            <a:r>
              <a:rPr lang="en-GB">
                <a:effectLst/>
                <a:latin typeface="Times New Roman" panose="02020603050405020304" pitchFamily="18" charset="0"/>
              </a:rPr>
              <a:t>Industriens Overenskomst indeholder som en del af overenskomsten i bilag 17 ”Protokollat – Vikarbureauer” særbestemmelser omfattende bl.a. vikarbureauer, der er medlem af Dansk Industri. Protokollatet indeholder særbestemmelser om optjening af anciennitet for vikarer, der fraviger det almindelige arbejdsretlige udgangspunkt. </a:t>
            </a:r>
          </a:p>
          <a:p>
            <a:r>
              <a:rPr lang="en-GB">
                <a:effectLst/>
                <a:latin typeface="Times New Roman" panose="02020603050405020304" pitchFamily="18" charset="0"/>
              </a:rPr>
              <a:t>Opmanden finder, at særbestemmelserne som særregler i Industriens Overenskomst har forrang frem for Industriens Overenskomsts almindelige regler om optjening af anciennitet. Dette gælder også bestemmelsen i punkt 4 under bemærkningerne om, at det ved fastansættelse af vikaren i rekvirentvirksomheden alene er ancienniteten fra det seneste arbejdsforhold i rekvirentvirksomheden, der overføres fra vikarbureauet til rekvirentvirksomheden. </a:t>
            </a:r>
          </a:p>
          <a:p>
            <a:r>
              <a:rPr lang="en-GB">
                <a:effectLst/>
                <a:latin typeface="Times New Roman" panose="02020603050405020304" pitchFamily="18" charset="0"/>
              </a:rPr>
              <a:t>Det er ubestridt, at A’s arbejdsforhold i Siemens Wind Power A/S var afbrudt i perioden fra den 29. november 2013 til den 10. december 2013. </a:t>
            </a:r>
          </a:p>
          <a:p>
            <a:r>
              <a:rPr lang="en-GB">
                <a:effectLst/>
                <a:latin typeface="Times New Roman" panose="02020603050405020304" pitchFamily="18" charset="0"/>
              </a:rPr>
              <a:t>På den anførte baggrund finder jeg, at A’s seneste arbejdsforhold hos Siemens Wind Power skal regnes fra den 10. december 2013. </a:t>
            </a:r>
          </a:p>
          <a:p>
            <a:endParaRPr lang="en-DK"/>
          </a:p>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6</a:t>
            </a:fld>
            <a:endParaRPr lang="en-GB" dirty="0"/>
          </a:p>
        </p:txBody>
      </p:sp>
    </p:spTree>
    <p:extLst>
      <p:ext uri="{BB962C8B-B14F-4D97-AF65-F5344CB8AC3E}">
        <p14:creationId xmlns:p14="http://schemas.microsoft.com/office/powerpoint/2010/main" val="3840851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8</a:t>
            </a:fld>
            <a:endParaRPr lang="en-GB" dirty="0"/>
          </a:p>
        </p:txBody>
      </p:sp>
    </p:spTree>
    <p:extLst>
      <p:ext uri="{BB962C8B-B14F-4D97-AF65-F5344CB8AC3E}">
        <p14:creationId xmlns:p14="http://schemas.microsoft.com/office/powerpoint/2010/main" val="117422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52400" algn="l"/>
            <a:r>
              <a:rPr lang="en-GB" b="0" i="1">
                <a:solidFill>
                  <a:srgbClr val="212529"/>
                </a:solidFill>
                <a:effectLst/>
                <a:latin typeface="Questa-Regular"/>
              </a:rPr>
              <a:t>Stk. 6.</a:t>
            </a:r>
            <a:r>
              <a:rPr lang="en-GB" b="0" i="0">
                <a:solidFill>
                  <a:srgbClr val="212529"/>
                </a:solidFill>
                <a:effectLst/>
                <a:latin typeface="Questa-Regular"/>
              </a:rPr>
              <a:t> Sager om overholdelse af stk. 1 kan anlægges ved Arbejdsretten, hvis vikaren er medlem af en faglig organisation.</a:t>
            </a:r>
          </a:p>
          <a:p>
            <a:pPr indent="152400" algn="l"/>
            <a:r>
              <a:rPr lang="en-GB" b="0" i="1">
                <a:solidFill>
                  <a:srgbClr val="212529"/>
                </a:solidFill>
                <a:effectLst/>
                <a:latin typeface="Questa-Regular"/>
              </a:rPr>
              <a:t>Stk. 7.</a:t>
            </a:r>
            <a:r>
              <a:rPr lang="en-GB" b="0" i="0">
                <a:solidFill>
                  <a:srgbClr val="212529"/>
                </a:solidFill>
                <a:effectLst/>
                <a:latin typeface="Questa-Regular"/>
              </a:rPr>
              <a:t> Sager om, hvorvidt de i stk. 5 anførte betingelser er opfyldt, afgøres af Arbejdsretten.</a:t>
            </a:r>
          </a:p>
          <a:p>
            <a:r>
              <a:rPr lang="en-DK"/>
              <a:t>‘</a:t>
            </a:r>
          </a:p>
          <a:p>
            <a:r>
              <a:rPr lang="en-DK"/>
              <a:t>‘</a:t>
            </a:r>
          </a:p>
          <a:p>
            <a:r>
              <a:rPr lang="en-GB" b="0" i="0">
                <a:solidFill>
                  <a:srgbClr val="000000"/>
                </a:solidFill>
                <a:effectLst/>
                <a:latin typeface="Times New Roman" panose="02020603050405020304" pitchFamily="18" charset="0"/>
              </a:rPr>
              <a:t>give disse mulighed for på det relevante niveau og på betingelser, som medlemsstaterne fastsætter, at videreføre eller indgå kollektive overenskomster, hvorved der, samtidig med at den generelle beskyttelse af vikaransatte respekteres, kan indføres ordninger vedrørende vikaransattes arbejds- og ansættelsesvilkår, som kan afvige fra dem, der er omhandlet i stk. 1.</a:t>
            </a:r>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9</a:t>
            </a:fld>
            <a:endParaRPr lang="en-GB" dirty="0"/>
          </a:p>
        </p:txBody>
      </p:sp>
    </p:spTree>
    <p:extLst>
      <p:ext uri="{BB962C8B-B14F-4D97-AF65-F5344CB8AC3E}">
        <p14:creationId xmlns:p14="http://schemas.microsoft.com/office/powerpoint/2010/main" val="373446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10</a:t>
            </a:fld>
            <a:endParaRPr lang="en-GB" dirty="0"/>
          </a:p>
        </p:txBody>
      </p:sp>
    </p:spTree>
    <p:extLst>
      <p:ext uri="{BB962C8B-B14F-4D97-AF65-F5344CB8AC3E}">
        <p14:creationId xmlns:p14="http://schemas.microsoft.com/office/powerpoint/2010/main" val="204928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bin"/><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24. maj 2023</a:t>
            </a:r>
          </a:p>
        </p:txBody>
      </p:sp>
      <p:sp>
        <p:nvSpPr>
          <p:cNvPr id="36"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Lektor, ph.d.</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Arbejdsrettens dag 2023</a:t>
            </a:r>
          </a:p>
        </p:txBody>
      </p:sp>
      <p:sp>
        <p:nvSpPr>
          <p:cNvPr id="37"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Natalie Videbæk Munkholm</a:t>
            </a:r>
          </a:p>
        </p:txBody>
      </p:sp>
      <p:pic>
        <p:nvPicPr>
          <p:cNvPr id="505544322" name="SecondaryLogo"/>
          <p:cNvPicPr>
            <a:picLocks noChangeAspect="1"/>
          </p:cNvPicPr>
          <p:nvPr/>
        </p:nvPicPr>
        <p:blipFill>
          <a:blip r:embed="rId3"/>
          <a:stretch>
            <a:fillRect/>
          </a:stretch>
        </p:blipFill>
        <p:spPr>
          <a:xfrm>
            <a:off x="10206000" y="5997600"/>
            <a:ext cx="1740091" cy="558000"/>
          </a:xfrm>
          <a:prstGeom prst="rect">
            <a:avLst/>
          </a:prstGeom>
        </p:spPr>
      </p:pic>
      <p:pic>
        <p:nvPicPr>
          <p:cNvPr id="18" name="Billede stre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4" name="Logo BSS"/>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5200" y="5997600"/>
            <a:ext cx="600736" cy="601199"/>
          </a:xfrm>
          <a:prstGeom prst="rect">
            <a:avLst/>
          </a:prstGeom>
        </p:spPr>
      </p:pic>
      <p:sp>
        <p:nvSpPr>
          <p:cNvPr id="16" name="OFF_logo2Computed"/>
          <p:cNvSpPr txBox="1">
            <a:spLocks noChangeArrowheads="1"/>
          </p:cNvSpPr>
          <p:nvPr userDrawn="1"/>
        </p:nvSpPr>
        <p:spPr bwMode="auto">
          <a:xfrm>
            <a:off x="972000" y="5997600"/>
            <a:ext cx="2350045" cy="447851"/>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bg1"/>
                </a:solidFill>
                <a:latin typeface="+mn-lt"/>
              </a:rPr>
              <a:t>
Aarhus Universitet</a:t>
            </a:r>
          </a:p>
          <a:p>
            <a:pPr>
              <a:lnSpc>
                <a:spcPct val="100000"/>
              </a:lnSpc>
              <a:defRPr/>
            </a:pPr>
            <a:endParaRPr lang="da-DK" sz="900" cap="all" spc="40" baseline="0" dirty="0">
              <a:solidFill>
                <a:schemeClr val="bg1"/>
              </a:solidFill>
              <a:latin typeface="+mn-lt"/>
            </a:endParaRPr>
          </a:p>
        </p:txBody>
      </p:sp>
      <p:sp>
        <p:nvSpPr>
          <p:cNvPr id="21"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bg1"/>
                </a:solidFill>
                <a:effectLst/>
                <a:latin typeface="AU Passata" pitchFamily="34" charset="0"/>
              </a:rPr>
              <a:t>
Juridisk Institut</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bg1"/>
              </a:solidFill>
              <a:effectLst/>
              <a:latin typeface="AU Passata" pitchFamily="34" charset="0"/>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E90C1E0A-682D-40DC-B1EA-26C007FDC330}" type="slidenum">
              <a:rPr lang="da-DK" smtClean="0"/>
              <a:pPr>
                <a:defRPr/>
              </a:pPr>
              <a:t>‹#›</a:t>
            </a:fld>
            <a:endParaRPr lang="da-DK" dirty="0"/>
          </a:p>
        </p:txBody>
      </p:sp>
      <p:sp>
        <p:nvSpPr>
          <p:cNvPr id="5" name="Date Placeholder 4" hidden="1"/>
          <p:cNvSpPr>
            <a:spLocks noGrp="1"/>
          </p:cNvSpPr>
          <p:nvPr>
            <p:ph type="dt" sz="half" idx="10"/>
          </p:nvPr>
        </p:nvSpPr>
        <p:spPr/>
        <p:txBody>
          <a:bodyPr/>
          <a:lstStyle/>
          <a:p>
            <a:fld id="{E7B83056-E73A-4EB1-8793-61FB59C07FBC}" type="datetimeFigureOut">
              <a:rPr lang="da-DK" smtClean="0"/>
              <a:pPr/>
              <a:t>31.05.2023</a:t>
            </a:fld>
            <a:r>
              <a:rPr lang="da-DK"/>
              <a:t>24-05-2023</a:t>
            </a:r>
          </a:p>
        </p:txBody>
      </p:sp>
      <p:sp>
        <p:nvSpPr>
          <p:cNvPr id="6" name="Footer Placeholder 5" hidden="1"/>
          <p:cNvSpPr>
            <a:spLocks noGrp="1"/>
          </p:cNvSpPr>
          <p:nvPr>
            <p:ph type="ftr" sz="quarter" idx="11"/>
          </p:nvPr>
        </p:nvSpPr>
        <p:spPr/>
        <p:txBody>
          <a:bodyPr/>
          <a:lstStyle/>
          <a:p>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p:txBody>
          <a:bodyPr/>
          <a:lstStyle/>
          <a:p>
            <a:pPr>
              <a:defRPr/>
            </a:pPr>
            <a:fld id="{E90C1E0A-682D-40DC-B1EA-26C007FDC330}" type="slidenum">
              <a:rPr lang="da-DK" smtClean="0"/>
              <a:pPr>
                <a:defRPr/>
              </a:pPr>
              <a:t>‹#›</a:t>
            </a:fld>
            <a:endParaRPr lang="da-DK" dirty="0"/>
          </a:p>
        </p:txBody>
      </p:sp>
      <p:sp>
        <p:nvSpPr>
          <p:cNvPr id="8" name="Date Placeholder 7" hidden="1"/>
          <p:cNvSpPr>
            <a:spLocks noGrp="1"/>
          </p:cNvSpPr>
          <p:nvPr>
            <p:ph type="dt" sz="half" idx="14"/>
          </p:nvPr>
        </p:nvSpPr>
        <p:spPr/>
        <p:txBody>
          <a:bodyPr/>
          <a:lstStyle/>
          <a:p>
            <a:fld id="{E7B83056-E73A-4EB1-8793-61FB59C07FBC}" type="datetimeFigureOut">
              <a:rPr lang="da-DK" smtClean="0"/>
              <a:pPr/>
              <a:t>31.05.2023</a:t>
            </a:fld>
            <a:r>
              <a:rPr lang="da-DK"/>
              <a:t>24-05-2023</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p:txBody>
          <a:bodyPr/>
          <a:lstStyle/>
          <a:p>
            <a:pPr>
              <a:defRPr/>
            </a:pPr>
            <a:fld id="{E90C1E0A-682D-40DC-B1EA-26C007FDC330}" type="slidenum">
              <a:rPr lang="da-DK" smtClean="0"/>
              <a:pPr>
                <a:defRPr/>
              </a:pPr>
              <a:t>‹#›</a:t>
            </a:fld>
            <a:endParaRPr lang="da-DK" dirty="0"/>
          </a:p>
        </p:txBody>
      </p:sp>
      <p:sp>
        <p:nvSpPr>
          <p:cNvPr id="8" name="Date Placeholder 7" hidden="1"/>
          <p:cNvSpPr>
            <a:spLocks noGrp="1"/>
          </p:cNvSpPr>
          <p:nvPr>
            <p:ph type="dt" sz="half" idx="14"/>
          </p:nvPr>
        </p:nvSpPr>
        <p:spPr/>
        <p:txBody>
          <a:bodyPr/>
          <a:lstStyle/>
          <a:p>
            <a:fld id="{E7B83056-E73A-4EB1-8793-61FB59C07FBC}" type="datetimeFigureOut">
              <a:rPr lang="da-DK" smtClean="0"/>
              <a:pPr/>
              <a:t>31.05.2023</a:t>
            </a:fld>
            <a:r>
              <a:rPr lang="da-DK"/>
              <a:t>24-05-2023</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2"/>
          </p:nvPr>
        </p:nvSpPr>
        <p:spPr/>
        <p:txBody>
          <a:bodyPr/>
          <a:lstStyle/>
          <a:p>
            <a:fld id="{E7B83056-E73A-4EB1-8793-61FB59C07FBC}" type="datetimeFigureOut">
              <a:rPr lang="da-DK" smtClean="0"/>
              <a:pPr/>
              <a:t>31.05.2023</a:t>
            </a:fld>
            <a:r>
              <a:rPr lang="da-DK"/>
              <a:t>24-05-2023</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E7B83056-E73A-4EB1-8793-61FB59C07FBC}" type="datetimeFigureOut">
              <a:rPr lang="da-DK" smtClean="0"/>
              <a:pPr/>
              <a:t>31.05.2023</a:t>
            </a:fld>
            <a:r>
              <a:rPr lang="da-DK"/>
              <a:t>24-05-2023</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dirty="0"/>
              <a:t>Click to edit Master title style</a:t>
            </a:r>
            <a:endParaRPr lang="da-DK"/>
          </a:p>
        </p:txBody>
      </p:sp>
      <p:sp>
        <p:nvSpPr>
          <p:cNvPr id="11" name="Slide Number Placeholder 10"/>
          <p:cNvSpPr>
            <a:spLocks noGrp="1"/>
          </p:cNvSpPr>
          <p:nvPr>
            <p:ph type="sldNum" sz="quarter" idx="15"/>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E7B83056-E73A-4EB1-8793-61FB59C07FBC}" type="datetimeFigureOut">
              <a:rPr lang="da-DK" smtClean="0"/>
              <a:pPr/>
              <a:t>31.05.2023</a:t>
            </a:fld>
            <a:r>
              <a:rPr lang="da-DK"/>
              <a:t>24-05-2023</a:t>
            </a:r>
          </a:p>
        </p:txBody>
      </p:sp>
      <p:sp>
        <p:nvSpPr>
          <p:cNvPr id="10" name="Footer Placeholder 9" hidden="1"/>
          <p:cNvSpPr>
            <a:spLocks noGrp="1"/>
          </p:cNvSpPr>
          <p:nvPr>
            <p:ph type="ftr" sz="quarter" idx="14"/>
          </p:nvPr>
        </p:nvSpPr>
        <p:spPr/>
        <p:txBody>
          <a:bodyPr/>
          <a:lstStyle/>
          <a:p>
            <a:endParaRPr lang="da-DK" dirty="0"/>
          </a:p>
        </p:txBody>
      </p:sp>
      <p:sp>
        <p:nvSpPr>
          <p:cNvPr id="12"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8" name="Slide Number Placeholder 7"/>
          <p:cNvSpPr>
            <a:spLocks noGrp="1"/>
          </p:cNvSpPr>
          <p:nvPr>
            <p:ph type="sldNum" sz="quarter" idx="15"/>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E7B83056-E73A-4EB1-8793-61FB59C07FBC}" type="datetimeFigureOut">
              <a:rPr lang="da-DK" smtClean="0"/>
              <a:pPr/>
              <a:t>31.05.2023</a:t>
            </a:fld>
            <a:r>
              <a:rPr lang="da-DK"/>
              <a:t>24-05-2023</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E7B83056-E73A-4EB1-8793-61FB59C07FBC}" type="datetimeFigureOut">
              <a:rPr lang="da-DK" smtClean="0"/>
              <a:pPr/>
              <a:t>31.05.2023</a:t>
            </a:fld>
            <a:r>
              <a:rPr lang="da-DK"/>
              <a:t>24-05-2023</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8" name="Slide Number Placeholder 7" hidden="1"/>
          <p:cNvSpPr>
            <a:spLocks noGrp="1"/>
          </p:cNvSpPr>
          <p:nvPr>
            <p:ph type="sldNum" sz="quarter" idx="12"/>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0"/>
          </p:nvPr>
        </p:nvSpPr>
        <p:spPr/>
        <p:txBody>
          <a:bodyPr/>
          <a:lstStyle/>
          <a:p>
            <a:fld id="{E7B83056-E73A-4EB1-8793-61FB59C07FBC}" type="datetimeFigureOut">
              <a:rPr lang="da-DK" smtClean="0"/>
              <a:pPr/>
              <a:t>31.05.2023</a:t>
            </a:fld>
            <a:r>
              <a:rPr lang="da-DK"/>
              <a:t>24-05-2023</a:t>
            </a:r>
          </a:p>
        </p:txBody>
      </p:sp>
      <p:sp>
        <p:nvSpPr>
          <p:cNvPr id="7" name="Footer Placeholder 6" hidden="1"/>
          <p:cNvSpPr>
            <a:spLocks noGrp="1"/>
          </p:cNvSpPr>
          <p:nvPr>
            <p:ph type="ftr" sz="quarter" idx="11"/>
          </p:nvPr>
        </p:nvSpPr>
        <p:spPr/>
        <p:txBody>
          <a:bodyPr/>
          <a:lstStyle/>
          <a:p>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4" name="Logo BS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5602" y="2229266"/>
            <a:ext cx="2397621" cy="2399468"/>
          </a:xfrm>
          <a:prstGeom prst="rect">
            <a:avLst/>
          </a:prstGeom>
        </p:spPr>
      </p:pic>
      <p:sp>
        <p:nvSpPr>
          <p:cNvPr id="2" name="Date Placeholder 1" hidden="1"/>
          <p:cNvSpPr>
            <a:spLocks noGrp="1"/>
          </p:cNvSpPr>
          <p:nvPr>
            <p:ph type="dt" sz="half" idx="10"/>
          </p:nvPr>
        </p:nvSpPr>
        <p:spPr/>
        <p:txBody>
          <a:bodyPr/>
          <a:lstStyle/>
          <a:p>
            <a:fld id="{E7B83056-E73A-4EB1-8793-61FB59C07FBC}" type="datetimeFigureOut">
              <a:rPr lang="da-DK" smtClean="0"/>
              <a:pPr/>
              <a:t>31.05.2023</a:t>
            </a:fld>
            <a:r>
              <a:rPr lang="da-DK"/>
              <a:t>24-05-2023</a:t>
            </a:r>
          </a:p>
        </p:txBody>
      </p:sp>
      <p:sp>
        <p:nvSpPr>
          <p:cNvPr id="3" name="Footer Placeholder 2" hidden="1"/>
          <p:cNvSpPr>
            <a:spLocks noGrp="1"/>
          </p:cNvSpPr>
          <p:nvPr>
            <p:ph type="ftr" sz="quarter" idx="11"/>
          </p:nvPr>
        </p:nvSpPr>
        <p:spPr/>
        <p:txBody>
          <a:bodyPr/>
          <a:lstStyle/>
          <a:p>
            <a:endParaRPr lang="da-DK" dirty="0"/>
          </a:p>
        </p:txBody>
      </p:sp>
      <p:sp>
        <p:nvSpPr>
          <p:cNvPr id="5" name="Slide Number Placeholder 4" hidden="1"/>
          <p:cNvSpPr>
            <a:spLocks noGrp="1"/>
          </p:cNvSpPr>
          <p:nvPr>
            <p:ph type="sldNum" sz="quarter" idx="12"/>
          </p:nvPr>
        </p:nvSpPr>
        <p:spPr>
          <a:xfrm>
            <a:off x="0" y="7020000"/>
            <a:ext cx="0" cy="0"/>
          </a:xfrm>
        </p:spPr>
        <p:txBody>
          <a:bodyPr/>
          <a:lstStyle>
            <a:lvl1pPr>
              <a:defRPr sz="100">
                <a:noFill/>
              </a:defRPr>
            </a:lvl1pPr>
          </a:lstStyle>
          <a:p>
            <a:pPr>
              <a:defRPr/>
            </a:pPr>
            <a:fld id="{E90C1E0A-682D-40DC-B1EA-26C007FDC330}" type="slidenum">
              <a:rPr lang="da-DK" smtClean="0"/>
              <a:pPr>
                <a:defRPr/>
              </a:pPr>
              <a:t>‹#›</a:t>
            </a:fld>
            <a:endParaRPr lang="da-DK" dirty="0"/>
          </a:p>
        </p:txBody>
      </p:sp>
    </p:spTree>
    <p:extLst>
      <p:ext uri="{BB962C8B-B14F-4D97-AF65-F5344CB8AC3E}">
        <p14:creationId xmlns:p14="http://schemas.microsoft.com/office/powerpoint/2010/main" val="1444901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BSS">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7" name="Logo BS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000" y="2520000"/>
            <a:ext cx="1650375" cy="1650375"/>
          </a:xfrm>
          <a:prstGeom prst="rect">
            <a:avLst/>
          </a:prstGeom>
        </p:spPr>
      </p:pic>
      <p:sp>
        <p:nvSpPr>
          <p:cNvPr id="6" name="OFF_logo2Computed"/>
          <p:cNvSpPr txBox="1">
            <a:spLocks noChangeArrowheads="1"/>
          </p:cNvSpPr>
          <p:nvPr userDrawn="1"/>
        </p:nvSpPr>
        <p:spPr bwMode="auto">
          <a:xfrm>
            <a:off x="4392000" y="2520000"/>
            <a:ext cx="7480913" cy="869657"/>
          </a:xfrm>
          <a:prstGeom prst="rect">
            <a:avLst/>
          </a:prstGeom>
          <a:noFill/>
          <a:ln w="1778" algn="ctr">
            <a:noFill/>
            <a:miter lim="800000"/>
            <a:headEnd/>
            <a:tailEnd/>
          </a:ln>
          <a:effectLst/>
        </p:spPr>
        <p:txBody>
          <a:bodyPr wrap="square" lIns="0" tIns="493200" rIns="0" bIns="0">
            <a:spAutoFit/>
          </a:bodyPr>
          <a:lstStyle/>
          <a:p>
            <a:pPr>
              <a:lnSpc>
                <a:spcPct val="105000"/>
              </a:lnSpc>
              <a:defRPr/>
            </a:pPr>
            <a:r>
              <a:rPr lang="da-DK" sz="2300" b="0" cap="all" spc="200" baseline="0" dirty="0">
                <a:solidFill>
                  <a:schemeClr val="bg1"/>
                </a:solidFill>
                <a:latin typeface="AU Passata" panose="020B0503030502030804" pitchFamily="34" charset="0"/>
              </a:rPr>
              <a:t>
Aarhus Universitet</a:t>
            </a:r>
          </a:p>
        </p:txBody>
      </p:sp>
      <p:sp>
        <p:nvSpPr>
          <p:cNvPr id="10" name="OFF_logo1Computed"/>
          <p:cNvSpPr txBox="1">
            <a:spLocks noChangeArrowheads="1"/>
          </p:cNvSpPr>
          <p:nvPr userDrawn="1"/>
        </p:nvSpPr>
        <p:spPr bwMode="auto">
          <a:xfrm>
            <a:off x="4392000" y="2520000"/>
            <a:ext cx="7480913" cy="495236"/>
          </a:xfrm>
          <a:prstGeom prst="rect">
            <a:avLst/>
          </a:prstGeom>
          <a:noFill/>
          <a:ln w="1778" algn="ctr">
            <a:noFill/>
            <a:miter lim="800000"/>
            <a:headEnd/>
            <a:tailEnd/>
          </a:ln>
          <a:effectLst/>
        </p:spPr>
        <p:txBody>
          <a:bodyPr wrap="square" lIns="0" tIns="122400" rIns="0" bIns="0">
            <a:spAutoFit/>
          </a:bodyPr>
          <a:lstStyle/>
          <a:p>
            <a:pPr>
              <a:lnSpc>
                <a:spcPct val="105000"/>
              </a:lnSpc>
              <a:defRPr/>
            </a:pPr>
            <a:r>
              <a:rPr lang="da-DK" sz="2300" b="1" cap="all" spc="200" baseline="0" dirty="0">
                <a:solidFill>
                  <a:schemeClr val="bg1"/>
                </a:solidFill>
                <a:latin typeface="AU Passata" panose="020B0503030502030804" pitchFamily="34" charset="0"/>
              </a:rPr>
              <a:t>
Juridisk Institut</a:t>
            </a:r>
          </a:p>
        </p:txBody>
      </p:sp>
      <p:sp>
        <p:nvSpPr>
          <p:cNvPr id="9" name="Date Placeholder 1" hidden="1"/>
          <p:cNvSpPr>
            <a:spLocks noGrp="1"/>
          </p:cNvSpPr>
          <p:nvPr>
            <p:ph type="dt" sz="half" idx="10"/>
          </p:nvPr>
        </p:nvSpPr>
        <p:spPr>
          <a:xfrm>
            <a:off x="0" y="7020000"/>
            <a:ext cx="0" cy="0"/>
          </a:xfrm>
        </p:spPr>
        <p:txBody>
          <a:bodyPr/>
          <a:lstStyle/>
          <a:p>
            <a:fld id="{E7B83056-E73A-4EB1-8793-61FB59C07FBC}" type="datetimeFigureOut">
              <a:rPr lang="da-DK" smtClean="0"/>
              <a:pPr/>
              <a:t>31.05.2023</a:t>
            </a:fld>
            <a:r>
              <a:rPr lang="da-DK"/>
              <a:t>24-05-2023</a:t>
            </a:r>
          </a:p>
        </p:txBody>
      </p:sp>
      <p:sp>
        <p:nvSpPr>
          <p:cNvPr id="11" name="Footer Placeholder 2" hidden="1"/>
          <p:cNvSpPr>
            <a:spLocks noGrp="1"/>
          </p:cNvSpPr>
          <p:nvPr>
            <p:ph type="ftr" sz="quarter" idx="11"/>
          </p:nvPr>
        </p:nvSpPr>
        <p:spPr>
          <a:xfrm>
            <a:off x="0" y="7020000"/>
            <a:ext cx="0" cy="0"/>
          </a:xfrm>
        </p:spPr>
        <p:txBody>
          <a:bodyPr/>
          <a:lstStyle/>
          <a:p>
            <a:endParaRPr lang="da-DK" dirty="0"/>
          </a:p>
        </p:txBody>
      </p:sp>
      <p:sp>
        <p:nvSpPr>
          <p:cNvPr id="12" name="Slide Number Placeholder 4" hidden="1"/>
          <p:cNvSpPr>
            <a:spLocks noGrp="1"/>
          </p:cNvSpPr>
          <p:nvPr>
            <p:ph type="sldNum" sz="quarter" idx="12"/>
          </p:nvPr>
        </p:nvSpPr>
        <p:spPr>
          <a:xfrm>
            <a:off x="0" y="7020000"/>
            <a:ext cx="0" cy="0"/>
          </a:xfrm>
        </p:spPr>
        <p:txBody>
          <a:bodyPr/>
          <a:lstStyle>
            <a:lvl1pPr>
              <a:defRPr sz="100">
                <a:noFill/>
              </a:defRPr>
            </a:lvl1pPr>
          </a:lstStyle>
          <a:p>
            <a:pPr>
              <a:defRPr/>
            </a:pPr>
            <a:fld id="{E90C1E0A-682D-40DC-B1EA-26C007FDC330}" type="slidenum">
              <a:rPr lang="da-DK" smtClean="0"/>
              <a:pPr>
                <a:defRPr/>
              </a:pPr>
              <a:t>‹#›</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dirty="0"/>
          </a:p>
        </p:txBody>
      </p:sp>
      <p:sp>
        <p:nvSpPr>
          <p:cNvPr id="39"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24. maj 2023</a:t>
            </a:r>
          </a:p>
        </p:txBody>
      </p:sp>
      <p:sp>
        <p:nvSpPr>
          <p:cNvPr id="41"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Lektor, ph.d.</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Arbejdsrettens dag 2023</a:t>
            </a:r>
          </a:p>
        </p:txBody>
      </p:sp>
      <p:sp>
        <p:nvSpPr>
          <p:cNvPr id="42"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Natalie Videbæk Munkholm</a:t>
            </a:r>
          </a:p>
        </p:txBody>
      </p:sp>
      <p:pic>
        <p:nvPicPr>
          <p:cNvPr id="23" name="Billede stre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834519678" name="SecondaryLogo"/>
          <p:cNvPicPr>
            <a:picLocks noChangeAspect="1"/>
          </p:cNvPicPr>
          <p:nvPr/>
        </p:nvPicPr>
        <p:blipFill>
          <a:blip r:embed="rId3"/>
          <a:stretch>
            <a:fillRect/>
          </a:stretch>
        </p:blipFill>
        <p:spPr>
          <a:xfrm>
            <a:off x="10206000" y="5997600"/>
            <a:ext cx="1740091" cy="558000"/>
          </a:xfrm>
          <a:prstGeom prst="rect">
            <a:avLst/>
          </a:prstGeom>
        </p:spPr>
      </p:pic>
      <p:pic>
        <p:nvPicPr>
          <p:cNvPr id="18" name="Logo BS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200" y="5997600"/>
            <a:ext cx="600736" cy="601199"/>
          </a:xfrm>
          <a:prstGeom prst="rect">
            <a:avLst/>
          </a:prstGeom>
        </p:spPr>
      </p:pic>
      <p:sp>
        <p:nvSpPr>
          <p:cNvPr id="17" name="OFF_logo2Computed"/>
          <p:cNvSpPr txBox="1">
            <a:spLocks noChangeArrowheads="1"/>
          </p:cNvSpPr>
          <p:nvPr userDrawn="1"/>
        </p:nvSpPr>
        <p:spPr bwMode="auto">
          <a:xfrm>
            <a:off x="972000" y="5997600"/>
            <a:ext cx="2350045" cy="447851"/>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bg1"/>
                </a:solidFill>
                <a:latin typeface="+mn-lt"/>
              </a:rPr>
              <a:t>
Aarhus Universitet</a:t>
            </a:r>
          </a:p>
          <a:p>
            <a:pPr>
              <a:lnSpc>
                <a:spcPct val="100000"/>
              </a:lnSpc>
              <a:defRPr/>
            </a:pPr>
            <a:endParaRPr lang="da-DK" sz="900" cap="all" spc="40" baseline="0" dirty="0">
              <a:solidFill>
                <a:schemeClr val="bg1"/>
              </a:solidFill>
              <a:latin typeface="+mn-lt"/>
            </a:endParaRPr>
          </a:p>
        </p:txBody>
      </p:sp>
      <p:sp>
        <p:nvSpPr>
          <p:cNvPr id="20"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bg1"/>
                </a:solidFill>
                <a:effectLst/>
                <a:latin typeface="AU Passata" pitchFamily="34" charset="0"/>
              </a:rPr>
              <a:t>
Juridisk Institut</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bg1"/>
              </a:solidFill>
              <a:effectLst/>
              <a:latin typeface="AU Passata" pitchFamily="34" charset="0"/>
            </a:endParaRP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2"/>
          </p:nvPr>
        </p:nvSpPr>
        <p:spPr/>
        <p:txBody>
          <a:bodyPr/>
          <a:lstStyle/>
          <a:p>
            <a:fld id="{E7B83056-E73A-4EB1-8793-61FB59C07FBC}" type="datetimeFigureOut">
              <a:rPr lang="da-DK" smtClean="0"/>
              <a:pPr/>
              <a:t>31.05.2023</a:t>
            </a:fld>
            <a:r>
              <a:rPr lang="da-DK"/>
              <a:t>24-05-2023</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12700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24. maj 2023</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Lektor, ph.d.</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Arbejdsrettens dag 2023</a:t>
            </a: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Natalie Videbæk Munkholm</a:t>
            </a:r>
          </a:p>
        </p:txBody>
      </p:sp>
      <p:pic>
        <p:nvPicPr>
          <p:cNvPr id="23" name="Billed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479229707" name="SecondaryLogo"/>
          <p:cNvPicPr>
            <a:picLocks noChangeAspect="1"/>
          </p:cNvPicPr>
          <p:nvPr/>
        </p:nvPicPr>
        <p:blipFill>
          <a:blip r:embed="rId3"/>
          <a:stretch>
            <a:fillRect/>
          </a:stretch>
        </p:blipFill>
        <p:spPr>
          <a:xfrm>
            <a:off x="10206000" y="5997600"/>
            <a:ext cx="1740091" cy="558000"/>
          </a:xfrm>
          <a:prstGeom prst="rect">
            <a:avLst/>
          </a:prstGeom>
        </p:spPr>
      </p:pic>
      <p:pic>
        <p:nvPicPr>
          <p:cNvPr id="16" name="Logo BS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200" y="5997600"/>
            <a:ext cx="600736" cy="601199"/>
          </a:xfrm>
          <a:prstGeom prst="rect">
            <a:avLst/>
          </a:prstGeom>
        </p:spPr>
      </p:pic>
      <p:sp>
        <p:nvSpPr>
          <p:cNvPr id="17" name="OFF_logo2Computed"/>
          <p:cNvSpPr txBox="1">
            <a:spLocks noChangeArrowheads="1"/>
          </p:cNvSpPr>
          <p:nvPr userDrawn="1"/>
        </p:nvSpPr>
        <p:spPr bwMode="auto">
          <a:xfrm>
            <a:off x="972000" y="5997600"/>
            <a:ext cx="2350045" cy="447851"/>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bg1"/>
                </a:solidFill>
                <a:latin typeface="+mn-lt"/>
              </a:rPr>
              <a:t>
Aarhus Universitet</a:t>
            </a:r>
          </a:p>
          <a:p>
            <a:pPr>
              <a:lnSpc>
                <a:spcPct val="100000"/>
              </a:lnSpc>
              <a:defRPr/>
            </a:pPr>
            <a:endParaRPr lang="da-DK" sz="900" cap="all" spc="40" baseline="0" dirty="0">
              <a:solidFill>
                <a:schemeClr val="bg1"/>
              </a:solidFill>
              <a:latin typeface="+mn-lt"/>
            </a:endParaRPr>
          </a:p>
        </p:txBody>
      </p:sp>
      <p:sp>
        <p:nvSpPr>
          <p:cNvPr id="18"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bg1"/>
                </a:solidFill>
                <a:effectLst/>
                <a:latin typeface="AU Passata" pitchFamily="34" charset="0"/>
              </a:rPr>
              <a:t>
Juridisk Institut</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bg1"/>
              </a:solidFill>
              <a:effectLst/>
              <a:latin typeface="AU Passata" pitchFamily="34" charset="0"/>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10"/>
          </p:nvPr>
        </p:nvSpPr>
        <p:spPr/>
        <p:txBody>
          <a:bodyPr/>
          <a:lstStyle/>
          <a:p>
            <a:fld id="{E7B83056-E73A-4EB1-8793-61FB59C07FBC}" type="datetimeFigureOut">
              <a:rPr lang="da-DK" smtClean="0"/>
              <a:pPr/>
              <a:t>31.05.2023</a:t>
            </a:fld>
            <a:r>
              <a:rPr lang="da-DK"/>
              <a:t>24-05-2023</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a:t>Click to edit Master title style</a:t>
            </a:r>
            <a:endParaRPr lang="da-DK"/>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E7B83056-E73A-4EB1-8793-61FB59C07FBC}" type="datetimeFigureOut">
              <a:rPr lang="da-DK" smtClean="0"/>
              <a:pPr/>
              <a:t>31.05.2023</a:t>
            </a:fld>
            <a:r>
              <a:rPr lang="da-DK"/>
              <a:t>24-05-2023</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dirty="0"/>
              <a:t>Click to edit Master title style</a:t>
            </a:r>
            <a:endParaRPr lang="da-DK"/>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E7B83056-E73A-4EB1-8793-61FB59C07FBC}" type="datetimeFigureOut">
              <a:rPr lang="da-DK" smtClean="0"/>
              <a:pPr/>
              <a:t>31.05.2023</a:t>
            </a:fld>
            <a:r>
              <a:rPr lang="da-DK"/>
              <a:t>24-05-2023</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p:txBody>
          <a:bodyPr/>
          <a:lstStyle/>
          <a:p>
            <a:pPr>
              <a:defRPr/>
            </a:pPr>
            <a:fld id="{E90C1E0A-682D-40DC-B1EA-26C007FDC330}" type="slidenum">
              <a:rPr lang="da-DK" smtClean="0"/>
              <a:pPr>
                <a:defRPr/>
              </a:pPr>
              <a:t>‹#›</a:t>
            </a:fld>
            <a:endParaRPr lang="da-DK" dirty="0"/>
          </a:p>
        </p:txBody>
      </p:sp>
      <p:sp>
        <p:nvSpPr>
          <p:cNvPr id="5" name="Date Placeholder 4" hidden="1"/>
          <p:cNvSpPr>
            <a:spLocks noGrp="1"/>
          </p:cNvSpPr>
          <p:nvPr>
            <p:ph type="dt" sz="half" idx="15"/>
          </p:nvPr>
        </p:nvSpPr>
        <p:spPr/>
        <p:txBody>
          <a:bodyPr/>
          <a:lstStyle/>
          <a:p>
            <a:fld id="{E7B83056-E73A-4EB1-8793-61FB59C07FBC}" type="datetimeFigureOut">
              <a:rPr lang="da-DK" smtClean="0"/>
              <a:pPr/>
              <a:t>31.05.2023</a:t>
            </a:fld>
            <a:r>
              <a:rPr lang="da-DK"/>
              <a:t>24-05-2023</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dirty="0"/>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p:txBody>
          <a:bodyPr/>
          <a:lstStyle/>
          <a:p>
            <a:pPr>
              <a:defRPr/>
            </a:pPr>
            <a:fld id="{E90C1E0A-682D-40DC-B1EA-26C007FDC330}" type="slidenum">
              <a:rPr lang="da-DK" smtClean="0"/>
              <a:pPr>
                <a:defRPr/>
              </a:pPr>
              <a:t>‹#›</a:t>
            </a:fld>
            <a:endParaRPr lang="da-DK" dirty="0"/>
          </a:p>
        </p:txBody>
      </p:sp>
      <p:sp>
        <p:nvSpPr>
          <p:cNvPr id="5" name="Date Placeholder 4" hidden="1"/>
          <p:cNvSpPr>
            <a:spLocks noGrp="1"/>
          </p:cNvSpPr>
          <p:nvPr>
            <p:ph type="dt" sz="half" idx="15"/>
          </p:nvPr>
        </p:nvSpPr>
        <p:spPr/>
        <p:txBody>
          <a:bodyPr/>
          <a:lstStyle/>
          <a:p>
            <a:fld id="{E7B83056-E73A-4EB1-8793-61FB59C07FBC}" type="datetimeFigureOut">
              <a:rPr lang="da-DK" smtClean="0"/>
              <a:pPr/>
              <a:t>31.05.2023</a:t>
            </a:fld>
            <a:r>
              <a:rPr lang="da-DK"/>
              <a:t>24-05-2023</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2"/>
          </p:nvPr>
        </p:nvSpPr>
        <p:spPr/>
        <p:txBody>
          <a:bodyPr/>
          <a:lstStyle/>
          <a:p>
            <a:fld id="{E7B83056-E73A-4EB1-8793-61FB59C07FBC}" type="datetimeFigureOut">
              <a:rPr lang="da-DK" smtClean="0"/>
              <a:pPr/>
              <a:t>31.05.2023</a:t>
            </a:fld>
            <a:r>
              <a:rPr lang="da-DK"/>
              <a:t>24-05-2023</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3"/>
          </p:nvPr>
        </p:nvSpPr>
        <p:spPr/>
        <p:txBody>
          <a:bodyPr/>
          <a:lstStyle/>
          <a:p>
            <a:fld id="{E7B83056-E73A-4EB1-8793-61FB59C07FBC}" type="datetimeFigureOut">
              <a:rPr lang="da-DK" smtClean="0"/>
              <a:pPr/>
              <a:t>31.05.2023</a:t>
            </a:fld>
            <a:r>
              <a:rPr lang="da-DK"/>
              <a:t>24-05-2023</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Click to edit Master text styles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 level</a:t>
            </a:r>
            <a:endParaRPr lang="da-DK"/>
          </a:p>
          <a:p>
            <a:pPr lvl="6"/>
            <a:r>
              <a:rPr lang="da-DK" noProof="0" dirty="0"/>
              <a:t>7 level</a:t>
            </a:r>
            <a:endParaRPr lang="da-DK"/>
          </a:p>
          <a:p>
            <a:pPr lvl="7"/>
            <a:r>
              <a:rPr lang="da-DK" noProof="0" dirty="0"/>
              <a:t>8 level</a:t>
            </a:r>
            <a:endParaRPr lang="da-DK"/>
          </a:p>
          <a:p>
            <a:pPr lvl="8"/>
            <a:r>
              <a:rPr lang="da-DK" noProof="0" dirty="0"/>
              <a:t>9 level</a:t>
            </a:r>
            <a:endParaRPr lang="da-DK"/>
          </a:p>
        </p:txBody>
      </p:sp>
      <p:pic>
        <p:nvPicPr>
          <p:cNvPr id="614389919" name="SecondaryLogo_sort"/>
          <p:cNvPicPr>
            <a:picLocks noChangeAspect="1"/>
          </p:cNvPicPr>
          <p:nvPr/>
        </p:nvPicPr>
        <p:blipFill>
          <a:blip r:embed="rId21"/>
          <a:stretch>
            <a:fillRect/>
          </a:stretch>
        </p:blipFill>
        <p:spPr>
          <a:xfrm>
            <a:off x="10206000" y="5997600"/>
            <a:ext cx="1740091"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tx1"/>
                </a:solidFill>
                <a:latin typeface="+mn-lt"/>
              </a:rPr>
              <a:t>Arbejdsrettens dag 2023</a:t>
            </a:r>
          </a:p>
        </p:txBody>
      </p:sp>
      <p:sp>
        <p:nvSpPr>
          <p:cNvPr id="21"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tx1"/>
                </a:solidFill>
                <a:latin typeface="+mn-lt"/>
              </a:rPr>
              <a:t>Natalie Videbæk Munkholm</a:t>
            </a:r>
          </a:p>
        </p:txBody>
      </p:sp>
      <p:sp>
        <p:nvSpPr>
          <p:cNvPr id="27"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tx1"/>
                </a:solidFill>
                <a:latin typeface="+mn-lt"/>
              </a:rPr>
              <a:t>24. maj 2023</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tx1"/>
                </a:solidFill>
                <a:latin typeface="+mn-lt"/>
              </a:rPr>
              <a:t>Lektor, ph.d.</a:t>
            </a:r>
          </a:p>
        </p:txBody>
      </p:sp>
      <p:pic>
        <p:nvPicPr>
          <p:cNvPr id="10" name="Billede stre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5" name="OFF_logo2Computed"/>
          <p:cNvSpPr txBox="1">
            <a:spLocks noChangeArrowheads="1"/>
          </p:cNvSpPr>
          <p:nvPr userDrawn="1"/>
        </p:nvSpPr>
        <p:spPr bwMode="auto">
          <a:xfrm>
            <a:off x="972000" y="5997600"/>
            <a:ext cx="2350045" cy="445030"/>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tx1"/>
                </a:solidFill>
                <a:latin typeface="+mn-lt"/>
              </a:rPr>
              <a:t>
Aarhus Universitet</a:t>
            </a:r>
          </a:p>
          <a:p>
            <a:pPr>
              <a:lnSpc>
                <a:spcPct val="100000"/>
              </a:lnSpc>
              <a:defRPr/>
            </a:pPr>
            <a:endParaRPr lang="da-DK" sz="900" cap="all" spc="40" baseline="0" dirty="0">
              <a:solidFill>
                <a:schemeClr val="tx1"/>
              </a:solidFill>
              <a:latin typeface="+mn-lt"/>
            </a:endParaRPr>
          </a:p>
        </p:txBody>
      </p:sp>
      <p:sp>
        <p:nvSpPr>
          <p:cNvPr id="26"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tx1"/>
                </a:solidFill>
                <a:effectLst/>
                <a:latin typeface="AU Passata" pitchFamily="34" charset="0"/>
              </a:rPr>
              <a:t>
Juridisk Institut</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tx1"/>
              </a:solidFill>
              <a:effectLst/>
              <a:latin typeface="AU Passata" pitchFamily="34" charset="0"/>
            </a:endParaRPr>
          </a:p>
        </p:txBody>
      </p:sp>
      <p:pic>
        <p:nvPicPr>
          <p:cNvPr id="15" name="Logo BSS"/>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95200" y="5997600"/>
            <a:ext cx="600736" cy="601200"/>
          </a:xfrm>
          <a:prstGeom prst="rect">
            <a:avLst/>
          </a:prstGeom>
        </p:spPr>
      </p:pic>
      <p:sp>
        <p:nvSpPr>
          <p:cNvPr id="1030" name="Sidetal"/>
          <p:cNvSpPr>
            <a:spLocks noGrp="1" noChangeArrowheads="1"/>
          </p:cNvSpPr>
          <p:nvPr>
            <p:ph type="sldNum" sz="quarter" idx="4"/>
          </p:nvPr>
        </p:nvSpPr>
        <p:spPr bwMode="auto">
          <a:xfrm>
            <a:off x="11808000" y="6580800"/>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E7B83056-E73A-4EB1-8793-61FB59C07FBC}" type="datetimeFigureOut">
              <a:rPr lang="da-DK" smtClean="0"/>
              <a:pPr/>
              <a:t>31.05.2023</a:t>
            </a:fld>
            <a:r>
              <a:rPr lang="da-DK"/>
              <a:t>24-05-2023</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9" r:id="rId18"/>
    <p:sldLayoutId id="2147483658" r:id="rId19"/>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9.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5838" y="2066845"/>
            <a:ext cx="10220325" cy="2492990"/>
          </a:xfrm>
        </p:spPr>
        <p:txBody>
          <a:bodyPr/>
          <a:lstStyle/>
          <a:p>
            <a:pPr algn="ctr"/>
            <a:r>
              <a:rPr lang="da-DK" dirty="0"/>
              <a:t>Arbejdsrettens dag 2023</a:t>
            </a:r>
            <a:br>
              <a:rPr lang="da-DK" dirty="0"/>
            </a:br>
            <a:br>
              <a:rPr lang="da-DK" dirty="0"/>
            </a:br>
            <a:r>
              <a:rPr lang="da-DK" dirty="0"/>
              <a:t>tema: Vikarbureauvikarer</a:t>
            </a:r>
          </a:p>
        </p:txBody>
      </p:sp>
    </p:spTree>
    <p:custDataLst>
      <p:tags r:id="rId1"/>
    </p:custDataLst>
    <p:extLst>
      <p:ext uri="{BB962C8B-B14F-4D97-AF65-F5344CB8AC3E}">
        <p14:creationId xmlns:p14="http://schemas.microsoft.com/office/powerpoint/2010/main" val="94832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06CE-A8C7-95A5-4AFE-6D0FE5417E39}"/>
              </a:ext>
            </a:extLst>
          </p:cNvPr>
          <p:cNvSpPr>
            <a:spLocks noGrp="1"/>
          </p:cNvSpPr>
          <p:nvPr>
            <p:ph type="title"/>
          </p:nvPr>
        </p:nvSpPr>
        <p:spPr/>
        <p:txBody>
          <a:bodyPr/>
          <a:lstStyle/>
          <a:p>
            <a:r>
              <a:rPr lang="en-GB"/>
              <a:t>fravigelse</a:t>
            </a:r>
            <a:r>
              <a:rPr lang="en-DK"/>
              <a:t> af ligebehandlingsprincippet</a:t>
            </a:r>
          </a:p>
        </p:txBody>
      </p:sp>
      <p:sp>
        <p:nvSpPr>
          <p:cNvPr id="3" name="Content Placeholder 2">
            <a:extLst>
              <a:ext uri="{FF2B5EF4-FFF2-40B4-BE49-F238E27FC236}">
                <a16:creationId xmlns:a16="http://schemas.microsoft.com/office/drawing/2014/main" id="{8D3B2936-B8CA-2EE5-7937-CA2ABA9C7931}"/>
              </a:ext>
            </a:extLst>
          </p:cNvPr>
          <p:cNvSpPr>
            <a:spLocks noGrp="1"/>
          </p:cNvSpPr>
          <p:nvPr>
            <p:ph idx="1"/>
          </p:nvPr>
        </p:nvSpPr>
        <p:spPr>
          <a:xfrm>
            <a:off x="981127" y="1916832"/>
            <a:ext cx="4964558" cy="3937484"/>
          </a:xfrm>
        </p:spPr>
        <p:txBody>
          <a:bodyPr/>
          <a:lstStyle/>
          <a:p>
            <a:r>
              <a:rPr lang="en-DK" b="1"/>
              <a:t>Ministerens bemærkning:</a:t>
            </a:r>
          </a:p>
          <a:p>
            <a:r>
              <a:rPr lang="en-GB" b="0">
                <a:solidFill>
                  <a:srgbClr val="212529"/>
                </a:solidFill>
                <a:effectLst/>
                <a:latin typeface="Questa-Regular"/>
              </a:rPr>
              <a:t>Det må antages, at de overenskomster, der indgås af de mest repræsentative arbejdsmarkedsparter i Danmark og som gælder på hele det danske område, sikrer vikarer løn- og arbejdsvilkår på et passende niveau. Referencen afslutningsvis i stk. 5 til den indskudte sætning i direktivets artikel 5 stk. 3 og til direktivets betragtning 16 er således alene udtryk for, at det kan lægges til grund, at de mest repræsentative arbejdsmarkedsparters overenskomster opfylder det EU-retlige minimumskrav med hensyn til beskyttelsen af vikarers løn- og arbejdsvilkår.</a:t>
            </a:r>
            <a:endParaRPr lang="en-DK" b="1"/>
          </a:p>
        </p:txBody>
      </p:sp>
      <p:sp>
        <p:nvSpPr>
          <p:cNvPr id="4" name="Date Placeholder 3">
            <a:extLst>
              <a:ext uri="{FF2B5EF4-FFF2-40B4-BE49-F238E27FC236}">
                <a16:creationId xmlns:a16="http://schemas.microsoft.com/office/drawing/2014/main" id="{016A92AA-AD5D-9DFB-497A-DA53B62FFBEF}"/>
              </a:ext>
            </a:extLst>
          </p:cNvPr>
          <p:cNvSpPr>
            <a:spLocks noGrp="1"/>
          </p:cNvSpPr>
          <p:nvPr>
            <p:ph type="dt" sz="half" idx="10"/>
          </p:nvPr>
        </p:nvSpPr>
        <p:spPr/>
        <p:txBody>
          <a:bodyPr/>
          <a:lstStyle/>
          <a:p>
            <a:fld id="{D2610BA3-A4DC-984D-9751-F3AE03EC0CB0}" type="datetime1">
              <a:t>31/05/2023</a:t>
            </a:fld>
            <a:r>
              <a:rPr lang="da-DK"/>
              <a:t>24-05-2023</a:t>
            </a:r>
          </a:p>
        </p:txBody>
      </p:sp>
      <p:sp>
        <p:nvSpPr>
          <p:cNvPr id="5" name="Rounded Rectangle 4">
            <a:extLst>
              <a:ext uri="{FF2B5EF4-FFF2-40B4-BE49-F238E27FC236}">
                <a16:creationId xmlns:a16="http://schemas.microsoft.com/office/drawing/2014/main" id="{84522D41-85C4-D3E2-6915-FCA2E63CF6AA}"/>
              </a:ext>
            </a:extLst>
          </p:cNvPr>
          <p:cNvSpPr/>
          <p:nvPr/>
        </p:nvSpPr>
        <p:spPr bwMode="auto">
          <a:xfrm>
            <a:off x="6238429" y="1881322"/>
            <a:ext cx="5760639" cy="4211974"/>
          </a:xfrm>
          <a:prstGeom prst="roundRect">
            <a:avLst/>
          </a:prstGeom>
          <a:solidFill>
            <a:schemeClr val="accent2">
              <a:lumMod val="20000"/>
              <a:lumOff val="80000"/>
            </a:schemeClr>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DK" sz="1600" b="0" i="0" u="none" strike="noStrike" cap="none" normalizeH="0" baseline="0" dirty="0" err="1">
              <a:ln>
                <a:noFill/>
              </a:ln>
              <a:solidFill>
                <a:schemeClr val="bg1"/>
              </a:solidFill>
              <a:effectLst/>
              <a:latin typeface="AU Passata" pitchFamily="34" charset="0"/>
            </a:endParaRPr>
          </a:p>
        </p:txBody>
      </p:sp>
      <p:sp>
        <p:nvSpPr>
          <p:cNvPr id="6" name="Content Placeholder 4">
            <a:extLst>
              <a:ext uri="{FF2B5EF4-FFF2-40B4-BE49-F238E27FC236}">
                <a16:creationId xmlns:a16="http://schemas.microsoft.com/office/drawing/2014/main" id="{171015EF-6A82-DBD0-2B84-8DDF762CD892}"/>
              </a:ext>
            </a:extLst>
          </p:cNvPr>
          <p:cNvSpPr txBox="1">
            <a:spLocks/>
          </p:cNvSpPr>
          <p:nvPr/>
        </p:nvSpPr>
        <p:spPr bwMode="auto">
          <a:xfrm>
            <a:off x="6666915" y="1960079"/>
            <a:ext cx="5205997"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r>
              <a:rPr lang="da-DK" b="1" kern="0"/>
              <a:t>Vikarloven</a:t>
            </a:r>
            <a:r>
              <a:rPr lang="da-DK" kern="0"/>
              <a:t>:</a:t>
            </a:r>
          </a:p>
          <a:p>
            <a:r>
              <a:rPr lang="da-DK" sz="1800" kern="0"/>
              <a:t>§ 3, 1: Ligebehandlingsprincippet</a:t>
            </a:r>
          </a:p>
          <a:p>
            <a:r>
              <a:rPr lang="da-DK" sz="1800" kern="0"/>
              <a:t>§ 3, 2: Ligebehandling fortsat</a:t>
            </a:r>
          </a:p>
          <a:p>
            <a:endParaRPr lang="da-DK" sz="1800" kern="0"/>
          </a:p>
          <a:p>
            <a:r>
              <a:rPr lang="da-DK" sz="1800" b="1" kern="0"/>
              <a:t>§ 3, 5: Stk 1-4 finder ikke anvendelse, hvis vikarbureauet omfattes af eller har tiltrådt en kollektiv overenskomst, som er </a:t>
            </a:r>
            <a:r>
              <a:rPr lang="da-DK" sz="1800" kern="0"/>
              <a:t>indgået af de mest repræsentative parter, og som gælder på hele det danske område, hvorved den generelle beskyttelse af vikarer respekteres</a:t>
            </a:r>
          </a:p>
          <a:p>
            <a:endParaRPr lang="da-DK" sz="1800" b="0" i="1" kern="0">
              <a:solidFill>
                <a:srgbClr val="212529"/>
              </a:solidFill>
              <a:effectLst/>
            </a:endParaRPr>
          </a:p>
          <a:p>
            <a:r>
              <a:rPr lang="da-DK" sz="1800" kern="0">
                <a:solidFill>
                  <a:srgbClr val="212529"/>
                </a:solidFill>
              </a:rPr>
              <a:t>§ 3, s</a:t>
            </a:r>
            <a:r>
              <a:rPr lang="en-GB" sz="1800" b="0">
                <a:solidFill>
                  <a:srgbClr val="212529"/>
                </a:solidFill>
                <a:effectLst/>
              </a:rPr>
              <a:t>tk. 7: Sager om, hvorvidt de i stk. 5 anførte betingelser er opfyldt, afgøres af Arbejdsretten</a:t>
            </a:r>
            <a:endParaRPr lang="da-DK" sz="1800" kern="0"/>
          </a:p>
          <a:p>
            <a:endParaRPr lang="da-DK" sz="1800" kern="0"/>
          </a:p>
          <a:p>
            <a:endParaRPr lang="da-DK" kern="0"/>
          </a:p>
        </p:txBody>
      </p:sp>
      <p:sp>
        <p:nvSpPr>
          <p:cNvPr id="7" name="Doughnut 6">
            <a:extLst>
              <a:ext uri="{FF2B5EF4-FFF2-40B4-BE49-F238E27FC236}">
                <a16:creationId xmlns:a16="http://schemas.microsoft.com/office/drawing/2014/main" id="{540958AE-1783-ECAD-0E59-D1AE60B9FE65}"/>
              </a:ext>
            </a:extLst>
          </p:cNvPr>
          <p:cNvSpPr/>
          <p:nvPr/>
        </p:nvSpPr>
        <p:spPr bwMode="auto">
          <a:xfrm>
            <a:off x="6487141" y="4119437"/>
            <a:ext cx="2523841" cy="401570"/>
          </a:xfrm>
          <a:prstGeom prst="donut">
            <a:avLst>
              <a:gd name="adj" fmla="val 9358"/>
            </a:avLst>
          </a:prstGeom>
          <a:solidFill>
            <a:srgbClr val="FF000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DK" sz="1600" b="0" i="0" u="none" strike="noStrike" cap="none" normalizeH="0" baseline="0" dirty="0" err="1">
              <a:ln>
                <a:noFill/>
              </a:ln>
              <a:solidFill>
                <a:schemeClr val="bg1"/>
              </a:solidFill>
              <a:effectLst/>
              <a:latin typeface="AU Passata" pitchFamily="34" charset="0"/>
            </a:endParaRPr>
          </a:p>
        </p:txBody>
      </p:sp>
      <p:sp>
        <p:nvSpPr>
          <p:cNvPr id="8" name="Doughnut 7">
            <a:extLst>
              <a:ext uri="{FF2B5EF4-FFF2-40B4-BE49-F238E27FC236}">
                <a16:creationId xmlns:a16="http://schemas.microsoft.com/office/drawing/2014/main" id="{CDDE88EF-73CE-55FE-1718-C66E257E062A}"/>
              </a:ext>
            </a:extLst>
          </p:cNvPr>
          <p:cNvSpPr/>
          <p:nvPr/>
        </p:nvSpPr>
        <p:spPr bwMode="auto">
          <a:xfrm>
            <a:off x="6436592" y="4447299"/>
            <a:ext cx="1947777" cy="411671"/>
          </a:xfrm>
          <a:prstGeom prst="donut">
            <a:avLst>
              <a:gd name="adj" fmla="val 9358"/>
            </a:avLst>
          </a:prstGeom>
          <a:solidFill>
            <a:srgbClr val="FF000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DK" sz="1600" b="0" i="0" u="none" strike="noStrike" cap="none" normalizeH="0" baseline="0" dirty="0" err="1">
              <a:ln>
                <a:noFill/>
              </a:ln>
              <a:solidFill>
                <a:schemeClr val="bg1"/>
              </a:solidFill>
              <a:effectLst/>
              <a:latin typeface="AU Passata" pitchFamily="34" charset="0"/>
            </a:endParaRPr>
          </a:p>
        </p:txBody>
      </p:sp>
      <p:sp>
        <p:nvSpPr>
          <p:cNvPr id="9" name="Doughnut 8">
            <a:extLst>
              <a:ext uri="{FF2B5EF4-FFF2-40B4-BE49-F238E27FC236}">
                <a16:creationId xmlns:a16="http://schemas.microsoft.com/office/drawing/2014/main" id="{4F13A263-EAB9-8765-2574-4290E72CBB3D}"/>
              </a:ext>
            </a:extLst>
          </p:cNvPr>
          <p:cNvSpPr/>
          <p:nvPr/>
        </p:nvSpPr>
        <p:spPr bwMode="auto">
          <a:xfrm>
            <a:off x="9475227" y="4365104"/>
            <a:ext cx="2523841" cy="538750"/>
          </a:xfrm>
          <a:prstGeom prst="donut">
            <a:avLst>
              <a:gd name="adj" fmla="val 9358"/>
            </a:avLst>
          </a:prstGeom>
          <a:solidFill>
            <a:srgbClr val="FFC00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DK" sz="1600" b="0" i="0" u="none" strike="noStrike" cap="none" normalizeH="0" baseline="0" dirty="0" err="1">
              <a:ln>
                <a:noFill/>
              </a:ln>
              <a:solidFill>
                <a:schemeClr val="bg1"/>
              </a:solidFill>
              <a:effectLst/>
              <a:latin typeface="AU Passata" pitchFamily="34" charset="0"/>
            </a:endParaRPr>
          </a:p>
        </p:txBody>
      </p:sp>
      <p:sp>
        <p:nvSpPr>
          <p:cNvPr id="10" name="Doughnut 9">
            <a:extLst>
              <a:ext uri="{FF2B5EF4-FFF2-40B4-BE49-F238E27FC236}">
                <a16:creationId xmlns:a16="http://schemas.microsoft.com/office/drawing/2014/main" id="{EB9029F6-E05F-2BED-0AD0-25E01F6D7353}"/>
              </a:ext>
            </a:extLst>
          </p:cNvPr>
          <p:cNvSpPr/>
          <p:nvPr/>
        </p:nvSpPr>
        <p:spPr bwMode="auto">
          <a:xfrm>
            <a:off x="760358" y="2276872"/>
            <a:ext cx="2523841" cy="401570"/>
          </a:xfrm>
          <a:prstGeom prst="donut">
            <a:avLst>
              <a:gd name="adj" fmla="val 9358"/>
            </a:avLst>
          </a:prstGeom>
          <a:solidFill>
            <a:srgbClr val="FF000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DK" sz="1600" b="0" i="0" u="none" strike="noStrike" cap="none" normalizeH="0" baseline="0" dirty="0" err="1">
              <a:ln>
                <a:noFill/>
              </a:ln>
              <a:solidFill>
                <a:schemeClr val="bg1"/>
              </a:solidFill>
              <a:effectLst/>
              <a:latin typeface="AU Passata" pitchFamily="34" charset="0"/>
            </a:endParaRPr>
          </a:p>
        </p:txBody>
      </p:sp>
      <p:sp>
        <p:nvSpPr>
          <p:cNvPr id="11" name="Doughnut 10">
            <a:extLst>
              <a:ext uri="{FF2B5EF4-FFF2-40B4-BE49-F238E27FC236}">
                <a16:creationId xmlns:a16="http://schemas.microsoft.com/office/drawing/2014/main" id="{387A9A3C-2949-6775-1088-1028DAED5335}"/>
              </a:ext>
            </a:extLst>
          </p:cNvPr>
          <p:cNvSpPr/>
          <p:nvPr/>
        </p:nvSpPr>
        <p:spPr bwMode="auto">
          <a:xfrm>
            <a:off x="4078188" y="3429000"/>
            <a:ext cx="1867497" cy="456574"/>
          </a:xfrm>
          <a:prstGeom prst="donut">
            <a:avLst>
              <a:gd name="adj" fmla="val 9358"/>
            </a:avLst>
          </a:prstGeom>
          <a:solidFill>
            <a:srgbClr val="FF000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DK" sz="1600" b="0" i="0" u="none" strike="noStrike" cap="none" normalizeH="0" baseline="0" dirty="0" err="1">
              <a:ln>
                <a:noFill/>
              </a:ln>
              <a:solidFill>
                <a:schemeClr val="bg1"/>
              </a:solidFill>
              <a:effectLst/>
              <a:latin typeface="AU Passata" pitchFamily="34" charset="0"/>
            </a:endParaRPr>
          </a:p>
        </p:txBody>
      </p:sp>
    </p:spTree>
    <p:extLst>
      <p:ext uri="{BB962C8B-B14F-4D97-AF65-F5344CB8AC3E}">
        <p14:creationId xmlns:p14="http://schemas.microsoft.com/office/powerpoint/2010/main" val="473765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U 2020.845 H</a:t>
            </a:r>
          </a:p>
        </p:txBody>
      </p:sp>
      <p:sp>
        <p:nvSpPr>
          <p:cNvPr id="5" name="Content Placeholder 4"/>
          <p:cNvSpPr>
            <a:spLocks noGrp="1"/>
          </p:cNvSpPr>
          <p:nvPr>
            <p:ph idx="1"/>
          </p:nvPr>
        </p:nvSpPr>
        <p:spPr>
          <a:xfrm>
            <a:off x="985839" y="1939788"/>
            <a:ext cx="10723735" cy="2209105"/>
          </a:xfrm>
        </p:spPr>
        <p:txBody>
          <a:bodyPr/>
          <a:lstStyle/>
          <a:p>
            <a:pPr>
              <a:buNone/>
            </a:pPr>
            <a:r>
              <a:rPr lang="en-GB" sz="1800" b="1" dirty="0">
                <a:ea typeface="Calibri" panose="020F0502020204030204" pitchFamily="34" charset="0"/>
                <a:cs typeface="Arial" panose="020B0604020202020204" pitchFamily="34" charset="0"/>
              </a:rPr>
              <a:t>Det materielle spørgsmål: betaling under sygefravær</a:t>
            </a:r>
          </a:p>
          <a:p>
            <a:pPr marL="285750" indent="-285750">
              <a:buFont typeface="Arial" panose="020B0604020202020204" pitchFamily="34" charset="0"/>
              <a:buChar char="•"/>
            </a:pPr>
            <a:r>
              <a:rPr lang="en-GB" sz="1800" dirty="0">
                <a:ea typeface="Calibri" panose="020F0502020204030204" pitchFamily="34" charset="0"/>
                <a:cs typeface="Arial" panose="020B0604020202020204" pitchFamily="34" charset="0"/>
              </a:rPr>
              <a:t>Ansatte havde funktionærstatus og var berettiget til løn under sygdom, DKK 220/time</a:t>
            </a:r>
          </a:p>
          <a:p>
            <a:pPr marL="285750" indent="-285750">
              <a:buFont typeface="Arial" panose="020B0604020202020204" pitchFamily="34" charset="0"/>
              <a:buChar char="•"/>
            </a:pPr>
            <a:r>
              <a:rPr lang="en-GB" sz="1800" dirty="0">
                <a:ea typeface="Calibri" panose="020F0502020204030204" pitchFamily="34" charset="0"/>
                <a:cs typeface="Arial" panose="020B0604020202020204" pitchFamily="34" charset="0"/>
              </a:rPr>
              <a:t>Vikarer havde ikke funktionærstatus og var i stedet dækket af funktionæroverenskomsten, der gav ret til sygedagpenge under sygdom, DKK 112-144/time</a:t>
            </a:r>
          </a:p>
          <a:p>
            <a:pPr marL="285750" indent="-285750">
              <a:buFont typeface="Arial" panose="020B0604020202020204" pitchFamily="34" charset="0"/>
              <a:buChar char="•"/>
            </a:pPr>
            <a:r>
              <a:rPr lang="en-GB" sz="1800" b="1" dirty="0">
                <a:ea typeface="Calibri" panose="020F0502020204030204" pitchFamily="34" charset="0"/>
                <a:cs typeface="Arial" panose="020B0604020202020204" pitchFamily="34" charset="0"/>
              </a:rPr>
              <a:t>Spørgsmålet omhandlede § 3, stk. 5: </a:t>
            </a:r>
            <a:r>
              <a:rPr lang="en-GB" sz="1800" dirty="0">
                <a:ea typeface="Calibri" panose="020F0502020204030204" pitchFamily="34" charset="0"/>
                <a:cs typeface="Arial" panose="020B0604020202020204" pitchFamily="34" charset="0"/>
              </a:rPr>
              <a:t>“....hvorved den generelle beskyttelse af vikarer respekteres”: Er det en automatisk effekt af en overenskomst, der opfylder de formelle kriterier, eller er det en særskilt betingelse for afvigelse fra ligebehandlingsprincippet?</a:t>
            </a:r>
          </a:p>
          <a:p>
            <a:pPr>
              <a:buNone/>
            </a:pPr>
            <a:endParaRPr lang="en-GB" sz="500" b="1" dirty="0">
              <a:ea typeface="Calibri" panose="020F0502020204030204" pitchFamily="34" charset="0"/>
              <a:cs typeface="Arial" panose="020B0604020202020204" pitchFamily="34" charset="0"/>
            </a:endParaRPr>
          </a:p>
          <a:p>
            <a:pPr>
              <a:buNone/>
            </a:pPr>
            <a:r>
              <a:rPr lang="en-GB" sz="1800" b="1" dirty="0">
                <a:ea typeface="Calibri" panose="020F0502020204030204" pitchFamily="34" charset="0"/>
                <a:cs typeface="Arial" panose="020B0604020202020204" pitchFamily="34" charset="0"/>
              </a:rPr>
              <a:t>Højesteret udtalte:</a:t>
            </a:r>
          </a:p>
          <a:p>
            <a:pPr>
              <a:buNone/>
            </a:pPr>
            <a:endParaRPr lang="en-GB" sz="1800" dirty="0">
              <a:ea typeface="Calibri" panose="020F0502020204030204" pitchFamily="34" charset="0"/>
              <a:cs typeface="Arial" panose="020B0604020202020204" pitchFamily="34" charset="0"/>
            </a:endParaRPr>
          </a:p>
        </p:txBody>
      </p:sp>
      <p:sp>
        <p:nvSpPr>
          <p:cNvPr id="2" name="Oval 1">
            <a:extLst>
              <a:ext uri="{FF2B5EF4-FFF2-40B4-BE49-F238E27FC236}">
                <a16:creationId xmlns:a16="http://schemas.microsoft.com/office/drawing/2014/main" id="{C1095986-4BA0-2C12-E380-78EB1E34ED61}"/>
              </a:ext>
            </a:extLst>
          </p:cNvPr>
          <p:cNvSpPr/>
          <p:nvPr/>
        </p:nvSpPr>
        <p:spPr bwMode="auto">
          <a:xfrm>
            <a:off x="1341585" y="4596672"/>
            <a:ext cx="2419415" cy="1689930"/>
          </a:xfrm>
          <a:prstGeom prst="ellipse">
            <a:avLst/>
          </a:prstGeom>
          <a:solidFill>
            <a:srgbClr val="A74972">
              <a:alpha val="50196"/>
            </a:srgbClr>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200" b="0" i="0">
                <a:solidFill>
                  <a:schemeClr val="bg1"/>
                </a:solidFill>
                <a:effectLst/>
                <a:latin typeface="+mn-lt"/>
              </a:rPr>
              <a:t>...det sidste led blev formuleret således, at den generelle direktivmæssige beskyttelse af vikarer skal respekteres</a:t>
            </a:r>
            <a:endParaRPr kumimoji="0" lang="en-DK" sz="1200" b="0" i="0" u="none" strike="noStrike" cap="none" normalizeH="0" baseline="0" dirty="0" err="1">
              <a:ln>
                <a:noFill/>
              </a:ln>
              <a:solidFill>
                <a:schemeClr val="bg1"/>
              </a:solidFill>
              <a:effectLst/>
              <a:latin typeface="+mn-lt"/>
            </a:endParaRPr>
          </a:p>
        </p:txBody>
      </p:sp>
      <p:sp>
        <p:nvSpPr>
          <p:cNvPr id="4" name="Oval 3">
            <a:extLst>
              <a:ext uri="{FF2B5EF4-FFF2-40B4-BE49-F238E27FC236}">
                <a16:creationId xmlns:a16="http://schemas.microsoft.com/office/drawing/2014/main" id="{E1A37A71-A829-13D0-EAAF-1E95AE8C600A}"/>
              </a:ext>
            </a:extLst>
          </p:cNvPr>
          <p:cNvSpPr/>
          <p:nvPr/>
        </p:nvSpPr>
        <p:spPr bwMode="auto">
          <a:xfrm>
            <a:off x="3674997" y="4691211"/>
            <a:ext cx="2419415" cy="1512168"/>
          </a:xfrm>
          <a:prstGeom prst="ellipse">
            <a:avLst/>
          </a:prstGeom>
          <a:solidFill>
            <a:srgbClr val="A74972">
              <a:alpha val="50196"/>
            </a:srgbClr>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200" b="0" i="0">
                <a:solidFill>
                  <a:schemeClr val="bg1"/>
                </a:solidFill>
                <a:effectLst/>
                <a:latin typeface="+mn-lt"/>
              </a:rPr>
              <a:t>...indeholder en betingelse om den generelle beskyttelse af vikarer</a:t>
            </a:r>
            <a:endParaRPr kumimoji="0" lang="en-DK" sz="1200" b="0" i="0" u="none" strike="noStrike" cap="none" normalizeH="0" baseline="0" dirty="0" err="1">
              <a:ln>
                <a:noFill/>
              </a:ln>
              <a:solidFill>
                <a:schemeClr val="bg1"/>
              </a:solidFill>
              <a:effectLst/>
              <a:latin typeface="+mn-lt"/>
            </a:endParaRPr>
          </a:p>
        </p:txBody>
      </p:sp>
      <p:sp>
        <p:nvSpPr>
          <p:cNvPr id="6" name="Oval 5">
            <a:extLst>
              <a:ext uri="{FF2B5EF4-FFF2-40B4-BE49-F238E27FC236}">
                <a16:creationId xmlns:a16="http://schemas.microsoft.com/office/drawing/2014/main" id="{D5A2F49D-E7F1-3853-B009-55B893EE5A75}"/>
              </a:ext>
            </a:extLst>
          </p:cNvPr>
          <p:cNvSpPr/>
          <p:nvPr/>
        </p:nvSpPr>
        <p:spPr bwMode="auto">
          <a:xfrm>
            <a:off x="6376207" y="4232116"/>
            <a:ext cx="4968552" cy="2054486"/>
          </a:xfrm>
          <a:prstGeom prst="ellipse">
            <a:avLst/>
          </a:prstGeom>
          <a:solidFill>
            <a:srgbClr val="A7497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GB" sz="1200" b="0" i="0">
                <a:solidFill>
                  <a:schemeClr val="bg1"/>
                </a:solidFill>
                <a:effectLst/>
                <a:latin typeface="+mn-lt"/>
              </a:rPr>
              <a:t>Højesteret finder på denne baggrund, at vikarlovens § 3, stk. 7, og arbejdsretslovens § 9, stk. 1, nr. 9 jf. § 11, må forstås således, at det hører under Arbejdsrettens enekompetence at træffe afgørelse om, hvorvidt funktionæroverenskomsten lever op til den direktivmæssige beskyttelse af vikarer</a:t>
            </a:r>
            <a:endParaRPr kumimoji="0" lang="en-DK" sz="1200" b="0" i="0" u="none" strike="noStrike" cap="none" normalizeH="0" baseline="0" dirty="0" err="1">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222774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94017" y="4868207"/>
            <a:ext cx="10878896" cy="2847613"/>
          </a:xfrm>
        </p:spPr>
        <p:txBody>
          <a:bodyPr/>
          <a:lstStyle/>
          <a:p>
            <a:r>
              <a:rPr lang="en-GB" b="1"/>
              <a:t>EU-Domstolen skulle fortolke artikel 5(3) </a:t>
            </a:r>
          </a:p>
          <a:p>
            <a:r>
              <a:rPr lang="en-GB"/>
              <a:t>- Muligheden for at fravige ligebehandlingsprincippet ved overenskomst. </a:t>
            </a:r>
          </a:p>
          <a:p>
            <a:r>
              <a:rPr lang="en-GB"/>
              <a:t>- .... ‘hvorved der, samtidig med at den generelle beskyttelse af vikarer respekteres ...’</a:t>
            </a:r>
          </a:p>
        </p:txBody>
      </p:sp>
      <p:sp>
        <p:nvSpPr>
          <p:cNvPr id="4" name="Title 3">
            <a:extLst>
              <a:ext uri="{FF2B5EF4-FFF2-40B4-BE49-F238E27FC236}">
                <a16:creationId xmlns:a16="http://schemas.microsoft.com/office/drawing/2014/main" id="{73097121-FC76-2AB9-68E8-3EBFE8B24246}"/>
              </a:ext>
            </a:extLst>
          </p:cNvPr>
          <p:cNvSpPr>
            <a:spLocks noGrp="1"/>
          </p:cNvSpPr>
          <p:nvPr>
            <p:ph type="title"/>
          </p:nvPr>
        </p:nvSpPr>
        <p:spPr/>
        <p:txBody>
          <a:bodyPr/>
          <a:lstStyle/>
          <a:p>
            <a:r>
              <a:rPr lang="en-DK"/>
              <a:t>CJEU C-311/21 Timepartner personnel</a:t>
            </a:r>
            <a:endParaRPr lang="en-GB" dirty="0"/>
          </a:p>
        </p:txBody>
      </p:sp>
      <p:sp>
        <p:nvSpPr>
          <p:cNvPr id="3" name="Explosion 1 2">
            <a:extLst>
              <a:ext uri="{FF2B5EF4-FFF2-40B4-BE49-F238E27FC236}">
                <a16:creationId xmlns:a16="http://schemas.microsoft.com/office/drawing/2014/main" id="{8D634EAC-EF9E-25E3-D1AF-8AD532F14439}"/>
              </a:ext>
            </a:extLst>
          </p:cNvPr>
          <p:cNvSpPr/>
          <p:nvPr/>
        </p:nvSpPr>
        <p:spPr bwMode="auto">
          <a:xfrm>
            <a:off x="9724396" y="2348388"/>
            <a:ext cx="2341112" cy="1759792"/>
          </a:xfrm>
          <a:prstGeom prst="irregularSeal1">
            <a:avLst/>
          </a:prstGeom>
          <a:solidFill>
            <a:srgbClr val="FFC000"/>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noAutofit/>
          </a:bodyPr>
          <a:lstStyle/>
          <a:p>
            <a:pPr algn="ctr" defTabSz="914126">
              <a:lnSpc>
                <a:spcPct val="95000"/>
              </a:lnSpc>
            </a:pPr>
            <a:r>
              <a:rPr lang="en-DK" sz="1600" dirty="0" err="1">
                <a:solidFill>
                  <a:schemeClr val="bg1"/>
                </a:solidFill>
              </a:rPr>
              <a:t>G</a:t>
            </a:r>
            <a:r>
              <a:rPr lang="en-GB" sz="1600" dirty="0" err="1">
                <a:solidFill>
                  <a:schemeClr val="bg1"/>
                </a:solidFill>
              </a:rPr>
              <a:t>e</a:t>
            </a:r>
            <a:r>
              <a:rPr lang="en-DK" sz="1600" dirty="0" err="1">
                <a:solidFill>
                  <a:schemeClr val="bg1"/>
                </a:solidFill>
              </a:rPr>
              <a:t>nerelle beskyttelse ?</a:t>
            </a:r>
          </a:p>
        </p:txBody>
      </p:sp>
      <p:sp>
        <p:nvSpPr>
          <p:cNvPr id="8" name="Rounded Rectangle 7">
            <a:extLst>
              <a:ext uri="{FF2B5EF4-FFF2-40B4-BE49-F238E27FC236}">
                <a16:creationId xmlns:a16="http://schemas.microsoft.com/office/drawing/2014/main" id="{5B9AD45A-4A21-F820-3DBC-DE02A812EFB5}"/>
              </a:ext>
            </a:extLst>
          </p:cNvPr>
          <p:cNvSpPr/>
          <p:nvPr/>
        </p:nvSpPr>
        <p:spPr bwMode="auto">
          <a:xfrm>
            <a:off x="7362573" y="2900568"/>
            <a:ext cx="2231667" cy="687381"/>
          </a:xfrm>
          <a:prstGeom prst="round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noAutofit/>
          </a:bodyPr>
          <a:lstStyle/>
          <a:p>
            <a:pPr algn="ctr" defTabSz="914126">
              <a:lnSpc>
                <a:spcPct val="95000"/>
              </a:lnSpc>
            </a:pPr>
            <a:r>
              <a:rPr lang="en-DK" sz="1600" dirty="0" err="1">
                <a:solidFill>
                  <a:schemeClr val="bg1"/>
                </a:solidFill>
              </a:rPr>
              <a:t>EUR 9.23/time</a:t>
            </a:r>
          </a:p>
        </p:txBody>
      </p:sp>
      <p:sp>
        <p:nvSpPr>
          <p:cNvPr id="9" name="Rounded Rectangle 8">
            <a:extLst>
              <a:ext uri="{FF2B5EF4-FFF2-40B4-BE49-F238E27FC236}">
                <a16:creationId xmlns:a16="http://schemas.microsoft.com/office/drawing/2014/main" id="{B32E00C9-C0EA-E296-D036-9AC2363DCB2F}"/>
              </a:ext>
            </a:extLst>
          </p:cNvPr>
          <p:cNvSpPr/>
          <p:nvPr/>
        </p:nvSpPr>
        <p:spPr bwMode="auto">
          <a:xfrm>
            <a:off x="4150702" y="2900569"/>
            <a:ext cx="2231667" cy="687381"/>
          </a:xfrm>
          <a:prstGeom prst="round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noAutofit/>
          </a:bodyPr>
          <a:lstStyle/>
          <a:p>
            <a:pPr algn="ctr" defTabSz="914126">
              <a:lnSpc>
                <a:spcPct val="95000"/>
              </a:lnSpc>
            </a:pPr>
            <a:r>
              <a:rPr lang="en-DK" sz="1600" dirty="0" err="1">
                <a:solidFill>
                  <a:schemeClr val="bg1"/>
                </a:solidFill>
              </a:rPr>
              <a:t>EUR 13.64/time</a:t>
            </a:r>
          </a:p>
        </p:txBody>
      </p:sp>
      <p:sp>
        <p:nvSpPr>
          <p:cNvPr id="10" name="Rounded Rectangle 9">
            <a:extLst>
              <a:ext uri="{FF2B5EF4-FFF2-40B4-BE49-F238E27FC236}">
                <a16:creationId xmlns:a16="http://schemas.microsoft.com/office/drawing/2014/main" id="{E122F38D-6C61-DB5C-8A34-643C0E5B9A13}"/>
              </a:ext>
            </a:extLst>
          </p:cNvPr>
          <p:cNvSpPr/>
          <p:nvPr/>
        </p:nvSpPr>
        <p:spPr bwMode="auto">
          <a:xfrm>
            <a:off x="7362573" y="2154941"/>
            <a:ext cx="2231667" cy="643543"/>
          </a:xfrm>
          <a:prstGeom prst="roundRect">
            <a:avLst/>
          </a:prstGeom>
          <a:solidFill>
            <a:schemeClr val="accent3"/>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defTabSz="914126">
              <a:lnSpc>
                <a:spcPct val="95000"/>
              </a:lnSpc>
            </a:pPr>
            <a:r>
              <a:rPr lang="en-DK" sz="1600" u="sng" dirty="0" err="1">
                <a:solidFill>
                  <a:schemeClr val="bg1"/>
                </a:solidFill>
              </a:rPr>
              <a:t>Vikarer</a:t>
            </a:r>
          </a:p>
        </p:txBody>
      </p:sp>
      <p:sp>
        <p:nvSpPr>
          <p:cNvPr id="12" name="Rounded Rectangle 11">
            <a:extLst>
              <a:ext uri="{FF2B5EF4-FFF2-40B4-BE49-F238E27FC236}">
                <a16:creationId xmlns:a16="http://schemas.microsoft.com/office/drawing/2014/main" id="{EBB5F65B-4837-0287-DED8-6BCAC6AF27E9}"/>
              </a:ext>
            </a:extLst>
          </p:cNvPr>
          <p:cNvSpPr/>
          <p:nvPr/>
        </p:nvSpPr>
        <p:spPr bwMode="auto">
          <a:xfrm>
            <a:off x="4150702" y="2154941"/>
            <a:ext cx="2231667" cy="643543"/>
          </a:xfrm>
          <a:prstGeom prst="roundRect">
            <a:avLst/>
          </a:prstGeom>
          <a:solidFill>
            <a:schemeClr val="accent3"/>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defTabSz="914126">
              <a:lnSpc>
                <a:spcPct val="95000"/>
              </a:lnSpc>
            </a:pPr>
            <a:r>
              <a:rPr lang="en-DK" sz="1600" u="sng" dirty="0" err="1">
                <a:solidFill>
                  <a:schemeClr val="bg1"/>
                </a:solidFill>
              </a:rPr>
              <a:t>Ansatte</a:t>
            </a:r>
            <a:r>
              <a:rPr lang="en-DK" sz="1600" dirty="0" err="1">
                <a:solidFill>
                  <a:schemeClr val="bg1"/>
                </a:solidFill>
              </a:rPr>
              <a:t> i virksomheden</a:t>
            </a:r>
          </a:p>
        </p:txBody>
      </p:sp>
      <p:sp>
        <p:nvSpPr>
          <p:cNvPr id="13" name="Rounded Rectangle 12">
            <a:extLst>
              <a:ext uri="{FF2B5EF4-FFF2-40B4-BE49-F238E27FC236}">
                <a16:creationId xmlns:a16="http://schemas.microsoft.com/office/drawing/2014/main" id="{0A9ED745-6202-D30B-B581-4B8A8560CE8D}"/>
              </a:ext>
            </a:extLst>
          </p:cNvPr>
          <p:cNvSpPr/>
          <p:nvPr/>
        </p:nvSpPr>
        <p:spPr bwMode="auto">
          <a:xfrm>
            <a:off x="7390218" y="3689878"/>
            <a:ext cx="2231667" cy="836607"/>
          </a:xfrm>
          <a:prstGeom prst="roundRect">
            <a:avLst/>
          </a:prstGeom>
          <a:solidFill>
            <a:schemeClr val="accent5">
              <a:lumMod val="60000"/>
              <a:lumOff val="40000"/>
            </a:schemeClr>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defTabSz="914126">
              <a:lnSpc>
                <a:spcPct val="95000"/>
              </a:lnSpc>
            </a:pPr>
            <a:r>
              <a:rPr lang="en-DK" sz="1600" dirty="0" err="1">
                <a:solidFill>
                  <a:schemeClr val="bg1"/>
                </a:solidFill>
              </a:rPr>
              <a:t>Overenskomst for alle vikarer i Tyskland</a:t>
            </a:r>
          </a:p>
        </p:txBody>
      </p:sp>
      <p:sp>
        <p:nvSpPr>
          <p:cNvPr id="15" name="Rounded Rectangle 14">
            <a:extLst>
              <a:ext uri="{FF2B5EF4-FFF2-40B4-BE49-F238E27FC236}">
                <a16:creationId xmlns:a16="http://schemas.microsoft.com/office/drawing/2014/main" id="{04DB5D1F-1947-0340-9CA5-2789F918A785}"/>
              </a:ext>
            </a:extLst>
          </p:cNvPr>
          <p:cNvSpPr/>
          <p:nvPr/>
        </p:nvSpPr>
        <p:spPr bwMode="auto">
          <a:xfrm>
            <a:off x="4150702" y="3690035"/>
            <a:ext cx="2231667" cy="836606"/>
          </a:xfrm>
          <a:prstGeom prst="roundRect">
            <a:avLst/>
          </a:prstGeom>
          <a:solidFill>
            <a:schemeClr val="accent5">
              <a:lumMod val="60000"/>
              <a:lumOff val="40000"/>
            </a:schemeClr>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defTabSz="914126">
              <a:lnSpc>
                <a:spcPct val="95000"/>
              </a:lnSpc>
            </a:pPr>
            <a:r>
              <a:rPr lang="en-GB" sz="1600">
                <a:solidFill>
                  <a:schemeClr val="bg1"/>
                </a:solidFill>
                <a:ea typeface="Calibri" panose="020F0502020204030204" pitchFamily="34" charset="0"/>
                <a:cs typeface="Calibri" panose="020F0502020204030204" pitchFamily="34" charset="0"/>
              </a:rPr>
              <a:t>Overenskomst for butiksområdet i Bayern</a:t>
            </a:r>
            <a:endParaRPr lang="en-DK" sz="1400" dirty="0" err="1">
              <a:solidFill>
                <a:schemeClr val="bg1"/>
              </a:solidFill>
            </a:endParaRPr>
          </a:p>
        </p:txBody>
      </p:sp>
      <p:sp>
        <p:nvSpPr>
          <p:cNvPr id="16" name="Content Placeholder 4">
            <a:extLst>
              <a:ext uri="{FF2B5EF4-FFF2-40B4-BE49-F238E27FC236}">
                <a16:creationId xmlns:a16="http://schemas.microsoft.com/office/drawing/2014/main" id="{124D25F8-4D99-4D12-D507-EAE71507F7A5}"/>
              </a:ext>
            </a:extLst>
          </p:cNvPr>
          <p:cNvSpPr txBox="1">
            <a:spLocks/>
          </p:cNvSpPr>
          <p:nvPr/>
        </p:nvSpPr>
        <p:spPr bwMode="auto">
          <a:xfrm>
            <a:off x="1195751" y="3034395"/>
            <a:ext cx="3032242" cy="2847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1" b="0">
                <a:solidFill>
                  <a:schemeClr val="tx1"/>
                </a:solidFill>
                <a:latin typeface="+mn-lt"/>
                <a:ea typeface="+mn-ea"/>
                <a:cs typeface="+mn-cs"/>
              </a:defRPr>
            </a:lvl1pPr>
            <a:lvl2pPr marL="432130" indent="-180054"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1">
                <a:solidFill>
                  <a:schemeClr val="tx1"/>
                </a:solidFill>
                <a:latin typeface="+mn-lt"/>
              </a:defRPr>
            </a:lvl2pPr>
            <a:lvl3pPr marL="756227" indent="-180054"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1">
                <a:solidFill>
                  <a:schemeClr val="tx1"/>
                </a:solidFill>
                <a:latin typeface="+mn-lt"/>
              </a:defRPr>
            </a:lvl3pPr>
            <a:lvl4pPr marL="1152346" indent="-180054"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1">
                <a:solidFill>
                  <a:schemeClr val="tx1"/>
                </a:solidFill>
                <a:latin typeface="+mn-lt"/>
              </a:defRPr>
            </a:lvl4pPr>
            <a:lvl5pPr marL="1512454" indent="-180054"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1">
                <a:solidFill>
                  <a:schemeClr val="tx1"/>
                </a:solidFill>
                <a:latin typeface="+mn-lt"/>
              </a:defRPr>
            </a:lvl5pPr>
            <a:lvl6pPr marL="1836551" indent="-180054" algn="l" rtl="0" eaLnBrk="1" fontAlgn="base" hangingPunct="1">
              <a:lnSpc>
                <a:spcPct val="99000"/>
              </a:lnSpc>
              <a:spcBef>
                <a:spcPts val="600"/>
              </a:spcBef>
              <a:spcAft>
                <a:spcPct val="0"/>
              </a:spcAft>
              <a:buClr>
                <a:schemeClr val="tx1"/>
              </a:buClr>
              <a:buFont typeface="Arial" panose="020B0604020202020204" pitchFamily="34" charset="0"/>
              <a:buChar char="•"/>
              <a:defRPr sz="2001">
                <a:solidFill>
                  <a:schemeClr val="tx1"/>
                </a:solidFill>
                <a:latin typeface="+mn-lt"/>
              </a:defRPr>
            </a:lvl6pPr>
            <a:lvl7pPr marL="1836551" indent="-180054" algn="l" rtl="0" eaLnBrk="1" fontAlgn="base" hangingPunct="1">
              <a:lnSpc>
                <a:spcPct val="99000"/>
              </a:lnSpc>
              <a:spcBef>
                <a:spcPts val="600"/>
              </a:spcBef>
              <a:spcAft>
                <a:spcPct val="0"/>
              </a:spcAft>
              <a:buClr>
                <a:schemeClr val="tx1"/>
              </a:buClr>
              <a:buFont typeface="Arial" panose="020B0604020202020204" pitchFamily="34" charset="0"/>
              <a:buChar char="•"/>
              <a:defRPr sz="2001">
                <a:solidFill>
                  <a:schemeClr val="tx1"/>
                </a:solidFill>
                <a:latin typeface="+mn-lt"/>
              </a:defRPr>
            </a:lvl7pPr>
            <a:lvl8pPr marL="1836551" indent="-180054" algn="l" rtl="0" eaLnBrk="1" fontAlgn="base" hangingPunct="1">
              <a:lnSpc>
                <a:spcPct val="99000"/>
              </a:lnSpc>
              <a:spcBef>
                <a:spcPts val="600"/>
              </a:spcBef>
              <a:spcAft>
                <a:spcPct val="0"/>
              </a:spcAft>
              <a:buClr>
                <a:schemeClr val="tx1"/>
              </a:buClr>
              <a:buFont typeface="Arial" panose="020B0604020202020204" pitchFamily="34" charset="0"/>
              <a:buChar char="•"/>
              <a:defRPr sz="2001">
                <a:solidFill>
                  <a:schemeClr val="tx1"/>
                </a:solidFill>
                <a:latin typeface="+mn-lt"/>
              </a:defRPr>
            </a:lvl8pPr>
            <a:lvl9pPr marL="1836551" indent="-180054" algn="l" rtl="0" eaLnBrk="1" fontAlgn="base" hangingPunct="1">
              <a:lnSpc>
                <a:spcPct val="99000"/>
              </a:lnSpc>
              <a:spcBef>
                <a:spcPts val="600"/>
              </a:spcBef>
              <a:spcAft>
                <a:spcPct val="0"/>
              </a:spcAft>
              <a:buClr>
                <a:schemeClr val="tx1"/>
              </a:buClr>
              <a:buFont typeface="Arial" panose="020B0604020202020204" pitchFamily="34" charset="0"/>
              <a:buChar char="•"/>
              <a:defRPr sz="2001">
                <a:solidFill>
                  <a:schemeClr val="tx1"/>
                </a:solidFill>
                <a:latin typeface="+mn-lt"/>
              </a:defRPr>
            </a:lvl9pPr>
          </a:lstStyle>
          <a:p>
            <a:r>
              <a:rPr lang="en-GB" sz="2000" b="1" kern="0"/>
              <a:t>Sagens fakta:</a:t>
            </a:r>
            <a:endParaRPr lang="en-GB" sz="2000" kern="0"/>
          </a:p>
          <a:p>
            <a:pPr>
              <a:buFont typeface="Calibri" panose="020F0502020204030204" pitchFamily="34" charset="0"/>
              <a:buNone/>
            </a:pPr>
            <a:endParaRPr lang="en-GB" sz="2000" kern="0"/>
          </a:p>
        </p:txBody>
      </p:sp>
      <p:sp>
        <p:nvSpPr>
          <p:cNvPr id="17" name="Left-right Arrow 16">
            <a:extLst>
              <a:ext uri="{FF2B5EF4-FFF2-40B4-BE49-F238E27FC236}">
                <a16:creationId xmlns:a16="http://schemas.microsoft.com/office/drawing/2014/main" id="{15917F21-51D9-05D3-C37F-D7717A55D816}"/>
              </a:ext>
            </a:extLst>
          </p:cNvPr>
          <p:cNvSpPr/>
          <p:nvPr/>
        </p:nvSpPr>
        <p:spPr bwMode="auto">
          <a:xfrm>
            <a:off x="6512524" y="3056198"/>
            <a:ext cx="719892" cy="376121"/>
          </a:xfrm>
          <a:prstGeom prst="leftRightArrow">
            <a:avLst/>
          </a:prstGeom>
          <a:solidFill>
            <a:srgbClr val="FFC000"/>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defTabSz="914126">
              <a:lnSpc>
                <a:spcPct val="95000"/>
              </a:lnSpc>
            </a:pPr>
            <a:endParaRPr lang="en-DK" sz="1600" dirty="0" err="1">
              <a:solidFill>
                <a:schemeClr val="bg1"/>
              </a:solidFill>
            </a:endParaRPr>
          </a:p>
        </p:txBody>
      </p:sp>
    </p:spTree>
    <p:custDataLst>
      <p:tags r:id="rId1"/>
    </p:custDataLst>
    <p:extLst>
      <p:ext uri="{BB962C8B-B14F-4D97-AF65-F5344CB8AC3E}">
        <p14:creationId xmlns:p14="http://schemas.microsoft.com/office/powerpoint/2010/main" val="401228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DK"/>
              <a:t>CJEU C-311/21 Timepartner personnel</a:t>
            </a:r>
            <a:endParaRPr lang="en-GB"/>
          </a:p>
        </p:txBody>
      </p:sp>
      <p:sp>
        <p:nvSpPr>
          <p:cNvPr id="5" name="Content Placeholder 4"/>
          <p:cNvSpPr>
            <a:spLocks noGrp="1"/>
          </p:cNvSpPr>
          <p:nvPr>
            <p:ph idx="1"/>
          </p:nvPr>
        </p:nvSpPr>
        <p:spPr/>
        <p:txBody>
          <a:bodyPr/>
          <a:lstStyle/>
          <a:p>
            <a:r>
              <a:rPr lang="en-GB"/>
              <a:t>1) ... ‘hvorved den generelle beskyttelse respekteres’ er </a:t>
            </a:r>
            <a:r>
              <a:rPr lang="en-GB" b="1"/>
              <a:t>en særskilt betingelse </a:t>
            </a:r>
            <a:r>
              <a:rPr lang="en-GB"/>
              <a:t>for at fravige ligebehandlingsprincippet (præambelens betragtning 16’s ordlyd : ‘forudsat at...’)(pr 36)</a:t>
            </a:r>
          </a:p>
          <a:p>
            <a:endParaRPr lang="en-GB" sz="1000"/>
          </a:p>
          <a:p>
            <a:r>
              <a:rPr lang="en-GB"/>
              <a:t>2) Fravigelse ved overenskomst er </a:t>
            </a:r>
            <a:r>
              <a:rPr lang="en-GB" b="1"/>
              <a:t>en undtagelse</a:t>
            </a:r>
            <a:r>
              <a:rPr lang="en-GB"/>
              <a:t>, ikke blot et alternativ (pr 38)</a:t>
            </a:r>
          </a:p>
          <a:p>
            <a:pPr lvl="2"/>
            <a:r>
              <a:rPr lang="en-GB"/>
              <a:t>Fravigelsen skal respektere </a:t>
            </a:r>
            <a:r>
              <a:rPr lang="en-GB" b="1"/>
              <a:t>grænserne for ‘den generelle beskyttelse’</a:t>
            </a:r>
          </a:p>
          <a:p>
            <a:pPr lvl="2"/>
            <a:r>
              <a:rPr lang="en-GB"/>
              <a:t>Fravigelsens rækkevidde er </a:t>
            </a:r>
            <a:r>
              <a:rPr lang="en-GB" b="1"/>
              <a:t>begrænset til det strengt nødvendige </a:t>
            </a:r>
            <a:r>
              <a:rPr lang="en-GB"/>
              <a:t>for at varetage interessen i arbejdsmarkedernes forskellighed</a:t>
            </a:r>
          </a:p>
          <a:p>
            <a:pPr lvl="2"/>
            <a:endParaRPr lang="en-GB" sz="1050"/>
          </a:p>
          <a:p>
            <a:r>
              <a:rPr lang="en-GB"/>
              <a:t>3) En forskelsbehandling i væsentlige vilkår skal </a:t>
            </a:r>
            <a:r>
              <a:rPr lang="en-GB" b="1"/>
              <a:t>kompenseres</a:t>
            </a:r>
            <a:r>
              <a:rPr lang="en-GB"/>
              <a:t> med andre fordele (pr 39)</a:t>
            </a:r>
            <a:endParaRPr lang="en-GB" b="1"/>
          </a:p>
          <a:p>
            <a:pPr marL="774900" lvl="1" indent="-342900" eaLnBrk="0" hangingPunct="0">
              <a:lnSpc>
                <a:spcPct val="100000"/>
              </a:lnSpc>
              <a:spcBef>
                <a:spcPct val="30000"/>
              </a:spcBef>
              <a:buClrTx/>
              <a:buSzTx/>
              <a:defRPr/>
            </a:pPr>
            <a:r>
              <a:rPr lang="en-GB" sz="1999" b="1"/>
              <a:t>Indenfor gruppen af ‘væsentlige vilkår’ </a:t>
            </a:r>
            <a:r>
              <a:rPr lang="en-GB" sz="1999"/>
              <a:t>i artikel 3(1)(f), dvs. </a:t>
            </a:r>
            <a:r>
              <a:rPr lang="en-GB">
                <a:solidFill>
                  <a:srgbClr val="000000"/>
                </a:solidFill>
              </a:rPr>
              <a:t>arbejdstidens længde, overarbejde, pauser, hvileperioder, natarbejde, ferie og helligdage samt løn (pr 41)</a:t>
            </a:r>
            <a:endParaRPr lang="en-GB" sz="1800">
              <a:ea typeface="Calibri" panose="020F0502020204030204" pitchFamily="34" charset="0"/>
              <a:cs typeface="Times New Roman" panose="02020603050405020304" pitchFamily="18" charset="0"/>
            </a:endParaRPr>
          </a:p>
          <a:p>
            <a:pPr marL="774899" lvl="1" indent="-342900"/>
            <a:r>
              <a:rPr lang="en-GB" b="1">
                <a:ea typeface="Calibri" panose="020F0502020204030204" pitchFamily="34" charset="0"/>
                <a:cs typeface="Times New Roman" panose="02020603050405020304" pitchFamily="18" charset="0"/>
              </a:rPr>
              <a:t>Sammenlignet med niveauet hos brugervirksomheden </a:t>
            </a:r>
            <a:r>
              <a:rPr lang="en-GB">
                <a:ea typeface="Calibri" panose="020F0502020204030204" pitchFamily="34" charset="0"/>
                <a:cs typeface="Times New Roman" panose="02020603050405020304" pitchFamily="18" charset="0"/>
              </a:rPr>
              <a:t>(pr 48-49)</a:t>
            </a:r>
          </a:p>
          <a:p>
            <a:pPr marL="774899" lvl="1" indent="-342900"/>
            <a:r>
              <a:rPr lang="en-GB">
                <a:effectLst/>
                <a:ea typeface="Calibri" panose="020F0502020204030204" pitchFamily="34" charset="0"/>
                <a:cs typeface="Times New Roman" panose="02020603050405020304" pitchFamily="18" charset="0"/>
              </a:rPr>
              <a:t>Fravigelse kræver ikke en fast ansættelsesaftale med vikarbureauet (pr 57)</a:t>
            </a:r>
          </a:p>
          <a:p>
            <a:pPr marL="774899" lvl="1" indent="-342900"/>
            <a:endParaRPr lang="en-GB"/>
          </a:p>
        </p:txBody>
      </p:sp>
    </p:spTree>
    <p:custDataLst>
      <p:tags r:id="rId1"/>
    </p:custDataLst>
    <p:extLst>
      <p:ext uri="{BB962C8B-B14F-4D97-AF65-F5344CB8AC3E}">
        <p14:creationId xmlns:p14="http://schemas.microsoft.com/office/powerpoint/2010/main" val="123585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DK"/>
              <a:t>CJEU C-311/21 Timepartner personnel</a:t>
            </a:r>
            <a:endParaRPr lang="en-GB"/>
          </a:p>
        </p:txBody>
      </p:sp>
      <p:sp>
        <p:nvSpPr>
          <p:cNvPr id="5" name="Content Placeholder 4"/>
          <p:cNvSpPr>
            <a:spLocks noGrp="1"/>
          </p:cNvSpPr>
          <p:nvPr>
            <p:ph idx="1"/>
          </p:nvPr>
        </p:nvSpPr>
        <p:spPr>
          <a:xfrm>
            <a:off x="985839" y="1939788"/>
            <a:ext cx="10220325" cy="1633191"/>
          </a:xfrm>
        </p:spPr>
        <p:txBody>
          <a:bodyPr/>
          <a:lstStyle/>
          <a:p>
            <a:r>
              <a:rPr lang="en-GB" b="1"/>
              <a:t>Hvad med visse medlemsstaters 'garanti for kollektive overenskomstsers retmæssighed’ (presumption of fairness)? </a:t>
            </a:r>
            <a:r>
              <a:rPr lang="en-GB" b="1">
                <a:ea typeface="Calibri" panose="020F0502020204030204" pitchFamily="34" charset="0"/>
                <a:cs typeface="Times New Roman" panose="02020603050405020304" pitchFamily="18" charset="0"/>
              </a:rPr>
              <a:t>EU-Domstolens svar:</a:t>
            </a:r>
          </a:p>
          <a:p>
            <a:pPr>
              <a:buNone/>
            </a:pPr>
            <a:endParaRPr lang="en-DK" sz="1800">
              <a:ea typeface="Calibri" panose="020F0502020204030204" pitchFamily="34" charset="0"/>
              <a:cs typeface="Times New Roman" panose="02020603050405020304" pitchFamily="18" charset="0"/>
            </a:endParaRPr>
          </a:p>
        </p:txBody>
      </p:sp>
      <p:sp>
        <p:nvSpPr>
          <p:cNvPr id="4" name="Content Placeholder 4">
            <a:extLst>
              <a:ext uri="{FF2B5EF4-FFF2-40B4-BE49-F238E27FC236}">
                <a16:creationId xmlns:a16="http://schemas.microsoft.com/office/drawing/2014/main" id="{5024E0FF-1C41-B858-FC37-A0DCD87EA944}"/>
              </a:ext>
            </a:extLst>
          </p:cNvPr>
          <p:cNvSpPr txBox="1">
            <a:spLocks/>
          </p:cNvSpPr>
          <p:nvPr/>
        </p:nvSpPr>
        <p:spPr bwMode="auto">
          <a:xfrm>
            <a:off x="2782044" y="4365104"/>
            <a:ext cx="9215486" cy="24309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1" b="0">
                <a:solidFill>
                  <a:schemeClr val="tx1"/>
                </a:solidFill>
                <a:latin typeface="+mn-lt"/>
                <a:ea typeface="+mn-ea"/>
                <a:cs typeface="+mn-cs"/>
              </a:defRPr>
            </a:lvl1pPr>
            <a:lvl2pPr marL="432130" indent="-180054"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1">
                <a:solidFill>
                  <a:schemeClr val="tx1"/>
                </a:solidFill>
                <a:latin typeface="+mn-lt"/>
              </a:defRPr>
            </a:lvl2pPr>
            <a:lvl3pPr marL="756227" indent="-180054"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1">
                <a:solidFill>
                  <a:schemeClr val="tx1"/>
                </a:solidFill>
                <a:latin typeface="+mn-lt"/>
              </a:defRPr>
            </a:lvl3pPr>
            <a:lvl4pPr marL="1152346" indent="-180054"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1">
                <a:solidFill>
                  <a:schemeClr val="tx1"/>
                </a:solidFill>
                <a:latin typeface="+mn-lt"/>
              </a:defRPr>
            </a:lvl4pPr>
            <a:lvl5pPr marL="1512454" indent="-180054"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1">
                <a:solidFill>
                  <a:schemeClr val="tx1"/>
                </a:solidFill>
                <a:latin typeface="+mn-lt"/>
              </a:defRPr>
            </a:lvl5pPr>
            <a:lvl6pPr marL="1836551" indent="-180054" algn="l" rtl="0" eaLnBrk="1" fontAlgn="base" hangingPunct="1">
              <a:lnSpc>
                <a:spcPct val="99000"/>
              </a:lnSpc>
              <a:spcBef>
                <a:spcPts val="600"/>
              </a:spcBef>
              <a:spcAft>
                <a:spcPct val="0"/>
              </a:spcAft>
              <a:buClr>
                <a:schemeClr val="tx1"/>
              </a:buClr>
              <a:buFont typeface="Arial" panose="020B0604020202020204" pitchFamily="34" charset="0"/>
              <a:buChar char="•"/>
              <a:defRPr sz="2001">
                <a:solidFill>
                  <a:schemeClr val="tx1"/>
                </a:solidFill>
                <a:latin typeface="+mn-lt"/>
              </a:defRPr>
            </a:lvl6pPr>
            <a:lvl7pPr marL="1836551" indent="-180054" algn="l" rtl="0" eaLnBrk="1" fontAlgn="base" hangingPunct="1">
              <a:lnSpc>
                <a:spcPct val="99000"/>
              </a:lnSpc>
              <a:spcBef>
                <a:spcPts val="600"/>
              </a:spcBef>
              <a:spcAft>
                <a:spcPct val="0"/>
              </a:spcAft>
              <a:buClr>
                <a:schemeClr val="tx1"/>
              </a:buClr>
              <a:buFont typeface="Arial" panose="020B0604020202020204" pitchFamily="34" charset="0"/>
              <a:buChar char="•"/>
              <a:defRPr sz="2001">
                <a:solidFill>
                  <a:schemeClr val="tx1"/>
                </a:solidFill>
                <a:latin typeface="+mn-lt"/>
              </a:defRPr>
            </a:lvl7pPr>
            <a:lvl8pPr marL="1836551" indent="-180054" algn="l" rtl="0" eaLnBrk="1" fontAlgn="base" hangingPunct="1">
              <a:lnSpc>
                <a:spcPct val="99000"/>
              </a:lnSpc>
              <a:spcBef>
                <a:spcPts val="600"/>
              </a:spcBef>
              <a:spcAft>
                <a:spcPct val="0"/>
              </a:spcAft>
              <a:buClr>
                <a:schemeClr val="tx1"/>
              </a:buClr>
              <a:buFont typeface="Arial" panose="020B0604020202020204" pitchFamily="34" charset="0"/>
              <a:buChar char="•"/>
              <a:defRPr sz="2001">
                <a:solidFill>
                  <a:schemeClr val="tx1"/>
                </a:solidFill>
                <a:latin typeface="+mn-lt"/>
              </a:defRPr>
            </a:lvl8pPr>
            <a:lvl9pPr marL="1836551" indent="-180054" algn="l" rtl="0" eaLnBrk="1" fontAlgn="base" hangingPunct="1">
              <a:lnSpc>
                <a:spcPct val="99000"/>
              </a:lnSpc>
              <a:spcBef>
                <a:spcPts val="600"/>
              </a:spcBef>
              <a:spcAft>
                <a:spcPct val="0"/>
              </a:spcAft>
              <a:buClr>
                <a:schemeClr val="tx1"/>
              </a:buClr>
              <a:buFont typeface="Arial" panose="020B0604020202020204" pitchFamily="34" charset="0"/>
              <a:buChar char="•"/>
              <a:defRPr sz="2001">
                <a:solidFill>
                  <a:schemeClr val="tx1"/>
                </a:solidFill>
                <a:latin typeface="+mn-lt"/>
              </a:defRPr>
            </a:lvl9pPr>
          </a:lstStyle>
          <a:p>
            <a:pPr marL="431999" lvl="1" indent="0">
              <a:buNone/>
            </a:pPr>
            <a:r>
              <a:rPr lang="en-GB" sz="1800" kern="0">
                <a:ea typeface="Calibri" panose="020F0502020204030204" pitchFamily="34" charset="0"/>
                <a:cs typeface="Times New Roman" panose="02020603050405020304" pitchFamily="18" charset="0"/>
              </a:rPr>
              <a:t>Det er medlemsstaternes pligt at sikre den generelle beskyttelse (pr 62 og 65). Medlemsstaterne er ikke forpligtede til at fastsætte kriterier for hvilke overenskomster, der kan fravige ligebehandlingsprincippet (para 66).</a:t>
            </a:r>
          </a:p>
          <a:p>
            <a:pPr marL="431999" lvl="1" indent="0">
              <a:buNone/>
            </a:pPr>
            <a:r>
              <a:rPr lang="en-GB" sz="1800" kern="0">
                <a:ea typeface="Calibri" panose="020F0502020204030204" pitchFamily="34" charset="0"/>
                <a:cs typeface="Times New Roman" panose="02020603050405020304" pitchFamily="18" charset="0"/>
              </a:rPr>
              <a:t>Medlemsstaterne skal sikre </a:t>
            </a:r>
            <a:r>
              <a:rPr lang="en-GB" sz="1800" i="1" kern="0">
                <a:ea typeface="Calibri" panose="020F0502020204030204" pitchFamily="34" charset="0"/>
                <a:cs typeface="Times New Roman" panose="02020603050405020304" pitchFamily="18" charset="0"/>
              </a:rPr>
              <a:t>den fulde virkning </a:t>
            </a:r>
            <a:r>
              <a:rPr lang="en-GB" sz="1800" kern="0">
                <a:ea typeface="Calibri" panose="020F0502020204030204" pitchFamily="34" charset="0"/>
                <a:cs typeface="Times New Roman" panose="02020603050405020304" pitchFamily="18" charset="0"/>
              </a:rPr>
              <a:t>af direktivet ved, at de nationale domstole kan efterprøve, om overenskomster på rimelig vis sikrer den generelle beskyttelse af vikarer ved at tildele dem kompenserende fordele for enhver fravigelse af ligebehandlingsprincippet (pr 77). </a:t>
            </a:r>
          </a:p>
        </p:txBody>
      </p:sp>
      <p:sp>
        <p:nvSpPr>
          <p:cNvPr id="6" name="Rounded Rectangle 5">
            <a:extLst>
              <a:ext uri="{FF2B5EF4-FFF2-40B4-BE49-F238E27FC236}">
                <a16:creationId xmlns:a16="http://schemas.microsoft.com/office/drawing/2014/main" id="{6D42F2F3-2221-EE82-ED45-1004CCE3D3B4}"/>
              </a:ext>
            </a:extLst>
          </p:cNvPr>
          <p:cNvSpPr/>
          <p:nvPr/>
        </p:nvSpPr>
        <p:spPr bwMode="auto">
          <a:xfrm>
            <a:off x="982660" y="2810925"/>
            <a:ext cx="3422167" cy="1359392"/>
          </a:xfrm>
          <a:prstGeom prst="round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100000"/>
              </a:lnSpc>
            </a:pPr>
            <a:r>
              <a:rPr lang="en-GB" sz="1799" kern="0">
                <a:solidFill>
                  <a:schemeClr val="bg1"/>
                </a:solidFill>
                <a:ea typeface="Calibri" panose="020F0502020204030204" pitchFamily="34" charset="0"/>
                <a:cs typeface="Times New Roman" panose="02020603050405020304" pitchFamily="18" charset="0"/>
              </a:rPr>
              <a:t>Den generelle beskyttelse af vikarer er </a:t>
            </a:r>
            <a:r>
              <a:rPr lang="en-GB" sz="1799" u="sng" kern="0">
                <a:solidFill>
                  <a:schemeClr val="bg1"/>
                </a:solidFill>
                <a:ea typeface="Calibri" panose="020F0502020204030204" pitchFamily="34" charset="0"/>
                <a:cs typeface="Times New Roman" panose="02020603050405020304" pitchFamily="18" charset="0"/>
              </a:rPr>
              <a:t>ikke en automatisk konsekvens </a:t>
            </a:r>
            <a:r>
              <a:rPr lang="en-GB" sz="1799" kern="0">
                <a:solidFill>
                  <a:schemeClr val="bg1"/>
                </a:solidFill>
                <a:ea typeface="Calibri" panose="020F0502020204030204" pitchFamily="34" charset="0"/>
                <a:cs typeface="Times New Roman" panose="02020603050405020304" pitchFamily="18" charset="0"/>
              </a:rPr>
              <a:t>af forhandlings-processen</a:t>
            </a:r>
            <a:endParaRPr lang="en-DK" sz="1799" kern="0">
              <a:solidFill>
                <a:schemeClr val="bg1"/>
              </a:solidFill>
            </a:endParaRPr>
          </a:p>
        </p:txBody>
      </p:sp>
      <p:sp>
        <p:nvSpPr>
          <p:cNvPr id="8" name="Rounded Rectangle 7">
            <a:extLst>
              <a:ext uri="{FF2B5EF4-FFF2-40B4-BE49-F238E27FC236}">
                <a16:creationId xmlns:a16="http://schemas.microsoft.com/office/drawing/2014/main" id="{47D526CB-D05D-F5D4-2A17-6FACE59000CD}"/>
              </a:ext>
            </a:extLst>
          </p:cNvPr>
          <p:cNvSpPr/>
          <p:nvPr/>
        </p:nvSpPr>
        <p:spPr bwMode="auto">
          <a:xfrm>
            <a:off x="1003817" y="4427088"/>
            <a:ext cx="2066977" cy="1633191"/>
          </a:xfrm>
          <a:prstGeom prst="round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100000"/>
              </a:lnSpc>
            </a:pPr>
            <a:r>
              <a:rPr lang="en-GB" sz="1800" u="sng" kern="0">
                <a:solidFill>
                  <a:schemeClr val="bg1"/>
                </a:solidFill>
                <a:ea typeface="Calibri" panose="020F0502020204030204" pitchFamily="34" charset="0"/>
                <a:cs typeface="Times New Roman" panose="02020603050405020304" pitchFamily="18" charset="0"/>
              </a:rPr>
              <a:t>En retlig prøvelse kan ikke erstattes </a:t>
            </a:r>
            <a:r>
              <a:rPr lang="en-GB" sz="1800" kern="0">
                <a:solidFill>
                  <a:schemeClr val="bg1"/>
                </a:solidFill>
                <a:ea typeface="Calibri" panose="020F0502020204030204" pitchFamily="34" charset="0"/>
                <a:cs typeface="Times New Roman" panose="02020603050405020304" pitchFamily="18" charset="0"/>
              </a:rPr>
              <a:t>af specifikke kriterier</a:t>
            </a:r>
          </a:p>
        </p:txBody>
      </p:sp>
      <p:sp>
        <p:nvSpPr>
          <p:cNvPr id="12" name="Content Placeholder 4">
            <a:extLst>
              <a:ext uri="{FF2B5EF4-FFF2-40B4-BE49-F238E27FC236}">
                <a16:creationId xmlns:a16="http://schemas.microsoft.com/office/drawing/2014/main" id="{026AC922-24D9-E7BA-DE2A-0CFC224B2DCF}"/>
              </a:ext>
            </a:extLst>
          </p:cNvPr>
          <p:cNvSpPr txBox="1">
            <a:spLocks/>
          </p:cNvSpPr>
          <p:nvPr/>
        </p:nvSpPr>
        <p:spPr bwMode="auto">
          <a:xfrm>
            <a:off x="4222692" y="2920421"/>
            <a:ext cx="7774839" cy="8881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1" b="0">
                <a:solidFill>
                  <a:schemeClr val="tx1"/>
                </a:solidFill>
                <a:latin typeface="+mn-lt"/>
                <a:ea typeface="+mn-ea"/>
                <a:cs typeface="+mn-cs"/>
              </a:defRPr>
            </a:lvl1pPr>
            <a:lvl2pPr marL="432130" indent="-180054"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1">
                <a:solidFill>
                  <a:schemeClr val="tx1"/>
                </a:solidFill>
                <a:latin typeface="+mn-lt"/>
              </a:defRPr>
            </a:lvl2pPr>
            <a:lvl3pPr marL="756227" indent="-180054"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1">
                <a:solidFill>
                  <a:schemeClr val="tx1"/>
                </a:solidFill>
                <a:latin typeface="+mn-lt"/>
              </a:defRPr>
            </a:lvl3pPr>
            <a:lvl4pPr marL="1152346" indent="-180054"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1">
                <a:solidFill>
                  <a:schemeClr val="tx1"/>
                </a:solidFill>
                <a:latin typeface="+mn-lt"/>
              </a:defRPr>
            </a:lvl4pPr>
            <a:lvl5pPr marL="1512454" indent="-180054"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1">
                <a:solidFill>
                  <a:schemeClr val="tx1"/>
                </a:solidFill>
                <a:latin typeface="+mn-lt"/>
              </a:defRPr>
            </a:lvl5pPr>
            <a:lvl6pPr marL="1836551" indent="-180054" algn="l" rtl="0" eaLnBrk="1" fontAlgn="base" hangingPunct="1">
              <a:lnSpc>
                <a:spcPct val="99000"/>
              </a:lnSpc>
              <a:spcBef>
                <a:spcPts val="600"/>
              </a:spcBef>
              <a:spcAft>
                <a:spcPct val="0"/>
              </a:spcAft>
              <a:buClr>
                <a:schemeClr val="tx1"/>
              </a:buClr>
              <a:buFont typeface="Arial" panose="020B0604020202020204" pitchFamily="34" charset="0"/>
              <a:buChar char="•"/>
              <a:defRPr sz="2001">
                <a:solidFill>
                  <a:schemeClr val="tx1"/>
                </a:solidFill>
                <a:latin typeface="+mn-lt"/>
              </a:defRPr>
            </a:lvl6pPr>
            <a:lvl7pPr marL="1836551" indent="-180054" algn="l" rtl="0" eaLnBrk="1" fontAlgn="base" hangingPunct="1">
              <a:lnSpc>
                <a:spcPct val="99000"/>
              </a:lnSpc>
              <a:spcBef>
                <a:spcPts val="600"/>
              </a:spcBef>
              <a:spcAft>
                <a:spcPct val="0"/>
              </a:spcAft>
              <a:buClr>
                <a:schemeClr val="tx1"/>
              </a:buClr>
              <a:buFont typeface="Arial" panose="020B0604020202020204" pitchFamily="34" charset="0"/>
              <a:buChar char="•"/>
              <a:defRPr sz="2001">
                <a:solidFill>
                  <a:schemeClr val="tx1"/>
                </a:solidFill>
                <a:latin typeface="+mn-lt"/>
              </a:defRPr>
            </a:lvl7pPr>
            <a:lvl8pPr marL="1836551" indent="-180054" algn="l" rtl="0" eaLnBrk="1" fontAlgn="base" hangingPunct="1">
              <a:lnSpc>
                <a:spcPct val="99000"/>
              </a:lnSpc>
              <a:spcBef>
                <a:spcPts val="600"/>
              </a:spcBef>
              <a:spcAft>
                <a:spcPct val="0"/>
              </a:spcAft>
              <a:buClr>
                <a:schemeClr val="tx1"/>
              </a:buClr>
              <a:buFont typeface="Arial" panose="020B0604020202020204" pitchFamily="34" charset="0"/>
              <a:buChar char="•"/>
              <a:defRPr sz="2001">
                <a:solidFill>
                  <a:schemeClr val="tx1"/>
                </a:solidFill>
                <a:latin typeface="+mn-lt"/>
              </a:defRPr>
            </a:lvl8pPr>
            <a:lvl9pPr marL="1836551" indent="-180054" algn="l" rtl="0" eaLnBrk="1" fontAlgn="base" hangingPunct="1">
              <a:lnSpc>
                <a:spcPct val="99000"/>
              </a:lnSpc>
              <a:spcBef>
                <a:spcPts val="600"/>
              </a:spcBef>
              <a:spcAft>
                <a:spcPct val="0"/>
              </a:spcAft>
              <a:buClr>
                <a:schemeClr val="tx1"/>
              </a:buClr>
              <a:buFont typeface="Arial" panose="020B0604020202020204" pitchFamily="34" charset="0"/>
              <a:buChar char="•"/>
              <a:defRPr sz="2001">
                <a:solidFill>
                  <a:schemeClr val="tx1"/>
                </a:solidFill>
                <a:latin typeface="+mn-lt"/>
              </a:defRPr>
            </a:lvl9pPr>
          </a:lstStyle>
          <a:p>
            <a:pPr marL="431999" lvl="1" indent="0">
              <a:buNone/>
            </a:pPr>
            <a:r>
              <a:rPr lang="en-GB" sz="1799" kern="0">
                <a:ea typeface="Calibri" panose="020F0502020204030204" pitchFamily="34" charset="0"/>
                <a:cs typeface="Times New Roman" panose="02020603050405020304" pitchFamily="18" charset="0"/>
              </a:rPr>
              <a:t>Når arbejdsmarkedsparterne forhandler overenskomster, sker det under overholdelse af EU-retten (pr 61). Forhandlingsprocessen, herunder en regel om formodet retmæssighed, kan ikke tilsidesætte kravet om respekt for den generelle beskyttelse</a:t>
            </a:r>
          </a:p>
        </p:txBody>
      </p:sp>
    </p:spTree>
    <p:custDataLst>
      <p:tags r:id="rId1"/>
    </p:custDataLst>
    <p:extLst>
      <p:ext uri="{BB962C8B-B14F-4D97-AF65-F5344CB8AC3E}">
        <p14:creationId xmlns:p14="http://schemas.microsoft.com/office/powerpoint/2010/main" val="8592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DK"/>
              <a:t>CJEU C-311/21 Timepartner personnel</a:t>
            </a:r>
            <a:endParaRPr lang="en-GB"/>
          </a:p>
        </p:txBody>
      </p:sp>
      <p:sp>
        <p:nvSpPr>
          <p:cNvPr id="5" name="Content Placeholder 4"/>
          <p:cNvSpPr>
            <a:spLocks noGrp="1"/>
          </p:cNvSpPr>
          <p:nvPr>
            <p:ph idx="1"/>
          </p:nvPr>
        </p:nvSpPr>
        <p:spPr>
          <a:xfrm>
            <a:off x="985839" y="1939788"/>
            <a:ext cx="10220325" cy="3937484"/>
          </a:xfrm>
        </p:spPr>
        <p:txBody>
          <a:bodyPr/>
          <a:lstStyle/>
          <a:p>
            <a:r>
              <a:rPr lang="en-GB" b="1"/>
              <a:t>Hvad skal de nationale domstole gøre ? Udføre en konkret vurdering:</a:t>
            </a:r>
          </a:p>
          <a:p>
            <a:endParaRPr lang="en-GB" b="1"/>
          </a:p>
          <a:p>
            <a:pPr marL="457200" indent="-457200">
              <a:buFont typeface="+mj-lt"/>
              <a:buAutoNum type="arabicPeriod"/>
            </a:pPr>
            <a:r>
              <a:rPr lang="da-DK" u="sng">
                <a:effectLst/>
                <a:ea typeface="Calibri" panose="020F0502020204030204" pitchFamily="34" charset="0"/>
                <a:cs typeface="Times New Roman" panose="02020603050405020304" pitchFamily="18" charset="0"/>
              </a:rPr>
              <a:t>Fastlægge de væsentlige arbejds- og ansættelsesvilkår, som ville finde anvendelse på den vikaransatte, hvis denne havde været direkte ansat af brugervirksomheden</a:t>
            </a:r>
            <a:r>
              <a:rPr lang="da-DK">
                <a:effectLst/>
                <a:ea typeface="Calibri" panose="020F0502020204030204" pitchFamily="34" charset="0"/>
                <a:cs typeface="Times New Roman" panose="02020603050405020304" pitchFamily="18" charset="0"/>
              </a:rPr>
              <a:t> til at udføre samme opgave</a:t>
            </a:r>
            <a:r>
              <a:rPr lang="en-GB">
                <a:effectLst/>
                <a:ea typeface="Calibri" panose="020F0502020204030204" pitchFamily="34" charset="0"/>
                <a:cs typeface="Times New Roman" panose="02020603050405020304" pitchFamily="18" charset="0"/>
              </a:rPr>
              <a:t>.</a:t>
            </a:r>
            <a:r>
              <a:rPr lang="en-DK">
                <a:effectLst/>
              </a:rPr>
              <a:t> </a:t>
            </a:r>
            <a:endParaRPr lang="en-DK">
              <a:cs typeface="Times New Roman" panose="02020603050405020304" pitchFamily="18" charset="0"/>
            </a:endParaRPr>
          </a:p>
          <a:p>
            <a:pPr marL="457200" indent="-457200">
              <a:buFont typeface="+mj-lt"/>
              <a:buAutoNum type="arabicPeriod"/>
            </a:pPr>
            <a:r>
              <a:rPr lang="en-DK" u="sng">
                <a:ea typeface="Calibri" panose="020F0502020204030204" pitchFamily="34" charset="0"/>
                <a:cs typeface="Times New Roman" panose="02020603050405020304" pitchFamily="18" charset="0"/>
              </a:rPr>
              <a:t>Sammenligne disse væsentlige arbejds- og ansættelsesvilkår med dem, der følger af den kollektive overenskomst, som vikaren rent faktisk er dækket af</a:t>
            </a:r>
            <a:endParaRPr lang="en-GB" u="sng">
              <a:ea typeface="Calibri" panose="020F0502020204030204" pitchFamily="34" charset="0"/>
              <a:cs typeface="Times New Roman" panose="02020603050405020304" pitchFamily="18" charset="0"/>
            </a:endParaRPr>
          </a:p>
          <a:p>
            <a:pPr marL="457200" indent="-457200">
              <a:buFont typeface="+mj-lt"/>
              <a:buAutoNum type="arabicPeriod"/>
            </a:pPr>
            <a:r>
              <a:rPr lang="en-GB" u="sng">
                <a:ea typeface="Calibri" panose="020F0502020204030204" pitchFamily="34" charset="0"/>
                <a:cs typeface="Times New Roman" panose="02020603050405020304" pitchFamily="18" charset="0"/>
              </a:rPr>
              <a:t>Vurdere</a:t>
            </a:r>
            <a:r>
              <a:rPr lang="en-GB">
                <a:ea typeface="Calibri" panose="020F0502020204030204" pitchFamily="34" charset="0"/>
                <a:cs typeface="Times New Roman" panose="02020603050405020304" pitchFamily="18" charset="0"/>
              </a:rPr>
              <a:t> </a:t>
            </a:r>
            <a:r>
              <a:rPr lang="en-GB" u="sng">
                <a:ea typeface="Calibri" panose="020F0502020204030204" pitchFamily="34" charset="0"/>
                <a:cs typeface="Times New Roman" panose="02020603050405020304" pitchFamily="18" charset="0"/>
              </a:rPr>
              <a:t>om de tildelte kompenserende fordele gør det muligt at udligne forskelsbehandlingen </a:t>
            </a:r>
            <a:r>
              <a:rPr lang="en-GB">
                <a:ea typeface="Calibri" panose="020F0502020204030204" pitchFamily="34" charset="0"/>
                <a:cs typeface="Times New Roman" panose="02020603050405020304" pitchFamily="18" charset="0"/>
              </a:rPr>
              <a:t>i de øvrige vilkår</a:t>
            </a:r>
            <a:endParaRPr lang="en-DK">
              <a:effectLst/>
              <a:ea typeface="Calibri" panose="020F0502020204030204" pitchFamily="34" charset="0"/>
              <a:cs typeface="Times New Roman" panose="02020603050405020304" pitchFamily="18" charset="0"/>
            </a:endParaRPr>
          </a:p>
          <a:p>
            <a:endParaRPr lang="en-GB" b="1"/>
          </a:p>
        </p:txBody>
      </p:sp>
    </p:spTree>
    <p:custDataLst>
      <p:tags r:id="rId1"/>
    </p:custDataLst>
    <p:extLst>
      <p:ext uri="{BB962C8B-B14F-4D97-AF65-F5344CB8AC3E}">
        <p14:creationId xmlns:p14="http://schemas.microsoft.com/office/powerpoint/2010/main" val="373361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DK"/>
              <a:t>CJEU C-311/21 Timepartner personnel</a:t>
            </a:r>
            <a:endParaRPr lang="en-GB"/>
          </a:p>
        </p:txBody>
      </p:sp>
      <p:sp>
        <p:nvSpPr>
          <p:cNvPr id="5" name="Content Placeholder 4"/>
          <p:cNvSpPr>
            <a:spLocks noGrp="1"/>
          </p:cNvSpPr>
          <p:nvPr>
            <p:ph idx="1"/>
          </p:nvPr>
        </p:nvSpPr>
        <p:spPr>
          <a:xfrm>
            <a:off x="985839" y="1939788"/>
            <a:ext cx="10365157" cy="3937484"/>
          </a:xfrm>
        </p:spPr>
        <p:txBody>
          <a:bodyPr/>
          <a:lstStyle/>
          <a:p>
            <a:pPr marL="342900" indent="-342900">
              <a:buFont typeface="Arial" panose="020B0604020202020204" pitchFamily="34" charset="0"/>
              <a:buChar char="•"/>
            </a:pPr>
            <a:endParaRPr lang="en-GB"/>
          </a:p>
          <a:p>
            <a:pPr>
              <a:buNone/>
            </a:pPr>
            <a:r>
              <a:rPr lang="en-GB" b="1"/>
              <a:t>Harmonerer med Højesterets resultat i U 2020.845 H</a:t>
            </a:r>
            <a:r>
              <a:rPr lang="en-GB"/>
              <a:t>: </a:t>
            </a:r>
          </a:p>
          <a:p>
            <a:pPr marL="342900" indent="-342900">
              <a:buFont typeface="Arial" panose="020B0604020202020204" pitchFamily="34" charset="0"/>
              <a:buChar char="•"/>
            </a:pPr>
            <a:r>
              <a:rPr lang="en-GB"/>
              <a:t>Den generelle beskyttelse af vikarer er et kriterium, der skal prøves,  for at overenskomster kan fravige ligebehandlingsprincippet</a:t>
            </a:r>
          </a:p>
          <a:p>
            <a:pPr marL="342900" indent="-342900">
              <a:buFont typeface="Arial" panose="020B0604020202020204" pitchFamily="34" charset="0"/>
              <a:buChar char="•"/>
            </a:pPr>
            <a:endParaRPr lang="en-GB"/>
          </a:p>
          <a:p>
            <a:pPr>
              <a:buNone/>
            </a:pPr>
            <a:r>
              <a:rPr lang="en-GB" b="1"/>
              <a:t>Begrænser forhandlingsrummet</a:t>
            </a:r>
            <a:r>
              <a:rPr lang="en-GB"/>
              <a:t> for overenskomster, der fraviger ligebehandlingsprincippet</a:t>
            </a:r>
          </a:p>
          <a:p>
            <a:pPr marL="594900" lvl="1" indent="-342900"/>
            <a:r>
              <a:rPr lang="en-GB"/>
              <a:t>Begrænses gennem </a:t>
            </a:r>
            <a:r>
              <a:rPr lang="en-GB" b="1"/>
              <a:t>den gruppe vilkår, der skal være i balance</a:t>
            </a:r>
          </a:p>
          <a:p>
            <a:pPr marL="594900" lvl="1" indent="-342900"/>
            <a:r>
              <a:rPr lang="en-GB"/>
              <a:t>Begrænses (og vanskeliggøres) ved at </a:t>
            </a:r>
            <a:r>
              <a:rPr lang="en-GB" b="1"/>
              <a:t>sammenligne med niveauet på den konkrete brugervirksomhed </a:t>
            </a:r>
            <a:r>
              <a:rPr lang="en-GB"/>
              <a:t>– ikke en generel mere abstrakt standard, de mest repræsentative vilkår, de mest sædvanlige vilkår, eller andet. </a:t>
            </a:r>
          </a:p>
          <a:p>
            <a:endParaRPr lang="en-GB"/>
          </a:p>
          <a:p>
            <a:r>
              <a:rPr lang="en-GB"/>
              <a:t>Det er </a:t>
            </a:r>
            <a:r>
              <a:rPr lang="en-GB" b="1"/>
              <a:t>Arbejdsretten, </a:t>
            </a:r>
            <a:r>
              <a:rPr lang="en-GB"/>
              <a:t>der prøver, hvorvidt kriteriet er opfyldt, jf. vikarlovens § 3, stk. 7. </a:t>
            </a:r>
          </a:p>
        </p:txBody>
      </p:sp>
    </p:spTree>
    <p:custDataLst>
      <p:tags r:id="rId1"/>
    </p:custDataLst>
    <p:extLst>
      <p:ext uri="{BB962C8B-B14F-4D97-AF65-F5344CB8AC3E}">
        <p14:creationId xmlns:p14="http://schemas.microsoft.com/office/powerpoint/2010/main" val="199384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2601-ECED-7E9E-F794-9949E391E20F}"/>
              </a:ext>
            </a:extLst>
          </p:cNvPr>
          <p:cNvSpPr>
            <a:spLocks noGrp="1"/>
          </p:cNvSpPr>
          <p:nvPr>
            <p:ph type="title"/>
          </p:nvPr>
        </p:nvSpPr>
        <p:spPr/>
        <p:txBody>
          <a:bodyPr/>
          <a:lstStyle/>
          <a:p>
            <a:r>
              <a:rPr lang="en-GB"/>
              <a:t>E</a:t>
            </a:r>
            <a:r>
              <a:rPr lang="en-DK"/>
              <a:t>t kig på de danske komplikationer</a:t>
            </a:r>
          </a:p>
        </p:txBody>
      </p:sp>
      <p:sp>
        <p:nvSpPr>
          <p:cNvPr id="3" name="Content Placeholder 2">
            <a:extLst>
              <a:ext uri="{FF2B5EF4-FFF2-40B4-BE49-F238E27FC236}">
                <a16:creationId xmlns:a16="http://schemas.microsoft.com/office/drawing/2014/main" id="{4A9B3AA6-0483-6B31-5120-FCF1BDA04E43}"/>
              </a:ext>
            </a:extLst>
          </p:cNvPr>
          <p:cNvSpPr>
            <a:spLocks noGrp="1"/>
          </p:cNvSpPr>
          <p:nvPr>
            <p:ph idx="1"/>
          </p:nvPr>
        </p:nvSpPr>
        <p:spPr/>
        <p:txBody>
          <a:bodyPr/>
          <a:lstStyle/>
          <a:p>
            <a:endParaRPr lang="en-DK"/>
          </a:p>
        </p:txBody>
      </p:sp>
      <p:sp>
        <p:nvSpPr>
          <p:cNvPr id="4" name="Date Placeholder 3">
            <a:extLst>
              <a:ext uri="{FF2B5EF4-FFF2-40B4-BE49-F238E27FC236}">
                <a16:creationId xmlns:a16="http://schemas.microsoft.com/office/drawing/2014/main" id="{96965A92-4546-82A7-FF90-BD31BE4211E0}"/>
              </a:ext>
            </a:extLst>
          </p:cNvPr>
          <p:cNvSpPr>
            <a:spLocks noGrp="1"/>
          </p:cNvSpPr>
          <p:nvPr>
            <p:ph type="dt" sz="half" idx="10"/>
          </p:nvPr>
        </p:nvSpPr>
        <p:spPr/>
        <p:txBody>
          <a:bodyPr/>
          <a:lstStyle/>
          <a:p>
            <a:fld id="{236C0DEB-6B17-6E46-8848-3856C6162C2A}" type="datetime1">
              <a:t>31/05/2023</a:t>
            </a:fld>
            <a:r>
              <a:rPr lang="da-DK"/>
              <a:t>24-05-2023</a:t>
            </a:r>
          </a:p>
        </p:txBody>
      </p:sp>
      <p:sp>
        <p:nvSpPr>
          <p:cNvPr id="5" name="Oval 4">
            <a:extLst>
              <a:ext uri="{FF2B5EF4-FFF2-40B4-BE49-F238E27FC236}">
                <a16:creationId xmlns:a16="http://schemas.microsoft.com/office/drawing/2014/main" id="{0B4DF7D2-9C12-4E4F-D367-E936A96003FA}"/>
              </a:ext>
            </a:extLst>
          </p:cNvPr>
          <p:cNvSpPr/>
          <p:nvPr/>
        </p:nvSpPr>
        <p:spPr bwMode="auto">
          <a:xfrm>
            <a:off x="5158308" y="2202120"/>
            <a:ext cx="1224136" cy="720080"/>
          </a:xfrm>
          <a:prstGeom prst="ellipse">
            <a:avLst/>
          </a:prstGeom>
          <a:solidFill>
            <a:schemeClr val="tx1"/>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Vikar-bureau</a:t>
            </a:r>
          </a:p>
        </p:txBody>
      </p:sp>
      <p:sp>
        <p:nvSpPr>
          <p:cNvPr id="6" name="Oval 5">
            <a:extLst>
              <a:ext uri="{FF2B5EF4-FFF2-40B4-BE49-F238E27FC236}">
                <a16:creationId xmlns:a16="http://schemas.microsoft.com/office/drawing/2014/main" id="{8FCBBF45-E9C7-8430-E64E-12398427C746}"/>
              </a:ext>
            </a:extLst>
          </p:cNvPr>
          <p:cNvSpPr/>
          <p:nvPr/>
        </p:nvSpPr>
        <p:spPr bwMode="auto">
          <a:xfrm>
            <a:off x="7818610" y="4568052"/>
            <a:ext cx="1872207" cy="962445"/>
          </a:xfrm>
          <a:prstGeom prst="ellipse">
            <a:avLst/>
          </a:prstGeom>
          <a:solidFill>
            <a:schemeClr val="tx1"/>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Bruger-virksomhed</a:t>
            </a:r>
          </a:p>
        </p:txBody>
      </p:sp>
      <p:sp>
        <p:nvSpPr>
          <p:cNvPr id="7" name="Oval 6">
            <a:extLst>
              <a:ext uri="{FF2B5EF4-FFF2-40B4-BE49-F238E27FC236}">
                <a16:creationId xmlns:a16="http://schemas.microsoft.com/office/drawing/2014/main" id="{AFF6090D-6C79-E051-8587-42E16811FF19}"/>
              </a:ext>
            </a:extLst>
          </p:cNvPr>
          <p:cNvSpPr/>
          <p:nvPr/>
        </p:nvSpPr>
        <p:spPr bwMode="auto">
          <a:xfrm>
            <a:off x="2133972" y="4689234"/>
            <a:ext cx="1224136" cy="720080"/>
          </a:xfrm>
          <a:prstGeom prst="ellipse">
            <a:avLst/>
          </a:prstGeom>
          <a:solidFill>
            <a:schemeClr val="tx1"/>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Vikar</a:t>
            </a:r>
          </a:p>
        </p:txBody>
      </p:sp>
      <p:sp>
        <p:nvSpPr>
          <p:cNvPr id="8" name="Left-right Arrow 7">
            <a:extLst>
              <a:ext uri="{FF2B5EF4-FFF2-40B4-BE49-F238E27FC236}">
                <a16:creationId xmlns:a16="http://schemas.microsoft.com/office/drawing/2014/main" id="{59BEC75A-CABB-9AE6-BB8D-676E7F52CB9A}"/>
              </a:ext>
            </a:extLst>
          </p:cNvPr>
          <p:cNvSpPr/>
          <p:nvPr/>
        </p:nvSpPr>
        <p:spPr bwMode="auto">
          <a:xfrm rot="2631380">
            <a:off x="6089346" y="3487981"/>
            <a:ext cx="2228980" cy="466974"/>
          </a:xfrm>
          <a:prstGeom prst="leftRightArrow">
            <a:avLst/>
          </a:prstGeom>
          <a:solidFill>
            <a:srgbClr val="92D05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Vikarkontrakt</a:t>
            </a:r>
          </a:p>
        </p:txBody>
      </p:sp>
      <p:sp>
        <p:nvSpPr>
          <p:cNvPr id="10" name="Left-right Arrow 9">
            <a:extLst>
              <a:ext uri="{FF2B5EF4-FFF2-40B4-BE49-F238E27FC236}">
                <a16:creationId xmlns:a16="http://schemas.microsoft.com/office/drawing/2014/main" id="{A164B906-4819-2B5A-D144-5915FC21FC3A}"/>
              </a:ext>
            </a:extLst>
          </p:cNvPr>
          <p:cNvSpPr/>
          <p:nvPr/>
        </p:nvSpPr>
        <p:spPr bwMode="auto">
          <a:xfrm rot="18647247">
            <a:off x="2932422" y="3567315"/>
            <a:ext cx="2228980" cy="466974"/>
          </a:xfrm>
          <a:prstGeom prst="leftRightArrow">
            <a:avLst/>
          </a:prstGeom>
          <a:solidFill>
            <a:srgbClr val="92D05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Ansættelseskontrakt</a:t>
            </a:r>
          </a:p>
        </p:txBody>
      </p:sp>
      <p:sp>
        <p:nvSpPr>
          <p:cNvPr id="11" name="Rounded Rectangle 10">
            <a:extLst>
              <a:ext uri="{FF2B5EF4-FFF2-40B4-BE49-F238E27FC236}">
                <a16:creationId xmlns:a16="http://schemas.microsoft.com/office/drawing/2014/main" id="{142ECCCB-1995-4EC3-1A5F-6C0423AA5483}"/>
              </a:ext>
            </a:extLst>
          </p:cNvPr>
          <p:cNvSpPr/>
          <p:nvPr/>
        </p:nvSpPr>
        <p:spPr bwMode="auto">
          <a:xfrm>
            <a:off x="4302595" y="4749189"/>
            <a:ext cx="2988331" cy="409307"/>
          </a:xfrm>
          <a:prstGeom prst="round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Vikarloven + vikardirektivet</a:t>
            </a:r>
          </a:p>
        </p:txBody>
      </p:sp>
      <p:sp>
        <p:nvSpPr>
          <p:cNvPr id="13" name="Rounded Rectangle 12">
            <a:extLst>
              <a:ext uri="{FF2B5EF4-FFF2-40B4-BE49-F238E27FC236}">
                <a16:creationId xmlns:a16="http://schemas.microsoft.com/office/drawing/2014/main" id="{4E5978C0-4DEA-2125-5A89-FF020831EB64}"/>
              </a:ext>
            </a:extLst>
          </p:cNvPr>
          <p:cNvSpPr/>
          <p:nvPr/>
        </p:nvSpPr>
        <p:spPr bwMode="auto">
          <a:xfrm>
            <a:off x="9589072" y="5307933"/>
            <a:ext cx="2049956" cy="668363"/>
          </a:xfrm>
          <a:prstGeom prst="roundRect">
            <a:avLst/>
          </a:prstGeom>
          <a:solidFill>
            <a:srgbClr val="7030A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Brugervirksomheds-overenskomst</a:t>
            </a:r>
          </a:p>
        </p:txBody>
      </p:sp>
      <p:sp>
        <p:nvSpPr>
          <p:cNvPr id="14" name="Rounded Rectangle 13">
            <a:extLst>
              <a:ext uri="{FF2B5EF4-FFF2-40B4-BE49-F238E27FC236}">
                <a16:creationId xmlns:a16="http://schemas.microsoft.com/office/drawing/2014/main" id="{A796AEA7-69BA-D459-AF6C-FDF08EFF8A7B}"/>
              </a:ext>
            </a:extLst>
          </p:cNvPr>
          <p:cNvSpPr/>
          <p:nvPr/>
        </p:nvSpPr>
        <p:spPr bwMode="auto">
          <a:xfrm>
            <a:off x="7840085" y="3116961"/>
            <a:ext cx="1656184" cy="445124"/>
          </a:xfrm>
          <a:prstGeom prst="roundRect">
            <a:avLst/>
          </a:prstGeom>
          <a:solidFill>
            <a:srgbClr val="7030A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Overenskomst</a:t>
            </a:r>
          </a:p>
        </p:txBody>
      </p:sp>
      <p:sp>
        <p:nvSpPr>
          <p:cNvPr id="15" name="Rounded Rectangle 14">
            <a:extLst>
              <a:ext uri="{FF2B5EF4-FFF2-40B4-BE49-F238E27FC236}">
                <a16:creationId xmlns:a16="http://schemas.microsoft.com/office/drawing/2014/main" id="{5B316F04-91C3-F1D7-CB1C-D3EFF5C6048A}"/>
              </a:ext>
            </a:extLst>
          </p:cNvPr>
          <p:cNvSpPr/>
          <p:nvPr/>
        </p:nvSpPr>
        <p:spPr bwMode="auto">
          <a:xfrm>
            <a:off x="2487011" y="2941341"/>
            <a:ext cx="1656184" cy="445124"/>
          </a:xfrm>
          <a:prstGeom prst="roundRect">
            <a:avLst/>
          </a:prstGeom>
          <a:solidFill>
            <a:srgbClr val="7030A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Overenskomst</a:t>
            </a:r>
          </a:p>
        </p:txBody>
      </p:sp>
      <p:sp>
        <p:nvSpPr>
          <p:cNvPr id="16" name="Rounded Rectangle 15">
            <a:extLst>
              <a:ext uri="{FF2B5EF4-FFF2-40B4-BE49-F238E27FC236}">
                <a16:creationId xmlns:a16="http://schemas.microsoft.com/office/drawing/2014/main" id="{CF323639-9150-985A-28D5-273975A53D62}"/>
              </a:ext>
            </a:extLst>
          </p:cNvPr>
          <p:cNvSpPr/>
          <p:nvPr/>
        </p:nvSpPr>
        <p:spPr bwMode="auto">
          <a:xfrm>
            <a:off x="727389" y="2927058"/>
            <a:ext cx="1656184" cy="445124"/>
          </a:xfrm>
          <a:prstGeom prst="roundRect">
            <a:avLst/>
          </a:prstGeom>
          <a:solidFill>
            <a:srgbClr val="C0000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Overenskomst</a:t>
            </a:r>
          </a:p>
        </p:txBody>
      </p:sp>
      <p:sp>
        <p:nvSpPr>
          <p:cNvPr id="18" name="Rounded Rectangle 17">
            <a:extLst>
              <a:ext uri="{FF2B5EF4-FFF2-40B4-BE49-F238E27FC236}">
                <a16:creationId xmlns:a16="http://schemas.microsoft.com/office/drawing/2014/main" id="{31A57A46-4493-CED5-5BBB-A74D1D31135E}"/>
              </a:ext>
            </a:extLst>
          </p:cNvPr>
          <p:cNvSpPr/>
          <p:nvPr/>
        </p:nvSpPr>
        <p:spPr bwMode="auto">
          <a:xfrm>
            <a:off x="4968669" y="1559917"/>
            <a:ext cx="1656184" cy="583887"/>
          </a:xfrm>
          <a:prstGeom prst="roundRect">
            <a:avLst/>
          </a:prstGeom>
          <a:solidFill>
            <a:srgbClr val="C0000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Vikarburea-overenskomst</a:t>
            </a:r>
          </a:p>
        </p:txBody>
      </p:sp>
      <p:sp>
        <p:nvSpPr>
          <p:cNvPr id="19" name="Rounded Rectangle 18">
            <a:extLst>
              <a:ext uri="{FF2B5EF4-FFF2-40B4-BE49-F238E27FC236}">
                <a16:creationId xmlns:a16="http://schemas.microsoft.com/office/drawing/2014/main" id="{BA72A723-7BEF-DBC8-2CCD-7E4B8DAA4CD5}"/>
              </a:ext>
            </a:extLst>
          </p:cNvPr>
          <p:cNvSpPr/>
          <p:nvPr/>
        </p:nvSpPr>
        <p:spPr bwMode="auto">
          <a:xfrm>
            <a:off x="727389" y="3485819"/>
            <a:ext cx="2988331" cy="409307"/>
          </a:xfrm>
          <a:prstGeom prst="round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Vikarloven + vikardirektivet</a:t>
            </a:r>
          </a:p>
        </p:txBody>
      </p:sp>
      <p:sp>
        <p:nvSpPr>
          <p:cNvPr id="23" name="Right Arrow 22">
            <a:extLst>
              <a:ext uri="{FF2B5EF4-FFF2-40B4-BE49-F238E27FC236}">
                <a16:creationId xmlns:a16="http://schemas.microsoft.com/office/drawing/2014/main" id="{D1F84539-DBCF-0405-196F-4C18AE0DAEAC}"/>
              </a:ext>
            </a:extLst>
          </p:cNvPr>
          <p:cNvSpPr/>
          <p:nvPr/>
        </p:nvSpPr>
        <p:spPr bwMode="auto">
          <a:xfrm>
            <a:off x="3788942" y="5179380"/>
            <a:ext cx="3962868" cy="531930"/>
          </a:xfrm>
          <a:prstGeom prst="rightArrow">
            <a:avLst/>
          </a:prstGeom>
          <a:solidFill>
            <a:schemeClr val="accent2">
              <a:lumMod val="40000"/>
              <a:lumOff val="60000"/>
            </a:schemeClr>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Arbejde</a:t>
            </a:r>
          </a:p>
        </p:txBody>
      </p:sp>
    </p:spTree>
    <p:extLst>
      <p:ext uri="{BB962C8B-B14F-4D97-AF65-F5344CB8AC3E}">
        <p14:creationId xmlns:p14="http://schemas.microsoft.com/office/powerpoint/2010/main" val="749649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B425-669E-1453-0AAC-846AB6868A49}"/>
              </a:ext>
            </a:extLst>
          </p:cNvPr>
          <p:cNvSpPr>
            <a:spLocks noGrp="1"/>
          </p:cNvSpPr>
          <p:nvPr>
            <p:ph type="title"/>
          </p:nvPr>
        </p:nvSpPr>
        <p:spPr/>
        <p:txBody>
          <a:bodyPr/>
          <a:lstStyle/>
          <a:p>
            <a:r>
              <a:rPr lang="en-GB"/>
              <a:t>H</a:t>
            </a:r>
            <a:r>
              <a:rPr lang="en-DK"/>
              <a:t>æftelse for Brugervirksomheden ?</a:t>
            </a:r>
          </a:p>
        </p:txBody>
      </p:sp>
      <p:sp>
        <p:nvSpPr>
          <p:cNvPr id="3" name="Content Placeholder 2">
            <a:extLst>
              <a:ext uri="{FF2B5EF4-FFF2-40B4-BE49-F238E27FC236}">
                <a16:creationId xmlns:a16="http://schemas.microsoft.com/office/drawing/2014/main" id="{70307A20-721C-4720-58AD-DB65C5914DE2}"/>
              </a:ext>
            </a:extLst>
          </p:cNvPr>
          <p:cNvSpPr>
            <a:spLocks noGrp="1"/>
          </p:cNvSpPr>
          <p:nvPr>
            <p:ph idx="1"/>
          </p:nvPr>
        </p:nvSpPr>
        <p:spPr>
          <a:xfrm>
            <a:off x="985838" y="1960079"/>
            <a:ext cx="10365158" cy="3937484"/>
          </a:xfrm>
        </p:spPr>
        <p:txBody>
          <a:bodyPr/>
          <a:lstStyle/>
          <a:p>
            <a:pPr>
              <a:buNone/>
            </a:pPr>
            <a:r>
              <a:rPr lang="da-DK" b="1"/>
              <a:t>Brugervirksomheden</a:t>
            </a:r>
            <a:r>
              <a:rPr lang="da-DK"/>
              <a:t> kan være forpligtet til at sikre </a:t>
            </a:r>
            <a:r>
              <a:rPr lang="da-DK" b="1"/>
              <a:t>ligebehandling</a:t>
            </a:r>
            <a:r>
              <a:rPr lang="da-DK"/>
              <a:t> efter egen overenskomst. En vurdering af hver enkelt overenskomsts personlige anvendelsesområde:</a:t>
            </a:r>
          </a:p>
          <a:p>
            <a:pPr>
              <a:buNone/>
            </a:pPr>
            <a:endParaRPr lang="da-DK"/>
          </a:p>
          <a:p>
            <a:pPr>
              <a:buNone/>
            </a:pPr>
            <a:r>
              <a:rPr lang="en-DK" b="1"/>
              <a:t>Mange overenskomster indeholder ikke bestemmelser om pligt til ligebehandling af vikarer</a:t>
            </a:r>
          </a:p>
          <a:p>
            <a:r>
              <a:rPr lang="en-DK" b="1"/>
              <a:t>Nogle af disse overenskomster fik før vikarloven ved faglig voldgift fastsat et særligt ansvar for ligebehandling af vikarer :</a:t>
            </a:r>
          </a:p>
          <a:p>
            <a:pPr marL="342900" indent="-342900">
              <a:buFont typeface="Arial" panose="020B0604020202020204" pitchFamily="34" charset="0"/>
              <a:buChar char="•"/>
            </a:pPr>
            <a:r>
              <a:rPr lang="en-DK"/>
              <a:t>F.eks. Elektrikeroverenskomsten (Bravida-afgørelsen fra 2003)</a:t>
            </a:r>
          </a:p>
          <a:p>
            <a:pPr>
              <a:buNone/>
            </a:pPr>
            <a:r>
              <a:rPr lang="da-DK" b="1"/>
              <a:t>Nogle overenskomster har særlige vikar-bestemmelser, der dækker vikarbureau-vikarer, men ikke andre vikarer:</a:t>
            </a:r>
          </a:p>
          <a:p>
            <a:pPr marL="342900" indent="-342900">
              <a:buFont typeface="Arial" panose="020B0604020202020204" pitchFamily="34" charset="0"/>
              <a:buChar char="•"/>
            </a:pPr>
            <a:r>
              <a:rPr lang="da-DK"/>
              <a:t>F.eks. Industriens Overenskomst bilag 17</a:t>
            </a:r>
          </a:p>
        </p:txBody>
      </p:sp>
      <p:sp>
        <p:nvSpPr>
          <p:cNvPr id="4" name="Date Placeholder 3">
            <a:extLst>
              <a:ext uri="{FF2B5EF4-FFF2-40B4-BE49-F238E27FC236}">
                <a16:creationId xmlns:a16="http://schemas.microsoft.com/office/drawing/2014/main" id="{2FB80F88-B66C-6211-022E-6464EB48B3EA}"/>
              </a:ext>
            </a:extLst>
          </p:cNvPr>
          <p:cNvSpPr>
            <a:spLocks noGrp="1"/>
          </p:cNvSpPr>
          <p:nvPr>
            <p:ph type="dt" sz="half" idx="10"/>
          </p:nvPr>
        </p:nvSpPr>
        <p:spPr/>
        <p:txBody>
          <a:bodyPr/>
          <a:lstStyle/>
          <a:p>
            <a:fld id="{CC888B39-1111-F247-8A02-B294F51E03FB}" type="datetime1">
              <a:t>31/05/2023</a:t>
            </a:fld>
            <a:r>
              <a:rPr lang="da-DK"/>
              <a:t>24-05-2023</a:t>
            </a:r>
          </a:p>
        </p:txBody>
      </p:sp>
    </p:spTree>
    <p:extLst>
      <p:ext uri="{BB962C8B-B14F-4D97-AF65-F5344CB8AC3E}">
        <p14:creationId xmlns:p14="http://schemas.microsoft.com/office/powerpoint/2010/main" val="2866437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D8A9-0E32-2480-D4AB-B26F221EC651}"/>
              </a:ext>
            </a:extLst>
          </p:cNvPr>
          <p:cNvSpPr>
            <a:spLocks noGrp="1"/>
          </p:cNvSpPr>
          <p:nvPr>
            <p:ph type="title"/>
          </p:nvPr>
        </p:nvSpPr>
        <p:spPr/>
        <p:txBody>
          <a:bodyPr/>
          <a:lstStyle/>
          <a:p>
            <a:r>
              <a:rPr lang="en-DK"/>
              <a:t>Hæftelse for Brugervirksomheden ?</a:t>
            </a:r>
          </a:p>
        </p:txBody>
      </p:sp>
      <p:sp>
        <p:nvSpPr>
          <p:cNvPr id="3" name="Content Placeholder 2">
            <a:extLst>
              <a:ext uri="{FF2B5EF4-FFF2-40B4-BE49-F238E27FC236}">
                <a16:creationId xmlns:a16="http://schemas.microsoft.com/office/drawing/2014/main" id="{ABDA5B7E-E385-EE14-839C-DFD677218B22}"/>
              </a:ext>
            </a:extLst>
          </p:cNvPr>
          <p:cNvSpPr>
            <a:spLocks noGrp="1"/>
          </p:cNvSpPr>
          <p:nvPr>
            <p:ph idx="1"/>
          </p:nvPr>
        </p:nvSpPr>
        <p:spPr/>
        <p:txBody>
          <a:bodyPr/>
          <a:lstStyle/>
          <a:p>
            <a:r>
              <a:rPr lang="en-DK" b="1"/>
              <a:t>Vikardirektivet/vikarloven</a:t>
            </a:r>
            <a:r>
              <a:rPr lang="en-DK"/>
              <a:t>: </a:t>
            </a:r>
          </a:p>
          <a:p>
            <a:r>
              <a:rPr lang="en-DK"/>
              <a:t>Brugervirksomheden har ikke ansvar for eller hæfter for vikarbureauets eventuelle brud på sine forpligtelser. </a:t>
            </a:r>
          </a:p>
          <a:p>
            <a:endParaRPr lang="en-DK" sz="300"/>
          </a:p>
          <a:p>
            <a:pPr>
              <a:buNone/>
            </a:pPr>
            <a:r>
              <a:rPr lang="en-DK" b="1"/>
              <a:t>Hvis brugervirksomhedens overenskomst forpligter brugervirksomheden vedr. </a:t>
            </a:r>
            <a:r>
              <a:rPr lang="en-GB" b="1"/>
              <a:t>v</a:t>
            </a:r>
            <a:r>
              <a:rPr lang="en-DK" b="1"/>
              <a:t>ikarbureau-vikarer</a:t>
            </a:r>
            <a:r>
              <a:rPr lang="en-DK"/>
              <a:t>: </a:t>
            </a:r>
          </a:p>
          <a:p>
            <a:pPr>
              <a:buNone/>
            </a:pPr>
            <a:r>
              <a:rPr lang="en-GB" b="1">
                <a:effectLst/>
              </a:rPr>
              <a:t>AR2014.0103 </a:t>
            </a:r>
            <a:r>
              <a:rPr lang="en-DK" b="1"/>
              <a:t>:  </a:t>
            </a:r>
            <a:r>
              <a:rPr lang="en-DK"/>
              <a:t>Brugervirksomheden skal sikre sig, at vikarbureauet har påtaget en forpligtelse til at aflønne vikarer i overensstemmelse med brugervirksomhedens overenskomst. Der er ikke grundlag for at pålæægge brugervirksomheden hæftelse for vikarbureauets eventuelle misligholdelse gennem manglende betalingsevne eller –vilje. </a:t>
            </a:r>
          </a:p>
          <a:p>
            <a:pPr>
              <a:buNone/>
            </a:pPr>
            <a:r>
              <a:rPr lang="en-DK" b="1"/>
              <a:t>Tidligere: Bravida 2003 + A2009.229 m.fl.</a:t>
            </a:r>
            <a:r>
              <a:rPr lang="en-DK"/>
              <a:t>: Områdeoverenskomsten forpligtede brugervirksomheden til at sikre sig, at vikarbureauet overholder overenskomstens regler om arbejdstid og overarbejde. Det var brud på overenskomsten ikke at sikre dette. Brugervirksomheden hæftede efterfølgende for vikarernes tab. </a:t>
            </a:r>
          </a:p>
          <a:p>
            <a:pPr>
              <a:buNone/>
            </a:pPr>
            <a:endParaRPr lang="en-DK"/>
          </a:p>
          <a:p>
            <a:pPr>
              <a:buNone/>
            </a:pPr>
            <a:endParaRPr lang="en-DK"/>
          </a:p>
        </p:txBody>
      </p:sp>
      <p:sp>
        <p:nvSpPr>
          <p:cNvPr id="4" name="Date Placeholder 3">
            <a:extLst>
              <a:ext uri="{FF2B5EF4-FFF2-40B4-BE49-F238E27FC236}">
                <a16:creationId xmlns:a16="http://schemas.microsoft.com/office/drawing/2014/main" id="{177F2135-F195-4F69-37D7-FE2FBB999937}"/>
              </a:ext>
            </a:extLst>
          </p:cNvPr>
          <p:cNvSpPr>
            <a:spLocks noGrp="1"/>
          </p:cNvSpPr>
          <p:nvPr>
            <p:ph type="dt" sz="half" idx="10"/>
          </p:nvPr>
        </p:nvSpPr>
        <p:spPr/>
        <p:txBody>
          <a:bodyPr/>
          <a:lstStyle/>
          <a:p>
            <a:fld id="{1BC5D0B6-1CCE-D946-BCBE-611AA97168AE}" type="datetime1">
              <a:t>31/05/2023</a:t>
            </a:fld>
            <a:r>
              <a:rPr lang="da-DK"/>
              <a:t>24-05-2023</a:t>
            </a:r>
          </a:p>
        </p:txBody>
      </p:sp>
    </p:spTree>
    <p:extLst>
      <p:ext uri="{BB962C8B-B14F-4D97-AF65-F5344CB8AC3E}">
        <p14:creationId xmlns:p14="http://schemas.microsoft.com/office/powerpoint/2010/main" val="3131901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a:t>Indflyvning</a:t>
            </a:r>
          </a:p>
        </p:txBody>
      </p:sp>
      <p:sp>
        <p:nvSpPr>
          <p:cNvPr id="5" name="Content Placeholder 4"/>
          <p:cNvSpPr>
            <a:spLocks noGrp="1"/>
          </p:cNvSpPr>
          <p:nvPr>
            <p:ph idx="1"/>
          </p:nvPr>
        </p:nvSpPr>
        <p:spPr>
          <a:xfrm>
            <a:off x="985838" y="1960079"/>
            <a:ext cx="10509174" cy="3937484"/>
          </a:xfrm>
        </p:spPr>
        <p:txBody>
          <a:bodyPr/>
          <a:lstStyle/>
          <a:p>
            <a:r>
              <a:rPr lang="da-DK" b="1"/>
              <a:t>Vikarer er et hot emne i Europa</a:t>
            </a:r>
          </a:p>
          <a:p>
            <a:pPr marL="342900" indent="-342900">
              <a:buFont typeface="Arial" panose="020B0604020202020204" pitchFamily="34" charset="0"/>
              <a:buChar char="•"/>
            </a:pPr>
            <a:r>
              <a:rPr lang="da-DK"/>
              <a:t>I går: EU Kommissionens årlige arbejdsretskonference i Bruxelles med repræsentanter fra ministerier,  arbejdsmarkedsparter, andre myndigheder, universiteter</a:t>
            </a:r>
          </a:p>
          <a:p>
            <a:pPr marL="342900" indent="-342900">
              <a:buFont typeface="Arial" panose="020B0604020202020204" pitchFamily="34" charset="0"/>
              <a:buChar char="•"/>
            </a:pPr>
            <a:r>
              <a:rPr lang="da-DK"/>
              <a:t>Tema : Vikardirektivet </a:t>
            </a:r>
          </a:p>
          <a:p>
            <a:pPr marL="342900" indent="-342900">
              <a:buFont typeface="Arial" panose="020B0604020202020204" pitchFamily="34" charset="0"/>
              <a:buChar char="•"/>
            </a:pPr>
            <a:r>
              <a:rPr lang="da-DK"/>
              <a:t>Oplæg om ‘midlertidig’-begrebet, ligebehandlingsprincippet og arbejdsmarkedsparternes rolle, udstationerede vikarer, og fremtiden for direktivet.</a:t>
            </a:r>
          </a:p>
          <a:p>
            <a:endParaRPr lang="da-DK" b="1"/>
          </a:p>
          <a:p>
            <a:r>
              <a:rPr lang="da-DK" b="1"/>
              <a:t>Vikarbureau-direktivet, Direktiv 2008/104/EF:</a:t>
            </a:r>
          </a:p>
          <a:p>
            <a:pPr marL="342900" indent="-342900">
              <a:buFont typeface="Arial" panose="020B0604020202020204" pitchFamily="34" charset="0"/>
              <a:buChar char="•"/>
            </a:pPr>
            <a:r>
              <a:rPr lang="da-DK"/>
              <a:t>Vikarbureau-vikarer er et komplekst emne.</a:t>
            </a:r>
          </a:p>
          <a:p>
            <a:pPr>
              <a:buNone/>
            </a:pPr>
            <a:endParaRPr lang="da-DK"/>
          </a:p>
          <a:p>
            <a:pPr>
              <a:buNone/>
            </a:pPr>
            <a:endParaRPr lang="da-DK"/>
          </a:p>
        </p:txBody>
      </p:sp>
    </p:spTree>
    <p:custDataLst>
      <p:tags r:id="rId1"/>
    </p:custDataLst>
    <p:extLst>
      <p:ext uri="{BB962C8B-B14F-4D97-AF65-F5344CB8AC3E}">
        <p14:creationId xmlns:p14="http://schemas.microsoft.com/office/powerpoint/2010/main" val="364963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D8A9-0E32-2480-D4AB-B26F221EC651}"/>
              </a:ext>
            </a:extLst>
          </p:cNvPr>
          <p:cNvSpPr>
            <a:spLocks noGrp="1"/>
          </p:cNvSpPr>
          <p:nvPr>
            <p:ph type="title"/>
          </p:nvPr>
        </p:nvSpPr>
        <p:spPr/>
        <p:txBody>
          <a:bodyPr/>
          <a:lstStyle/>
          <a:p>
            <a:r>
              <a:rPr lang="en-DK"/>
              <a:t>Hæftelse for Brugervirksomheden ?</a:t>
            </a:r>
            <a:endParaRPr lang="en-DK" b="0"/>
          </a:p>
        </p:txBody>
      </p:sp>
      <p:sp>
        <p:nvSpPr>
          <p:cNvPr id="3" name="Content Placeholder 2">
            <a:extLst>
              <a:ext uri="{FF2B5EF4-FFF2-40B4-BE49-F238E27FC236}">
                <a16:creationId xmlns:a16="http://schemas.microsoft.com/office/drawing/2014/main" id="{ABDA5B7E-E385-EE14-839C-DFD677218B22}"/>
              </a:ext>
            </a:extLst>
          </p:cNvPr>
          <p:cNvSpPr>
            <a:spLocks noGrp="1"/>
          </p:cNvSpPr>
          <p:nvPr>
            <p:ph idx="1"/>
          </p:nvPr>
        </p:nvSpPr>
        <p:spPr>
          <a:xfrm>
            <a:off x="985838" y="1960079"/>
            <a:ext cx="10220325" cy="1468921"/>
          </a:xfrm>
        </p:spPr>
        <p:txBody>
          <a:bodyPr/>
          <a:lstStyle/>
          <a:p>
            <a:pPr>
              <a:buNone/>
            </a:pPr>
            <a:endParaRPr lang="en-DK" sz="200"/>
          </a:p>
          <a:p>
            <a:pPr>
              <a:buNone/>
            </a:pPr>
            <a:r>
              <a:rPr lang="en-DK" b="1"/>
              <a:t>Andre principper – U 2021.2117 V (vedr. </a:t>
            </a:r>
            <a:r>
              <a:rPr lang="en-GB" b="1"/>
              <a:t>a</a:t>
            </a:r>
            <a:r>
              <a:rPr lang="en-DK" b="1"/>
              <a:t>rbejdstidsloven)</a:t>
            </a:r>
          </a:p>
          <a:p>
            <a:pPr>
              <a:buNone/>
            </a:pPr>
            <a:r>
              <a:rPr lang="en-DK"/>
              <a:t>Godtgørelse for overtrædelse af 48-timers-reglen ved arbejde hos brugervirksomheden?</a:t>
            </a:r>
          </a:p>
          <a:p>
            <a:pPr>
              <a:buNone/>
            </a:pPr>
            <a:r>
              <a:rPr lang="en-DK" b="1" i="0">
                <a:solidFill>
                  <a:srgbClr val="2F2F2B"/>
                </a:solidFill>
                <a:effectLst/>
              </a:rPr>
              <a:t>Landsretten udtalte</a:t>
            </a:r>
            <a:r>
              <a:rPr lang="en-DK" b="0" i="0">
                <a:solidFill>
                  <a:srgbClr val="2F2F2B"/>
                </a:solidFill>
                <a:effectLst/>
              </a:rPr>
              <a:t>: </a:t>
            </a:r>
            <a:r>
              <a:rPr lang="en-GB" b="0" i="0">
                <a:solidFill>
                  <a:srgbClr val="2F2F2B"/>
                </a:solidFill>
                <a:effectLst/>
              </a:rPr>
              <a:t>A’s krav om godtgørelse skal som udgangspunkt rettes mod [vikarbureauerne], jf. vikarlovens § 1, stk. 1, og § 2</a:t>
            </a:r>
            <a:r>
              <a:rPr lang="en-DK" b="1" i="0">
                <a:solidFill>
                  <a:srgbClr val="2F2F2B"/>
                </a:solidFill>
                <a:effectLst/>
              </a:rPr>
              <a:t>. </a:t>
            </a:r>
          </a:p>
          <a:p>
            <a:pPr marL="342900" indent="-342900">
              <a:buFontTx/>
              <a:buChar char="-"/>
            </a:pPr>
            <a:endParaRPr lang="en-DK" b="1"/>
          </a:p>
        </p:txBody>
      </p:sp>
      <p:sp>
        <p:nvSpPr>
          <p:cNvPr id="4" name="Date Placeholder 3">
            <a:extLst>
              <a:ext uri="{FF2B5EF4-FFF2-40B4-BE49-F238E27FC236}">
                <a16:creationId xmlns:a16="http://schemas.microsoft.com/office/drawing/2014/main" id="{177F2135-F195-4F69-37D7-FE2FBB999937}"/>
              </a:ext>
            </a:extLst>
          </p:cNvPr>
          <p:cNvSpPr>
            <a:spLocks noGrp="1"/>
          </p:cNvSpPr>
          <p:nvPr>
            <p:ph type="dt" sz="half" idx="10"/>
          </p:nvPr>
        </p:nvSpPr>
        <p:spPr/>
        <p:txBody>
          <a:bodyPr/>
          <a:lstStyle/>
          <a:p>
            <a:fld id="{1BC5D0B6-1CCE-D946-BCBE-611AA97168AE}" type="datetime1">
              <a:t>31/05/2023</a:t>
            </a:fld>
            <a:r>
              <a:rPr lang="da-DK"/>
              <a:t>24-05-2023</a:t>
            </a:r>
          </a:p>
        </p:txBody>
      </p:sp>
      <p:sp>
        <p:nvSpPr>
          <p:cNvPr id="5" name="Content Placeholder 2">
            <a:extLst>
              <a:ext uri="{FF2B5EF4-FFF2-40B4-BE49-F238E27FC236}">
                <a16:creationId xmlns:a16="http://schemas.microsoft.com/office/drawing/2014/main" id="{D4AAEAEA-85EE-F48C-6D6F-4B6C379EE789}"/>
              </a:ext>
            </a:extLst>
          </p:cNvPr>
          <p:cNvSpPr txBox="1">
            <a:spLocks/>
          </p:cNvSpPr>
          <p:nvPr/>
        </p:nvSpPr>
        <p:spPr bwMode="auto">
          <a:xfrm>
            <a:off x="861053" y="3594517"/>
            <a:ext cx="2664296" cy="2666716"/>
          </a:xfrm>
          <a:prstGeom prst="rect">
            <a:avLst/>
          </a:prstGeom>
          <a:solidFill>
            <a:schemeClr val="accent3">
              <a:lumMod val="40000"/>
              <a:lumOff val="60000"/>
            </a:schemeClr>
          </a:solid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a:buNone/>
            </a:pPr>
            <a:r>
              <a:rPr lang="en-GB" sz="1400" kern="0">
                <a:solidFill>
                  <a:srgbClr val="2F2F2B"/>
                </a:solidFill>
              </a:rPr>
              <a:t>En del af arbejdsstyrken hos V A/S kontinuerligt var vikarer, og at ud af 60-70 medarbejdere var 12-18 vikarer</a:t>
            </a:r>
            <a:endParaRPr lang="en-DK" sz="1400" b="1" kern="0">
              <a:solidFill>
                <a:srgbClr val="2F2F2B"/>
              </a:solidFill>
            </a:endParaRPr>
          </a:p>
          <a:p>
            <a:pPr>
              <a:buNone/>
            </a:pPr>
            <a:r>
              <a:rPr lang="en-GB" sz="1400" kern="0">
                <a:solidFill>
                  <a:srgbClr val="2F2F2B"/>
                </a:solidFill>
              </a:rPr>
              <a:t>V A/S supplerede de faste medarbejdere med vikarer, der arbejdede ca. 30-35 fastansatte i værkstedet og 10-15 vikarer, vikarerne og de fastansatte medarbejdere hjalp hinanden, når der var travlt</a:t>
            </a:r>
            <a:endParaRPr lang="en-DK" sz="1400" b="1" kern="0">
              <a:solidFill>
                <a:srgbClr val="2F2F2B"/>
              </a:solidFill>
            </a:endParaRPr>
          </a:p>
        </p:txBody>
      </p:sp>
      <p:sp>
        <p:nvSpPr>
          <p:cNvPr id="6" name="Content Placeholder 2">
            <a:extLst>
              <a:ext uri="{FF2B5EF4-FFF2-40B4-BE49-F238E27FC236}">
                <a16:creationId xmlns:a16="http://schemas.microsoft.com/office/drawing/2014/main" id="{B45B56CC-0574-A67C-B881-6170099A6681}"/>
              </a:ext>
            </a:extLst>
          </p:cNvPr>
          <p:cNvSpPr txBox="1">
            <a:spLocks/>
          </p:cNvSpPr>
          <p:nvPr/>
        </p:nvSpPr>
        <p:spPr bwMode="auto">
          <a:xfrm>
            <a:off x="6022407" y="3594517"/>
            <a:ext cx="5976661" cy="2642795"/>
          </a:xfrm>
          <a:prstGeom prst="rect">
            <a:avLst/>
          </a:prstGeom>
          <a:solidFill>
            <a:schemeClr val="accent3">
              <a:lumMod val="40000"/>
              <a:lumOff val="60000"/>
            </a:schemeClr>
          </a:solid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marL="171450" indent="-171450">
              <a:spcBef>
                <a:spcPts val="200"/>
              </a:spcBef>
              <a:buFont typeface="Arial" panose="020B0604020202020204" pitchFamily="34" charset="0"/>
              <a:buChar char="•"/>
            </a:pPr>
            <a:r>
              <a:rPr lang="en-GB" sz="1400" kern="0">
                <a:solidFill>
                  <a:srgbClr val="2F2F2B"/>
                </a:solidFill>
              </a:rPr>
              <a:t>Både B ApS og U IVS anses for stiftet til brug for samarbejdet med V A/S</a:t>
            </a:r>
            <a:endParaRPr lang="en-DK" sz="1400" b="1" kern="0">
              <a:solidFill>
                <a:srgbClr val="2F2F2B"/>
              </a:solidFill>
            </a:endParaRPr>
          </a:p>
          <a:p>
            <a:pPr marL="171450" indent="-171450">
              <a:spcBef>
                <a:spcPts val="200"/>
              </a:spcBef>
              <a:buFont typeface="Arial" panose="020B0604020202020204" pitchFamily="34" charset="0"/>
              <a:buChar char="•"/>
            </a:pPr>
            <a:r>
              <a:rPr lang="en-GB" sz="1400" kern="0">
                <a:solidFill>
                  <a:srgbClr val="2F2F2B"/>
                </a:solidFill>
              </a:rPr>
              <a:t>Vikaren har udført arbejde hos V A/S i 1 år og 7 måneder gennem flere vikarbureauer, men har ikke været udsendt til andre brugervirksomheder.</a:t>
            </a:r>
          </a:p>
          <a:p>
            <a:pPr marL="171450" indent="-171450">
              <a:spcBef>
                <a:spcPts val="200"/>
              </a:spcBef>
              <a:buFont typeface="Arial" panose="020B0604020202020204" pitchFamily="34" charset="0"/>
              <a:buChar char="•"/>
            </a:pPr>
            <a:r>
              <a:rPr lang="en-GB" sz="1400" kern="0">
                <a:solidFill>
                  <a:srgbClr val="2F2F2B"/>
                </a:solidFill>
              </a:rPr>
              <a:t>V A/S kunne med øjeblikkelig virkning på vegne af vikarbureauet afskedige en arbejder</a:t>
            </a:r>
          </a:p>
          <a:p>
            <a:pPr marL="171450" indent="-171450">
              <a:spcBef>
                <a:spcPts val="200"/>
              </a:spcBef>
              <a:buFont typeface="Arial" panose="020B0604020202020204" pitchFamily="34" charset="0"/>
              <a:buChar char="•"/>
            </a:pPr>
            <a:r>
              <a:rPr lang="en-GB" sz="1400" kern="0">
                <a:solidFill>
                  <a:srgbClr val="2F2F2B"/>
                </a:solidFill>
              </a:rPr>
              <a:t>V A/S skulle sørge for en bopæl til arbejderne</a:t>
            </a:r>
          </a:p>
          <a:p>
            <a:pPr marL="171450" indent="-171450">
              <a:spcBef>
                <a:spcPts val="200"/>
              </a:spcBef>
              <a:buFont typeface="Arial" panose="020B0604020202020204" pitchFamily="34" charset="0"/>
              <a:buChar char="•"/>
            </a:pPr>
            <a:r>
              <a:rPr lang="en-GB" sz="1400" kern="0">
                <a:solidFill>
                  <a:srgbClr val="2F2F2B"/>
                </a:solidFill>
              </a:rPr>
              <a:t>V A/S’ bogholder indtastede vikarernes timer i regneark over 16 ugers perioder til brug for overholdelse af reglerne om en maksimal gennemsnitlig ugentlig arbejdstid på 48 timer</a:t>
            </a:r>
          </a:p>
          <a:p>
            <a:pPr marL="171450" indent="-171450">
              <a:spcBef>
                <a:spcPts val="200"/>
              </a:spcBef>
              <a:buFont typeface="Arial" panose="020B0604020202020204" pitchFamily="34" charset="0"/>
              <a:buChar char="•"/>
            </a:pPr>
            <a:r>
              <a:rPr lang="en-GB" sz="1400" kern="0">
                <a:solidFill>
                  <a:srgbClr val="2F2F2B"/>
                </a:solidFill>
              </a:rPr>
              <a:t>U IVS betalte den 4. november 2015 1 million kr. til V A/S, der herefter indbetalte A-skat for flere vikarer. Det overskydende beløb på 183.638,66 kr. er ikke blevet tilbagebetalt til U IVS</a:t>
            </a:r>
          </a:p>
        </p:txBody>
      </p:sp>
      <p:sp>
        <p:nvSpPr>
          <p:cNvPr id="7" name="Content Placeholder 2">
            <a:extLst>
              <a:ext uri="{FF2B5EF4-FFF2-40B4-BE49-F238E27FC236}">
                <a16:creationId xmlns:a16="http://schemas.microsoft.com/office/drawing/2014/main" id="{4F683C9D-80BD-5B55-4A3D-9B1EA06E4EAE}"/>
              </a:ext>
            </a:extLst>
          </p:cNvPr>
          <p:cNvSpPr txBox="1">
            <a:spLocks/>
          </p:cNvSpPr>
          <p:nvPr/>
        </p:nvSpPr>
        <p:spPr bwMode="auto">
          <a:xfrm>
            <a:off x="3659340" y="3594517"/>
            <a:ext cx="2229076" cy="2666716"/>
          </a:xfrm>
          <a:prstGeom prst="rect">
            <a:avLst/>
          </a:prstGeom>
          <a:solidFill>
            <a:schemeClr val="accent3">
              <a:lumMod val="40000"/>
              <a:lumOff val="60000"/>
            </a:schemeClr>
          </a:solid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a:buNone/>
            </a:pPr>
            <a:r>
              <a:rPr lang="en-GB" sz="1400" kern="0">
                <a:solidFill>
                  <a:srgbClr val="2F2F2B"/>
                </a:solidFill>
              </a:rPr>
              <a:t>Efter oplysningerne om stiftelsestidspunkt og om direktion må både B ApS og U IVS anses for stiftet til brug for samarbejdet med V A/S</a:t>
            </a:r>
            <a:endParaRPr lang="en-DK" sz="1400" b="1" kern="0">
              <a:solidFill>
                <a:srgbClr val="2F2F2B"/>
              </a:solidFill>
            </a:endParaRPr>
          </a:p>
          <a:p>
            <a:pPr>
              <a:buNone/>
            </a:pPr>
            <a:r>
              <a:rPr lang="en-GB" sz="1400" kern="0">
                <a:solidFill>
                  <a:srgbClr val="2F2F2B"/>
                </a:solidFill>
              </a:rPr>
              <a:t>har udført arbejdet hos V A/S i 1 år og 7 måneder for flere vikarbureauer, uden han på noget tidspunkt har været udsendt til en anden virksomhed. 1, mod V A/S</a:t>
            </a:r>
            <a:endParaRPr lang="en-DK" sz="1400" b="1" kern="0"/>
          </a:p>
        </p:txBody>
      </p:sp>
      <p:sp>
        <p:nvSpPr>
          <p:cNvPr id="8" name="Rectangular Callout 7">
            <a:extLst>
              <a:ext uri="{FF2B5EF4-FFF2-40B4-BE49-F238E27FC236}">
                <a16:creationId xmlns:a16="http://schemas.microsoft.com/office/drawing/2014/main" id="{989A8020-BC8C-4A50-D108-560F26444E04}"/>
              </a:ext>
            </a:extLst>
          </p:cNvPr>
          <p:cNvSpPr/>
          <p:nvPr/>
        </p:nvSpPr>
        <p:spPr bwMode="auto">
          <a:xfrm rot="613850">
            <a:off x="8697853" y="1701698"/>
            <a:ext cx="2880319" cy="1577051"/>
          </a:xfrm>
          <a:prstGeom prst="wedgeRectCallout">
            <a:avLst>
              <a:gd name="adj1" fmla="val -33470"/>
              <a:gd name="adj2" fmla="val 68609"/>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På denne baggrund finder landsretten efter en samlet vurdering, at A kan rette kravet om godtgørelse efter arbejdstidsloven mod V A/S (arbejdsretlig identitet)</a:t>
            </a:r>
          </a:p>
        </p:txBody>
      </p:sp>
    </p:spTree>
    <p:extLst>
      <p:ext uri="{BB962C8B-B14F-4D97-AF65-F5344CB8AC3E}">
        <p14:creationId xmlns:p14="http://schemas.microsoft.com/office/powerpoint/2010/main" val="1814677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7B99-166A-99C9-DC6F-F543F2DAA557}"/>
              </a:ext>
            </a:extLst>
          </p:cNvPr>
          <p:cNvSpPr>
            <a:spLocks noGrp="1"/>
          </p:cNvSpPr>
          <p:nvPr>
            <p:ph type="ctrTitle"/>
          </p:nvPr>
        </p:nvSpPr>
        <p:spPr>
          <a:xfrm>
            <a:off x="985838" y="2482343"/>
            <a:ext cx="10220325" cy="1661993"/>
          </a:xfrm>
        </p:spPr>
        <p:txBody>
          <a:bodyPr wrap="square" anchor="ctr">
            <a:normAutofit fontScale="90000"/>
          </a:bodyPr>
          <a:lstStyle/>
          <a:p>
            <a:r>
              <a:rPr lang="en-GB" sz="4200"/>
              <a:t>V</a:t>
            </a:r>
            <a:r>
              <a:rPr lang="en-DK" sz="4200"/>
              <a:t>ikarbureau-vikarer</a:t>
            </a:r>
            <a:br>
              <a:rPr lang="en-DK" sz="4200"/>
            </a:br>
            <a:r>
              <a:rPr lang="en-DK" sz="4200"/>
              <a:t>- ‘midlertidig’ og forebygge omgåelse</a:t>
            </a:r>
          </a:p>
        </p:txBody>
      </p:sp>
      <p:sp>
        <p:nvSpPr>
          <p:cNvPr id="4" name="Date Placeholder 3">
            <a:extLst>
              <a:ext uri="{FF2B5EF4-FFF2-40B4-BE49-F238E27FC236}">
                <a16:creationId xmlns:a16="http://schemas.microsoft.com/office/drawing/2014/main" id="{1C56BE42-BDB0-159E-6BC7-4DA3490807D3}"/>
              </a:ext>
            </a:extLst>
          </p:cNvPr>
          <p:cNvSpPr>
            <a:spLocks noGrp="1"/>
          </p:cNvSpPr>
          <p:nvPr>
            <p:ph type="dt" sz="half" idx="10"/>
          </p:nvPr>
        </p:nvSpPr>
        <p:spPr/>
        <p:txBody>
          <a:bodyPr/>
          <a:lstStyle/>
          <a:p>
            <a:pPr>
              <a:spcAft>
                <a:spcPts val="600"/>
              </a:spcAft>
            </a:pPr>
            <a:fld id="{2D33164D-FC8A-6040-B051-F8BBF981B5BE}" type="datetime1">
              <a:rPr lang="en-DK"/>
              <a:pPr>
                <a:spcAft>
                  <a:spcPts val="600"/>
                </a:spcAft>
              </a:pPr>
              <a:t>31/05/2023</a:t>
            </a:fld>
            <a:r>
              <a:rPr lang="da-DK"/>
              <a:t>24-05-2023</a:t>
            </a:r>
          </a:p>
        </p:txBody>
      </p:sp>
    </p:spTree>
    <p:extLst>
      <p:ext uri="{BB962C8B-B14F-4D97-AF65-F5344CB8AC3E}">
        <p14:creationId xmlns:p14="http://schemas.microsoft.com/office/powerpoint/2010/main" val="3867797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a:t>Vikarbureau-vikarer</a:t>
            </a:r>
            <a:br>
              <a:rPr lang="da-DK"/>
            </a:br>
            <a:r>
              <a:rPr lang="da-DK"/>
              <a:t>– ‘midlertidig’ og forebygge omgåelse</a:t>
            </a:r>
          </a:p>
        </p:txBody>
      </p:sp>
      <p:sp>
        <p:nvSpPr>
          <p:cNvPr id="5" name="Content Placeholder 4"/>
          <p:cNvSpPr>
            <a:spLocks noGrp="1"/>
          </p:cNvSpPr>
          <p:nvPr>
            <p:ph idx="1"/>
          </p:nvPr>
        </p:nvSpPr>
        <p:spPr/>
        <p:txBody>
          <a:bodyPr/>
          <a:lstStyle/>
          <a:p>
            <a:r>
              <a:rPr lang="da-DK" sz="2000" kern="100">
                <a:effectLst/>
                <a:ea typeface="Calibri" panose="020F0502020204030204" pitchFamily="34" charset="0"/>
                <a:cs typeface="Times New Roman" panose="02020603050405020304" pitchFamily="18" charset="0"/>
              </a:rPr>
              <a:t>Vikardirektivets formål er bl.a. at sikre mulighed for </a:t>
            </a:r>
            <a:r>
              <a:rPr lang="da-DK" sz="2000" b="1" kern="100">
                <a:effectLst/>
                <a:ea typeface="Calibri" panose="020F0502020204030204" pitchFamily="34" charset="0"/>
                <a:cs typeface="Times New Roman" panose="02020603050405020304" pitchFamily="18" charset="0"/>
              </a:rPr>
              <a:t>et fleksibelt lag af medarbejdere. </a:t>
            </a:r>
          </a:p>
          <a:p>
            <a:endParaRPr lang="da-DK" b="1" kern="100">
              <a:ea typeface="Calibri" panose="020F0502020204030204" pitchFamily="34" charset="0"/>
              <a:cs typeface="Times New Roman" panose="02020603050405020304" pitchFamily="18" charset="0"/>
            </a:endParaRPr>
          </a:p>
          <a:p>
            <a:r>
              <a:rPr lang="da-DK" b="1" kern="100">
                <a:ea typeface="Calibri" panose="020F0502020204030204" pitchFamily="34" charset="0"/>
                <a:cs typeface="Times New Roman" panose="02020603050405020304" pitchFamily="18" charset="0"/>
              </a:rPr>
              <a:t>Direktivet dækker </a:t>
            </a:r>
            <a:r>
              <a:rPr lang="da-DK" b="1" i="1" kern="100">
                <a:ea typeface="Calibri" panose="020F0502020204030204" pitchFamily="34" charset="0"/>
                <a:cs typeface="Times New Roman" panose="02020603050405020304" pitchFamily="18" charset="0"/>
              </a:rPr>
              <a:t>midlertidigt</a:t>
            </a:r>
            <a:r>
              <a:rPr lang="da-DK" b="1" kern="100">
                <a:ea typeface="Calibri" panose="020F0502020204030204" pitchFamily="34" charset="0"/>
                <a:cs typeface="Times New Roman" panose="02020603050405020304" pitchFamily="18" charset="0"/>
              </a:rPr>
              <a:t> vikararbejde:</a:t>
            </a:r>
            <a:endParaRPr lang="en-DK" sz="2000" b="1" kern="100">
              <a:effectLst/>
              <a:ea typeface="Calibri" panose="020F0502020204030204" pitchFamily="34" charset="0"/>
              <a:cs typeface="Times New Roman" panose="02020603050405020304" pitchFamily="18" charset="0"/>
            </a:endParaRPr>
          </a:p>
          <a:p>
            <a:endParaRPr lang="da-DK" sz="900" b="1"/>
          </a:p>
          <a:p>
            <a:r>
              <a:rPr lang="da-DK" b="1"/>
              <a:t>Artikel 1:</a:t>
            </a:r>
          </a:p>
          <a:p>
            <a:r>
              <a:rPr lang="en-GB" b="0" i="0">
                <a:solidFill>
                  <a:srgbClr val="000000"/>
                </a:solidFill>
                <a:effectLst/>
              </a:rPr>
              <a:t>Dette direktiv finder anvendelse på arbejdstagere, som har indgået en arbejdsaftale eller et ansættelsesforhold med et vikarbureau og udsendes til brugervirksomheder for midlertidigt at udføre arbejdsopgaver under disses tilsyn og ledelse.</a:t>
            </a:r>
            <a:endParaRPr lang="da-DK" b="1"/>
          </a:p>
          <a:p>
            <a:r>
              <a:rPr lang="da-DK" b="1"/>
              <a:t>Artikel 3: Definitioner</a:t>
            </a:r>
          </a:p>
          <a:p>
            <a:r>
              <a:rPr lang="da-DK"/>
              <a:t>Vikarbureau, vikaransat, brugervirksomhed, udsendelse – alle indeholder ordet ‘midlertidig’</a:t>
            </a:r>
            <a:endParaRPr lang="da-DK" b="1"/>
          </a:p>
        </p:txBody>
      </p:sp>
    </p:spTree>
    <p:custDataLst>
      <p:tags r:id="rId1"/>
    </p:custDataLst>
    <p:extLst>
      <p:ext uri="{BB962C8B-B14F-4D97-AF65-F5344CB8AC3E}">
        <p14:creationId xmlns:p14="http://schemas.microsoft.com/office/powerpoint/2010/main" val="3656183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9004-F136-0591-2600-AB0A264A241E}"/>
              </a:ext>
            </a:extLst>
          </p:cNvPr>
          <p:cNvSpPr>
            <a:spLocks noGrp="1"/>
          </p:cNvSpPr>
          <p:nvPr>
            <p:ph type="title"/>
          </p:nvPr>
        </p:nvSpPr>
        <p:spPr/>
        <p:txBody>
          <a:bodyPr/>
          <a:lstStyle/>
          <a:p>
            <a:r>
              <a:rPr lang="en-DK"/>
              <a:t>’midlertidigt’-begrebet i direktivet</a:t>
            </a:r>
          </a:p>
        </p:txBody>
      </p:sp>
      <p:sp>
        <p:nvSpPr>
          <p:cNvPr id="3" name="Content Placeholder 2">
            <a:extLst>
              <a:ext uri="{FF2B5EF4-FFF2-40B4-BE49-F238E27FC236}">
                <a16:creationId xmlns:a16="http://schemas.microsoft.com/office/drawing/2014/main" id="{3FFF60C0-BAA8-2218-261A-F162A6819D22}"/>
              </a:ext>
            </a:extLst>
          </p:cNvPr>
          <p:cNvSpPr>
            <a:spLocks noGrp="1"/>
          </p:cNvSpPr>
          <p:nvPr>
            <p:ph idx="1"/>
          </p:nvPr>
        </p:nvSpPr>
        <p:spPr/>
        <p:txBody>
          <a:bodyPr/>
          <a:lstStyle/>
          <a:p>
            <a:r>
              <a:rPr lang="en-DK" b="1"/>
              <a:t>Direktivet</a:t>
            </a:r>
            <a:r>
              <a:rPr lang="en-DK"/>
              <a:t> definerer ikke, hvad der er midlertidigt. </a:t>
            </a:r>
          </a:p>
          <a:p>
            <a:r>
              <a:rPr lang="en-DK"/>
              <a:t>‘Midlertidig’ blev tilføjet i forhandlingerne af Kommissionens forslag, ikke en del af den oprindelige definition. </a:t>
            </a:r>
          </a:p>
          <a:p>
            <a:pPr>
              <a:buNone/>
            </a:pPr>
            <a:endParaRPr lang="en-DK"/>
          </a:p>
          <a:p>
            <a:r>
              <a:rPr lang="en-DK" b="1"/>
              <a:t>Midlertidigt-begrebet</a:t>
            </a:r>
            <a:r>
              <a:rPr lang="en-DK"/>
              <a:t> er årsagen til, at der kun gives </a:t>
            </a:r>
            <a:r>
              <a:rPr lang="en-DK" b="1"/>
              <a:t>begrænset</a:t>
            </a:r>
            <a:r>
              <a:rPr lang="en-DK"/>
              <a:t> ret til ligebehandling. Vikarer har ikke samme beskyttelse som fastansatte, f.eks. </a:t>
            </a:r>
            <a:r>
              <a:rPr lang="en-GB"/>
              <a:t>o</a:t>
            </a:r>
            <a:r>
              <a:rPr lang="en-DK"/>
              <a:t>ptjening af anciennitet, beskyttelse mod afskedigelse, pension. Dette accepteres pga. </a:t>
            </a:r>
            <a:r>
              <a:rPr lang="en-GB"/>
              <a:t>d</a:t>
            </a:r>
            <a:r>
              <a:rPr lang="en-DK"/>
              <a:t>e fordele, vikarer giver for virksomheder, ansatte, jobskabelse, deltagelse på arbejdsmarkedet, osv. </a:t>
            </a:r>
          </a:p>
          <a:p>
            <a:endParaRPr lang="en-DK"/>
          </a:p>
          <a:p>
            <a:r>
              <a:rPr lang="en-DK" b="1"/>
              <a:t>Midlertidig’ hænger sammen med forbuddet mod misbrug </a:t>
            </a:r>
            <a:r>
              <a:rPr lang="en-DK"/>
              <a:t>af vikar-institutionen, så vikar-arbejde – der har ringere rettigheder end ordinært arbejde – ikke bliver en permanent ordning. </a:t>
            </a:r>
          </a:p>
          <a:p>
            <a:endParaRPr lang="en-DK"/>
          </a:p>
          <a:p>
            <a:pPr>
              <a:buNone/>
            </a:pPr>
            <a:endParaRPr lang="en-DK"/>
          </a:p>
          <a:p>
            <a:pPr>
              <a:buNone/>
            </a:pPr>
            <a:endParaRPr lang="en-DK"/>
          </a:p>
          <a:p>
            <a:pPr>
              <a:buNone/>
            </a:pPr>
            <a:endParaRPr lang="en-DK"/>
          </a:p>
        </p:txBody>
      </p:sp>
      <p:sp>
        <p:nvSpPr>
          <p:cNvPr id="4" name="Date Placeholder 3">
            <a:extLst>
              <a:ext uri="{FF2B5EF4-FFF2-40B4-BE49-F238E27FC236}">
                <a16:creationId xmlns:a16="http://schemas.microsoft.com/office/drawing/2014/main" id="{22335C79-9851-B8CE-3093-C5457C25E909}"/>
              </a:ext>
            </a:extLst>
          </p:cNvPr>
          <p:cNvSpPr>
            <a:spLocks noGrp="1"/>
          </p:cNvSpPr>
          <p:nvPr>
            <p:ph type="dt" sz="half" idx="10"/>
          </p:nvPr>
        </p:nvSpPr>
        <p:spPr/>
        <p:txBody>
          <a:bodyPr/>
          <a:lstStyle/>
          <a:p>
            <a:fld id="{DD71771A-4933-EC4A-9236-8431AB2BA6AA}" type="datetime1">
              <a:t>31/05/2023</a:t>
            </a:fld>
            <a:r>
              <a:rPr lang="da-DK"/>
              <a:t>24-05-2023</a:t>
            </a:r>
          </a:p>
        </p:txBody>
      </p:sp>
    </p:spTree>
    <p:extLst>
      <p:ext uri="{BB962C8B-B14F-4D97-AF65-F5344CB8AC3E}">
        <p14:creationId xmlns:p14="http://schemas.microsoft.com/office/powerpoint/2010/main" val="1024049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a:t>Vikarbureau-vikarer</a:t>
            </a:r>
            <a:br>
              <a:rPr lang="da-DK"/>
            </a:br>
            <a:r>
              <a:rPr lang="da-DK"/>
              <a:t>– forebygge omgåelse</a:t>
            </a:r>
          </a:p>
        </p:txBody>
      </p:sp>
      <p:sp>
        <p:nvSpPr>
          <p:cNvPr id="5" name="Content Placeholder 4"/>
          <p:cNvSpPr>
            <a:spLocks noGrp="1"/>
          </p:cNvSpPr>
          <p:nvPr>
            <p:ph idx="1"/>
          </p:nvPr>
        </p:nvSpPr>
        <p:spPr>
          <a:xfrm>
            <a:off x="985838" y="1960078"/>
            <a:ext cx="10220325" cy="4349241"/>
          </a:xfrm>
        </p:spPr>
        <p:txBody>
          <a:bodyPr/>
          <a:lstStyle/>
          <a:p>
            <a:pPr algn="l">
              <a:lnSpc>
                <a:spcPts val="2400"/>
              </a:lnSpc>
            </a:pPr>
            <a:r>
              <a:rPr lang="en-GB" b="1">
                <a:solidFill>
                  <a:srgbClr val="000000"/>
                </a:solidFill>
              </a:rPr>
              <a:t>C</a:t>
            </a:r>
            <a:r>
              <a:rPr lang="en-GB" b="1" i="0">
                <a:solidFill>
                  <a:srgbClr val="000000"/>
                </a:solidFill>
                <a:effectLst/>
              </a:rPr>
              <a:t>ase C-232/20 Daimler: </a:t>
            </a:r>
            <a:r>
              <a:rPr lang="en-GB">
                <a:solidFill>
                  <a:srgbClr val="000000"/>
                </a:solidFill>
              </a:rPr>
              <a:t>En vikar havde været udsendt til Daimler i 5 år fra 2014-2019. </a:t>
            </a:r>
          </a:p>
          <a:p>
            <a:pPr algn="l">
              <a:lnSpc>
                <a:spcPts val="2400"/>
              </a:lnSpc>
              <a:buNone/>
            </a:pPr>
            <a:r>
              <a:rPr lang="en-GB">
                <a:solidFill>
                  <a:srgbClr val="000000"/>
                </a:solidFill>
              </a:rPr>
              <a:t>Var dette ‘midlertidigt’ i Direktivets forstand ? </a:t>
            </a:r>
          </a:p>
          <a:p>
            <a:pPr marL="342900" indent="-342900" algn="l">
              <a:lnSpc>
                <a:spcPts val="2400"/>
              </a:lnSpc>
              <a:buFont typeface="Arial" panose="020B0604020202020204" pitchFamily="34" charset="0"/>
              <a:buChar char="•"/>
            </a:pPr>
            <a:endParaRPr lang="en-GB">
              <a:solidFill>
                <a:srgbClr val="000000"/>
              </a:solidFill>
            </a:endParaRPr>
          </a:p>
          <a:p>
            <a:pPr marL="342900" indent="-342900" algn="l">
              <a:lnSpc>
                <a:spcPts val="2400"/>
              </a:lnSpc>
              <a:buFont typeface="Arial" panose="020B0604020202020204" pitchFamily="34" charset="0"/>
              <a:buChar char="•"/>
            </a:pPr>
            <a:r>
              <a:rPr lang="en-GB" b="1">
                <a:solidFill>
                  <a:srgbClr val="000000"/>
                </a:solidFill>
              </a:rPr>
              <a:t>Direktivet hæfter ikke kriteriet ‘midlertidig’ til arbejdets art eller arten af den stilling, vikaren skal varetage. Kriteriet knyttes til betingelserne for vikarens udsendelse </a:t>
            </a:r>
            <a:r>
              <a:rPr lang="en-GB">
                <a:solidFill>
                  <a:srgbClr val="000000"/>
                </a:solidFill>
              </a:rPr>
              <a:t>(pr 31). </a:t>
            </a:r>
          </a:p>
          <a:p>
            <a:pPr marL="342900" indent="-342900" algn="l">
              <a:lnSpc>
                <a:spcPts val="2400"/>
              </a:lnSpc>
              <a:buFont typeface="Arial" panose="020B0604020202020204" pitchFamily="34" charset="0"/>
              <a:buChar char="•"/>
            </a:pPr>
            <a:r>
              <a:rPr lang="en-GB">
                <a:solidFill>
                  <a:srgbClr val="000000"/>
                </a:solidFill>
              </a:rPr>
              <a:t>Medlemsstaterne har </a:t>
            </a:r>
            <a:r>
              <a:rPr lang="en-GB" b="1">
                <a:solidFill>
                  <a:srgbClr val="000000"/>
                </a:solidFill>
              </a:rPr>
              <a:t>en betydelig skønsmargin </a:t>
            </a:r>
            <a:r>
              <a:rPr lang="en-GB">
                <a:solidFill>
                  <a:srgbClr val="000000"/>
                </a:solidFill>
              </a:rPr>
              <a:t>til at fastlægge de situtationer, der begrunder anvendelse af vikarer (pr 33). </a:t>
            </a:r>
          </a:p>
          <a:p>
            <a:pPr marL="342900" indent="-342900" algn="l">
              <a:lnSpc>
                <a:spcPts val="2400"/>
              </a:lnSpc>
              <a:buFont typeface="Arial" panose="020B0604020202020204" pitchFamily="34" charset="0"/>
              <a:buChar char="•"/>
            </a:pPr>
            <a:r>
              <a:rPr lang="en-GB">
                <a:solidFill>
                  <a:srgbClr val="000000"/>
                </a:solidFill>
              </a:rPr>
              <a:t>Direktivet er </a:t>
            </a:r>
            <a:r>
              <a:rPr lang="en-GB" b="1">
                <a:solidFill>
                  <a:srgbClr val="000000"/>
                </a:solidFill>
              </a:rPr>
              <a:t>et minimums-direktiv</a:t>
            </a:r>
            <a:r>
              <a:rPr lang="en-GB">
                <a:solidFill>
                  <a:srgbClr val="000000"/>
                </a:solidFill>
              </a:rPr>
              <a:t>, jf. artikel 9 (2), medlemsstaterne kan fastsætte bedre vilkår (pr 33)</a:t>
            </a:r>
          </a:p>
          <a:p>
            <a:pPr marL="342900" indent="-342900" algn="l">
              <a:lnSpc>
                <a:spcPts val="2400"/>
              </a:lnSpc>
              <a:buFont typeface="Arial" panose="020B0604020202020204" pitchFamily="34" charset="0"/>
              <a:buChar char="•"/>
            </a:pPr>
            <a:r>
              <a:rPr lang="en-GB">
                <a:solidFill>
                  <a:srgbClr val="000000"/>
                </a:solidFill>
              </a:rPr>
              <a:t>Direktivets artikel 5(5) pålægger medlemsstaterne at </a:t>
            </a:r>
            <a:r>
              <a:rPr lang="en-GB" b="1">
                <a:solidFill>
                  <a:srgbClr val="000000"/>
                </a:solidFill>
              </a:rPr>
              <a:t>træffe foranstaltninger</a:t>
            </a:r>
            <a:r>
              <a:rPr lang="en-GB">
                <a:solidFill>
                  <a:srgbClr val="000000"/>
                </a:solidFill>
              </a:rPr>
              <a:t>, men ikke hvilke foranstaltninger</a:t>
            </a:r>
          </a:p>
          <a:p>
            <a:pPr algn="l">
              <a:lnSpc>
                <a:spcPts val="2400"/>
              </a:lnSpc>
              <a:buNone/>
            </a:pPr>
            <a:endParaRPr lang="en-GB">
              <a:solidFill>
                <a:srgbClr val="000000"/>
              </a:solidFill>
            </a:endParaRPr>
          </a:p>
          <a:p>
            <a:pPr algn="l">
              <a:lnSpc>
                <a:spcPts val="2400"/>
              </a:lnSpc>
              <a:buNone/>
            </a:pPr>
            <a:endParaRPr lang="en-GB">
              <a:solidFill>
                <a:srgbClr val="000000"/>
              </a:solidFill>
            </a:endParaRPr>
          </a:p>
          <a:p>
            <a:pPr algn="l">
              <a:lnSpc>
                <a:spcPts val="2400"/>
              </a:lnSpc>
            </a:pPr>
            <a:endParaRPr lang="en-GB" i="0">
              <a:solidFill>
                <a:srgbClr val="000000"/>
              </a:solidFill>
              <a:effectLst/>
            </a:endParaRPr>
          </a:p>
        </p:txBody>
      </p:sp>
    </p:spTree>
    <p:custDataLst>
      <p:tags r:id="rId1"/>
    </p:custDataLst>
    <p:extLst>
      <p:ext uri="{BB962C8B-B14F-4D97-AF65-F5344CB8AC3E}">
        <p14:creationId xmlns:p14="http://schemas.microsoft.com/office/powerpoint/2010/main" val="3309901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a:t>Vikarbureau-vikarer</a:t>
            </a:r>
            <a:br>
              <a:rPr lang="da-DK"/>
            </a:br>
            <a:r>
              <a:rPr lang="da-DK"/>
              <a:t>– forebygge omgåelse</a:t>
            </a:r>
          </a:p>
        </p:txBody>
      </p:sp>
      <p:sp>
        <p:nvSpPr>
          <p:cNvPr id="5" name="Content Placeholder 4"/>
          <p:cNvSpPr>
            <a:spLocks noGrp="1"/>
          </p:cNvSpPr>
          <p:nvPr>
            <p:ph idx="1"/>
          </p:nvPr>
        </p:nvSpPr>
        <p:spPr>
          <a:xfrm>
            <a:off x="985838" y="1772816"/>
            <a:ext cx="10220325" cy="4349241"/>
          </a:xfrm>
        </p:spPr>
        <p:txBody>
          <a:bodyPr/>
          <a:lstStyle/>
          <a:p>
            <a:pPr algn="l">
              <a:lnSpc>
                <a:spcPts val="2400"/>
              </a:lnSpc>
            </a:pPr>
            <a:r>
              <a:rPr lang="en-GB" sz="1800" b="1">
                <a:solidFill>
                  <a:srgbClr val="000000"/>
                </a:solidFill>
              </a:rPr>
              <a:t>C</a:t>
            </a:r>
            <a:r>
              <a:rPr lang="en-GB" sz="1800" b="1" i="0">
                <a:solidFill>
                  <a:srgbClr val="000000"/>
                </a:solidFill>
                <a:effectLst/>
              </a:rPr>
              <a:t>ase C-232/20 Daimler: </a:t>
            </a:r>
            <a:r>
              <a:rPr lang="en-GB" sz="1800">
                <a:solidFill>
                  <a:srgbClr val="000000"/>
                </a:solidFill>
              </a:rPr>
              <a:t>En vikar havde været udsendt til Daimler i 5 år fra 2014-2019. </a:t>
            </a:r>
          </a:p>
          <a:p>
            <a:pPr marL="285750" indent="-285750" algn="l">
              <a:lnSpc>
                <a:spcPct val="100000"/>
              </a:lnSpc>
              <a:buFont typeface="Arial" panose="020B0604020202020204" pitchFamily="34" charset="0"/>
              <a:buChar char="•"/>
            </a:pPr>
            <a:r>
              <a:rPr lang="en-GB" sz="1800" b="0" i="0">
                <a:solidFill>
                  <a:srgbClr val="000000"/>
                </a:solidFill>
                <a:effectLst/>
              </a:rPr>
              <a:t>Hvis successive udsendelser af en og samme vikaransatte til en og samme brugervirksomhed fører til </a:t>
            </a:r>
            <a:r>
              <a:rPr lang="en-GB" sz="1800" b="1" i="0">
                <a:solidFill>
                  <a:srgbClr val="000000"/>
                </a:solidFill>
                <a:effectLst/>
              </a:rPr>
              <a:t>en tjenesteperiode hos denne virksomhed, der er længere, end hvad der med rimelighed kan anses for »midlertidigt« under hensyntagen til alle relevante omstændigheder</a:t>
            </a:r>
            <a:r>
              <a:rPr lang="en-GB" sz="1800" b="0" i="0">
                <a:solidFill>
                  <a:srgbClr val="000000"/>
                </a:solidFill>
                <a:effectLst/>
              </a:rPr>
              <a:t>, der navnlig omfatter </a:t>
            </a:r>
            <a:r>
              <a:rPr lang="en-GB" sz="1800" b="1" i="0">
                <a:solidFill>
                  <a:srgbClr val="000000"/>
                </a:solidFill>
                <a:effectLst/>
              </a:rPr>
              <a:t>sektorens særlige forhold</a:t>
            </a:r>
            <a:r>
              <a:rPr lang="en-GB" sz="1800" b="0" i="0">
                <a:solidFill>
                  <a:srgbClr val="000000"/>
                </a:solidFill>
                <a:effectLst/>
              </a:rPr>
              <a:t>, kan dette tyde på, at der er tale om misbrug af successive udsendelser som omhandlet i artikel 5, stk. 5, første punktum, i direktiv 2008/104.</a:t>
            </a:r>
          </a:p>
          <a:p>
            <a:pPr marL="285750" indent="-285750" algn="l">
              <a:lnSpc>
                <a:spcPct val="100000"/>
              </a:lnSpc>
              <a:buFont typeface="Arial" panose="020B0604020202020204" pitchFamily="34" charset="0"/>
              <a:buChar char="•"/>
            </a:pPr>
            <a:r>
              <a:rPr lang="en-GB" sz="1800" b="0" i="0">
                <a:solidFill>
                  <a:srgbClr val="000000"/>
                </a:solidFill>
                <a:effectLst/>
              </a:rPr>
              <a:t>På samme måde omgår successive udsendelser af en og samme vikaransatte til en og samme brugervirksomhed selve kernen i bestemmelserne i direktiv 2008/104 og </a:t>
            </a:r>
            <a:r>
              <a:rPr lang="en-GB" sz="1800" b="1" i="0">
                <a:solidFill>
                  <a:srgbClr val="000000"/>
                </a:solidFill>
                <a:effectLst/>
              </a:rPr>
              <a:t>udgør misbrug </a:t>
            </a:r>
            <a:r>
              <a:rPr lang="en-GB" sz="1800" b="0" i="0">
                <a:solidFill>
                  <a:srgbClr val="000000"/>
                </a:solidFill>
                <a:effectLst/>
              </a:rPr>
              <a:t>af denne ansættelsesform, for så vidt som de </a:t>
            </a:r>
            <a:r>
              <a:rPr lang="en-GB" sz="1800" b="1" i="0">
                <a:solidFill>
                  <a:srgbClr val="000000"/>
                </a:solidFill>
                <a:effectLst/>
              </a:rPr>
              <a:t>påvirker den ligevægt, der med dette direktiv er opnået mellem fleksibilitet for arbejdsgiverne og sikkerhed for arbejdstagerne, ved at undergrave sikkerheden for arbejdstagerne. </a:t>
            </a:r>
          </a:p>
          <a:p>
            <a:pPr marL="285750" indent="-285750" algn="l">
              <a:lnSpc>
                <a:spcPct val="100000"/>
              </a:lnSpc>
              <a:buFont typeface="Arial" panose="020B0604020202020204" pitchFamily="34" charset="0"/>
              <a:buChar char="•"/>
            </a:pPr>
            <a:r>
              <a:rPr lang="en-GB" sz="1800">
                <a:solidFill>
                  <a:srgbClr val="000000"/>
                </a:solidFill>
              </a:rPr>
              <a:t>N</a:t>
            </a:r>
            <a:r>
              <a:rPr lang="en-GB" sz="1800" b="0" i="0">
                <a:solidFill>
                  <a:srgbClr val="000000"/>
                </a:solidFill>
                <a:effectLst/>
              </a:rPr>
              <a:t>år der i et konkret tilfælde </a:t>
            </a:r>
            <a:r>
              <a:rPr lang="en-GB" sz="1800" b="1" i="0">
                <a:solidFill>
                  <a:srgbClr val="000000"/>
                </a:solidFill>
                <a:effectLst/>
              </a:rPr>
              <a:t>ikke er givet nogen objektiv forklaring på, hvorfor den berørte brugervirksomhed </a:t>
            </a:r>
            <a:r>
              <a:rPr lang="en-GB" sz="1800" b="0" i="0">
                <a:solidFill>
                  <a:srgbClr val="000000"/>
                </a:solidFill>
                <a:effectLst/>
              </a:rPr>
              <a:t>tyer til flere på hinanden følgende kontrakter om vikararbejde, ... skal den nationale ret prøve, om der er tale om omgåelse, </a:t>
            </a:r>
            <a:r>
              <a:rPr lang="en-GB" sz="1800" b="1" i="0">
                <a:solidFill>
                  <a:srgbClr val="000000"/>
                </a:solidFill>
                <a:effectLst/>
              </a:rPr>
              <a:t>så meget desto mere, når det er en og samme vikaransatte</a:t>
            </a:r>
            <a:r>
              <a:rPr lang="en-GB" sz="1800" b="0" i="0">
                <a:solidFill>
                  <a:srgbClr val="000000"/>
                </a:solidFill>
                <a:effectLst/>
              </a:rPr>
              <a:t>, som er udsendt til brugervirksomheden.</a:t>
            </a:r>
            <a:endParaRPr lang="en-GB" sz="1800" b="1" i="0">
              <a:solidFill>
                <a:srgbClr val="000000"/>
              </a:solidFill>
              <a:effectLst/>
            </a:endParaRPr>
          </a:p>
          <a:p>
            <a:pPr>
              <a:lnSpc>
                <a:spcPts val="2400"/>
              </a:lnSpc>
            </a:pPr>
            <a:endParaRPr lang="en-GB" sz="1800" b="1">
              <a:solidFill>
                <a:srgbClr val="000000"/>
              </a:solidFill>
            </a:endParaRPr>
          </a:p>
          <a:p>
            <a:pPr algn="l">
              <a:lnSpc>
                <a:spcPts val="2400"/>
              </a:lnSpc>
              <a:buNone/>
            </a:pPr>
            <a:endParaRPr lang="en-GB" sz="1800">
              <a:solidFill>
                <a:srgbClr val="000000"/>
              </a:solidFill>
            </a:endParaRPr>
          </a:p>
          <a:p>
            <a:pPr algn="l">
              <a:lnSpc>
                <a:spcPts val="2400"/>
              </a:lnSpc>
            </a:pPr>
            <a:endParaRPr lang="en-GB" sz="1800" i="0">
              <a:solidFill>
                <a:srgbClr val="000000"/>
              </a:solidFill>
              <a:effectLst/>
            </a:endParaRPr>
          </a:p>
        </p:txBody>
      </p:sp>
    </p:spTree>
    <p:custDataLst>
      <p:tags r:id="rId1"/>
    </p:custDataLst>
    <p:extLst>
      <p:ext uri="{BB962C8B-B14F-4D97-AF65-F5344CB8AC3E}">
        <p14:creationId xmlns:p14="http://schemas.microsoft.com/office/powerpoint/2010/main" val="2254959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a:t>Vikarbureau-vikarer</a:t>
            </a:r>
            <a:br>
              <a:rPr lang="da-DK"/>
            </a:br>
            <a:r>
              <a:rPr lang="da-DK"/>
              <a:t>– forebygge omgåelse</a:t>
            </a:r>
          </a:p>
        </p:txBody>
      </p:sp>
      <p:sp>
        <p:nvSpPr>
          <p:cNvPr id="5" name="Content Placeholder 4"/>
          <p:cNvSpPr>
            <a:spLocks noGrp="1"/>
          </p:cNvSpPr>
          <p:nvPr>
            <p:ph idx="1"/>
          </p:nvPr>
        </p:nvSpPr>
        <p:spPr>
          <a:xfrm>
            <a:off x="985838" y="1960079"/>
            <a:ext cx="10220325" cy="4349241"/>
          </a:xfrm>
        </p:spPr>
        <p:txBody>
          <a:bodyPr/>
          <a:lstStyle/>
          <a:p>
            <a:pPr algn="l">
              <a:lnSpc>
                <a:spcPts val="2400"/>
              </a:lnSpc>
            </a:pPr>
            <a:r>
              <a:rPr lang="en-GB" b="1">
                <a:solidFill>
                  <a:srgbClr val="000000"/>
                </a:solidFill>
              </a:rPr>
              <a:t>C</a:t>
            </a:r>
            <a:r>
              <a:rPr lang="en-GB" b="1" i="0">
                <a:solidFill>
                  <a:srgbClr val="000000"/>
                </a:solidFill>
                <a:effectLst/>
              </a:rPr>
              <a:t>ase C-232/20 Daimler: </a:t>
            </a:r>
            <a:r>
              <a:rPr lang="en-GB">
                <a:solidFill>
                  <a:srgbClr val="000000"/>
                </a:solidFill>
              </a:rPr>
              <a:t>En vikar havde været udsendt til Daimler i 5 år fra 2014-2019. </a:t>
            </a:r>
          </a:p>
          <a:p>
            <a:pPr algn="l">
              <a:lnSpc>
                <a:spcPts val="2400"/>
              </a:lnSpc>
              <a:buNone/>
            </a:pPr>
            <a:endParaRPr lang="en-GB" sz="1050" b="0" i="0">
              <a:solidFill>
                <a:srgbClr val="000000"/>
              </a:solidFill>
              <a:effectLst/>
            </a:endParaRPr>
          </a:p>
          <a:p>
            <a:pPr marL="342900" indent="-342900" algn="l">
              <a:lnSpc>
                <a:spcPts val="2400"/>
              </a:lnSpc>
              <a:buFont typeface="Arial" panose="020B0604020202020204" pitchFamily="34" charset="0"/>
              <a:buChar char="•"/>
            </a:pPr>
            <a:r>
              <a:rPr lang="en-GB" b="0" i="0">
                <a:solidFill>
                  <a:srgbClr val="000000"/>
                </a:solidFill>
                <a:effectLst/>
              </a:rPr>
              <a:t>Domstolen har således allerede fastslået, at artikel 5, stk. 5, første punktum, i direktiv 2008/104 </a:t>
            </a:r>
            <a:r>
              <a:rPr lang="en-GB" b="1" i="0">
                <a:solidFill>
                  <a:srgbClr val="000000"/>
                </a:solidFill>
                <a:effectLst/>
              </a:rPr>
              <a:t>pålægger medlemsstaterne i klare, præcise og ubetingede vendinger at træffe passende foranstaltninger med henblik på at forebygge misbrug bestående i successive udsendelser til vikararbejde, der har til formål at omgå dette direktivs bestemmelser</a:t>
            </a:r>
            <a:r>
              <a:rPr lang="en-GB" b="0" i="0">
                <a:solidFill>
                  <a:srgbClr val="000000"/>
                </a:solidFill>
                <a:effectLst/>
              </a:rPr>
              <a:t>. Det følger heraf, at denne bestemmelse skal fortolkes således, at </a:t>
            </a:r>
            <a:r>
              <a:rPr lang="en-GB" b="1" i="0">
                <a:solidFill>
                  <a:srgbClr val="000000"/>
                </a:solidFill>
                <a:effectLst/>
              </a:rPr>
              <a:t>den er til hinder for, at en medlemsstat undlader at træffe foranstaltninger</a:t>
            </a:r>
            <a:r>
              <a:rPr lang="en-GB" b="0" i="0">
                <a:solidFill>
                  <a:srgbClr val="000000"/>
                </a:solidFill>
                <a:effectLst/>
              </a:rPr>
              <a:t> med henblik på at sikre, at karakteren af vikararbejde forbliver midlertidig (pr 67)</a:t>
            </a:r>
            <a:endParaRPr lang="en-GB">
              <a:solidFill>
                <a:srgbClr val="000000"/>
              </a:solidFill>
            </a:endParaRPr>
          </a:p>
          <a:p>
            <a:pPr marL="342900" indent="-342900" algn="l">
              <a:lnSpc>
                <a:spcPts val="2400"/>
              </a:lnSpc>
              <a:buFont typeface="Arial" panose="020B0604020202020204" pitchFamily="34" charset="0"/>
              <a:buChar char="•"/>
            </a:pPr>
            <a:r>
              <a:rPr lang="en-GB" b="0" i="0">
                <a:solidFill>
                  <a:srgbClr val="000000"/>
                </a:solidFill>
                <a:effectLst/>
              </a:rPr>
              <a:t>Efter denne præcisering, og som det er anført i nærværende doms præmis 53, er der </a:t>
            </a:r>
            <a:r>
              <a:rPr lang="en-GB" b="1" i="0">
                <a:solidFill>
                  <a:srgbClr val="000000"/>
                </a:solidFill>
                <a:effectLst/>
              </a:rPr>
              <a:t>ingen bestemmelse i direktiv 2008/104, der pålægger medlemsstaterne en forpligtelse til i national ret at fastsætte en sådan varighed, ud over hvilken en udsendelse ikke længere kan kvalificeres som »midlertidig«. </a:t>
            </a:r>
            <a:r>
              <a:rPr lang="en-GB" b="0" i="0">
                <a:solidFill>
                  <a:srgbClr val="000000"/>
                </a:solidFill>
                <a:effectLst/>
              </a:rPr>
              <a:t>(pr. 68)</a:t>
            </a:r>
            <a:endParaRPr lang="en-GB" b="1">
              <a:solidFill>
                <a:srgbClr val="000000"/>
              </a:solidFill>
            </a:endParaRPr>
          </a:p>
          <a:p>
            <a:pPr algn="l">
              <a:lnSpc>
                <a:spcPts val="2400"/>
              </a:lnSpc>
              <a:buNone/>
            </a:pPr>
            <a:endParaRPr lang="en-GB">
              <a:solidFill>
                <a:srgbClr val="000000"/>
              </a:solidFill>
            </a:endParaRPr>
          </a:p>
          <a:p>
            <a:pPr algn="l">
              <a:lnSpc>
                <a:spcPts val="2400"/>
              </a:lnSpc>
            </a:pPr>
            <a:endParaRPr lang="en-GB" i="0">
              <a:solidFill>
                <a:srgbClr val="000000"/>
              </a:solidFill>
              <a:effectLst/>
            </a:endParaRPr>
          </a:p>
        </p:txBody>
      </p:sp>
      <p:sp>
        <p:nvSpPr>
          <p:cNvPr id="2" name="Rectangular Callout 1">
            <a:extLst>
              <a:ext uri="{FF2B5EF4-FFF2-40B4-BE49-F238E27FC236}">
                <a16:creationId xmlns:a16="http://schemas.microsoft.com/office/drawing/2014/main" id="{0428C868-6C37-4A30-B9AF-61935738B74D}"/>
              </a:ext>
            </a:extLst>
          </p:cNvPr>
          <p:cNvSpPr/>
          <p:nvPr/>
        </p:nvSpPr>
        <p:spPr bwMode="auto">
          <a:xfrm>
            <a:off x="9406779" y="443739"/>
            <a:ext cx="2250109" cy="720080"/>
          </a:xfrm>
          <a:prstGeom prst="wedgeRectCallou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Midlertidig er overladt til medlemsstaterne. </a:t>
            </a:r>
          </a:p>
        </p:txBody>
      </p:sp>
      <p:sp>
        <p:nvSpPr>
          <p:cNvPr id="4" name="Rectangular Callout 3">
            <a:extLst>
              <a:ext uri="{FF2B5EF4-FFF2-40B4-BE49-F238E27FC236}">
                <a16:creationId xmlns:a16="http://schemas.microsoft.com/office/drawing/2014/main" id="{DD3674D9-A022-F057-3F0A-173BA5511A3F}"/>
              </a:ext>
            </a:extLst>
          </p:cNvPr>
          <p:cNvSpPr/>
          <p:nvPr/>
        </p:nvSpPr>
        <p:spPr bwMode="auto">
          <a:xfrm>
            <a:off x="8758708" y="1478192"/>
            <a:ext cx="2881853" cy="1309328"/>
          </a:xfrm>
          <a:prstGeom prst="wedgeRectCallout">
            <a:avLst>
              <a:gd name="adj1" fmla="val -34748"/>
              <a:gd name="adj2" fmla="val 69626"/>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Foranstaltninger skal forebygge at vikar-arbejdet misbruges – så arbejdsformen mister sin karakter af midlertidigt.</a:t>
            </a:r>
          </a:p>
        </p:txBody>
      </p:sp>
    </p:spTree>
    <p:custDataLst>
      <p:tags r:id="rId1"/>
    </p:custDataLst>
    <p:extLst>
      <p:ext uri="{BB962C8B-B14F-4D97-AF65-F5344CB8AC3E}">
        <p14:creationId xmlns:p14="http://schemas.microsoft.com/office/powerpoint/2010/main" val="206202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7F7E-B5CE-532E-C2D3-08FB9CDCF0A4}"/>
              </a:ext>
            </a:extLst>
          </p:cNvPr>
          <p:cNvSpPr>
            <a:spLocks noGrp="1"/>
          </p:cNvSpPr>
          <p:nvPr>
            <p:ph type="title"/>
          </p:nvPr>
        </p:nvSpPr>
        <p:spPr/>
        <p:txBody>
          <a:bodyPr/>
          <a:lstStyle/>
          <a:p>
            <a:r>
              <a:rPr lang="da-DK"/>
              <a:t>Vikarbureau-vikarer</a:t>
            </a:r>
            <a:br>
              <a:rPr lang="da-DK"/>
            </a:br>
            <a:r>
              <a:rPr lang="da-DK"/>
              <a:t>– forebygge omgåelse</a:t>
            </a:r>
            <a:endParaRPr lang="en-DK"/>
          </a:p>
        </p:txBody>
      </p:sp>
      <p:sp>
        <p:nvSpPr>
          <p:cNvPr id="3" name="Content Placeholder 2">
            <a:extLst>
              <a:ext uri="{FF2B5EF4-FFF2-40B4-BE49-F238E27FC236}">
                <a16:creationId xmlns:a16="http://schemas.microsoft.com/office/drawing/2014/main" id="{1F887D67-C823-5F09-AE92-69072CB674BB}"/>
              </a:ext>
            </a:extLst>
          </p:cNvPr>
          <p:cNvSpPr>
            <a:spLocks noGrp="1"/>
          </p:cNvSpPr>
          <p:nvPr>
            <p:ph idx="1"/>
          </p:nvPr>
        </p:nvSpPr>
        <p:spPr/>
        <p:txBody>
          <a:bodyPr/>
          <a:lstStyle/>
          <a:p>
            <a:r>
              <a:rPr lang="en-DK" sz="1800" b="1"/>
              <a:t>C-681/18 KG v JC: Vikaren udsendt til brugervirksomheden på 8 kontrakter med 17 forlængelser.</a:t>
            </a:r>
          </a:p>
          <a:p>
            <a:pPr>
              <a:buNone/>
            </a:pPr>
            <a:r>
              <a:rPr lang="en-GB" sz="1800"/>
              <a:t>Hvis ikke ‘midlertidigt’, kræver vikardirektivet</a:t>
            </a:r>
            <a:r>
              <a:rPr lang="en-DK" sz="1800"/>
              <a:t> så, at vikaren skal anses for fastansat i brugervirksomheden ?</a:t>
            </a:r>
          </a:p>
          <a:p>
            <a:pPr>
              <a:buNone/>
            </a:pPr>
            <a:endParaRPr lang="en-GB" sz="900" b="0" i="0">
              <a:solidFill>
                <a:srgbClr val="000000"/>
              </a:solidFill>
              <a:effectLst/>
            </a:endParaRPr>
          </a:p>
          <a:p>
            <a:pPr marL="285750" indent="-285750">
              <a:buFont typeface="Arial" panose="020B0604020202020204" pitchFamily="34" charset="0"/>
              <a:buChar char="•"/>
            </a:pPr>
            <a:r>
              <a:rPr lang="en-GB" sz="1800" b="0" i="0">
                <a:solidFill>
                  <a:srgbClr val="000000"/>
                </a:solidFill>
                <a:effectLst/>
              </a:rPr>
              <a:t>Artikel 5, stk. 5, bestemmer, at medlemsstaterne </a:t>
            </a:r>
            <a:r>
              <a:rPr lang="en-GB" sz="1800" b="1" i="0">
                <a:solidFill>
                  <a:srgbClr val="000000"/>
                </a:solidFill>
                <a:effectLst/>
              </a:rPr>
              <a:t>træffer passende foranstaltninger </a:t>
            </a:r>
            <a:r>
              <a:rPr lang="en-GB" sz="1800" b="0" i="0">
                <a:solidFill>
                  <a:srgbClr val="000000"/>
                </a:solidFill>
                <a:effectLst/>
              </a:rPr>
              <a:t>med henblik på at forebygge misbrug. Bestemmelsen pålægger ikke medlemsstaterne at begrænse antallet af successive udsendelser af en og samme arbejdstager til en og samme brugervirksomhed, eller at bestemme, at de tekniske, produktionsmæssige eller organisatoriske hensyn eller det behov for at erstatte arbejdstagere, som begrunder brugen af denne form for tidsbegrænset ansættelse, skal angives. Desuden er der </a:t>
            </a:r>
            <a:r>
              <a:rPr lang="en-GB" sz="1800" b="1" i="0">
                <a:solidFill>
                  <a:srgbClr val="000000"/>
                </a:solidFill>
                <a:effectLst/>
              </a:rPr>
              <a:t>hverken i denne bestemmelse eller i nogen anden bestemmelse i direktivet foreskrevet specifikke foranstaltninger, som medlemsstaterne skal vedtage </a:t>
            </a:r>
            <a:r>
              <a:rPr lang="en-GB" sz="1800" b="0" i="0">
                <a:solidFill>
                  <a:srgbClr val="000000"/>
                </a:solidFill>
                <a:effectLst/>
              </a:rPr>
              <a:t>med henblik herpå (pr 42).</a:t>
            </a:r>
          </a:p>
          <a:p>
            <a:pPr marL="285750" indent="-285750">
              <a:buFont typeface="Arial" panose="020B0604020202020204" pitchFamily="34" charset="0"/>
              <a:buChar char="•"/>
            </a:pPr>
            <a:r>
              <a:rPr lang="en-GB" sz="1800" b="1" i="0">
                <a:solidFill>
                  <a:srgbClr val="000000"/>
                </a:solidFill>
                <a:effectLst/>
              </a:rPr>
              <a:t>Det kan ikke udledes</a:t>
            </a:r>
            <a:r>
              <a:rPr lang="en-GB" sz="1800" b="0" i="0">
                <a:solidFill>
                  <a:srgbClr val="000000"/>
                </a:solidFill>
                <a:effectLst/>
              </a:rPr>
              <a:t>, at denne bestemmelse forpligter medlemsstaterne til i deres respektive love at fastsætte alle de eller dele af de specifikke foranstaltninger, som er omhandlet i det forelagte spørgsmål (pr 46).</a:t>
            </a:r>
            <a:endParaRPr lang="en-DK" sz="1800"/>
          </a:p>
          <a:p>
            <a:pPr>
              <a:buNone/>
            </a:pPr>
            <a:endParaRPr lang="en-DK" sz="1800"/>
          </a:p>
        </p:txBody>
      </p:sp>
      <p:sp>
        <p:nvSpPr>
          <p:cNvPr id="4" name="Date Placeholder 3">
            <a:extLst>
              <a:ext uri="{FF2B5EF4-FFF2-40B4-BE49-F238E27FC236}">
                <a16:creationId xmlns:a16="http://schemas.microsoft.com/office/drawing/2014/main" id="{CCC9CA42-843A-6797-7537-1BA8A763A7E8}"/>
              </a:ext>
            </a:extLst>
          </p:cNvPr>
          <p:cNvSpPr>
            <a:spLocks noGrp="1"/>
          </p:cNvSpPr>
          <p:nvPr>
            <p:ph type="dt" sz="half" idx="10"/>
          </p:nvPr>
        </p:nvSpPr>
        <p:spPr/>
        <p:txBody>
          <a:bodyPr/>
          <a:lstStyle/>
          <a:p>
            <a:fld id="{6C91BAD6-410E-344E-B59A-23705829F782}" type="datetime1">
              <a:t>31/05/2023</a:t>
            </a:fld>
            <a:r>
              <a:rPr lang="da-DK"/>
              <a:t>24-05-2023</a:t>
            </a:r>
          </a:p>
        </p:txBody>
      </p:sp>
    </p:spTree>
    <p:extLst>
      <p:ext uri="{BB962C8B-B14F-4D97-AF65-F5344CB8AC3E}">
        <p14:creationId xmlns:p14="http://schemas.microsoft.com/office/powerpoint/2010/main" val="4279265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7F7E-B5CE-532E-C2D3-08FB9CDCF0A4}"/>
              </a:ext>
            </a:extLst>
          </p:cNvPr>
          <p:cNvSpPr>
            <a:spLocks noGrp="1"/>
          </p:cNvSpPr>
          <p:nvPr>
            <p:ph type="title"/>
          </p:nvPr>
        </p:nvSpPr>
        <p:spPr/>
        <p:txBody>
          <a:bodyPr/>
          <a:lstStyle/>
          <a:p>
            <a:r>
              <a:rPr lang="da-DK"/>
              <a:t>Vikarbureau-vikarer</a:t>
            </a:r>
            <a:br>
              <a:rPr lang="da-DK"/>
            </a:br>
            <a:r>
              <a:rPr lang="da-DK"/>
              <a:t>– forebygge omgåelse</a:t>
            </a:r>
            <a:endParaRPr lang="en-DK"/>
          </a:p>
        </p:txBody>
      </p:sp>
      <p:sp>
        <p:nvSpPr>
          <p:cNvPr id="3" name="Content Placeholder 2">
            <a:extLst>
              <a:ext uri="{FF2B5EF4-FFF2-40B4-BE49-F238E27FC236}">
                <a16:creationId xmlns:a16="http://schemas.microsoft.com/office/drawing/2014/main" id="{1F887D67-C823-5F09-AE92-69072CB674BB}"/>
              </a:ext>
            </a:extLst>
          </p:cNvPr>
          <p:cNvSpPr>
            <a:spLocks noGrp="1"/>
          </p:cNvSpPr>
          <p:nvPr>
            <p:ph idx="1"/>
          </p:nvPr>
        </p:nvSpPr>
        <p:spPr>
          <a:xfrm>
            <a:off x="985838" y="1960079"/>
            <a:ext cx="10581182" cy="3937484"/>
          </a:xfrm>
        </p:spPr>
        <p:txBody>
          <a:bodyPr/>
          <a:lstStyle/>
          <a:p>
            <a:r>
              <a:rPr lang="en-DK" sz="2000" b="1"/>
              <a:t>C-681/18 KG v JC: Vikaren udsendt til brugervirksomheden på 8 kontrakter med 17 forlængelser.</a:t>
            </a:r>
          </a:p>
          <a:p>
            <a:pPr marL="285750" indent="-285750">
              <a:buFont typeface="Arial" panose="020B0604020202020204" pitchFamily="34" charset="0"/>
              <a:buChar char="•"/>
            </a:pPr>
            <a:r>
              <a:rPr lang="en-GB" b="0" i="0">
                <a:solidFill>
                  <a:srgbClr val="000000"/>
                </a:solidFill>
                <a:effectLst/>
              </a:rPr>
              <a:t>Artikel 5, stk. 5, første punktum, i direktiv 2008/104 pålægger medlemsstaterne </a:t>
            </a:r>
            <a:r>
              <a:rPr lang="en-GB" b="1" i="0">
                <a:solidFill>
                  <a:srgbClr val="000000"/>
                </a:solidFill>
                <a:effectLst/>
              </a:rPr>
              <a:t>to forskellige forpligtelser,</a:t>
            </a:r>
            <a:r>
              <a:rPr lang="en-GB" b="0" i="0">
                <a:solidFill>
                  <a:srgbClr val="000000"/>
                </a:solidFill>
                <a:effectLst/>
              </a:rPr>
              <a:t> nemlig at vedtage passende foranstaltninger til at forebygge </a:t>
            </a:r>
            <a:r>
              <a:rPr lang="en-GB" b="1" i="0">
                <a:solidFill>
                  <a:srgbClr val="000000"/>
                </a:solidFill>
                <a:effectLst/>
              </a:rPr>
              <a:t>dels misbrug ved anvendelsen af de fravigelser fra ligebehandlingsprincippet</a:t>
            </a:r>
            <a:r>
              <a:rPr lang="en-GB" b="0" i="0">
                <a:solidFill>
                  <a:srgbClr val="000000"/>
                </a:solidFill>
                <a:effectLst/>
              </a:rPr>
              <a:t>, som er tilladte efter selve artikel 5, </a:t>
            </a:r>
            <a:r>
              <a:rPr lang="en-GB" b="1" i="0">
                <a:solidFill>
                  <a:srgbClr val="000000"/>
                </a:solidFill>
                <a:effectLst/>
              </a:rPr>
              <a:t>dels successive udsendelser, der har til formål at omgå bestemmelserne i direktiv 2008/104 </a:t>
            </a:r>
            <a:r>
              <a:rPr lang="en-GB" b="0" i="0">
                <a:solidFill>
                  <a:srgbClr val="000000"/>
                </a:solidFill>
                <a:effectLst/>
              </a:rPr>
              <a:t>som helhed (pr 55)</a:t>
            </a:r>
          </a:p>
          <a:p>
            <a:pPr marL="285750" indent="-285750">
              <a:buFont typeface="Arial" panose="020B0604020202020204" pitchFamily="34" charset="0"/>
              <a:buChar char="•"/>
            </a:pPr>
            <a:r>
              <a:rPr lang="en-GB" b="0" i="0">
                <a:solidFill>
                  <a:srgbClr val="000000"/>
                </a:solidFill>
                <a:effectLst/>
              </a:rPr>
              <a:t>De to forpligtelser har forskellig rækkevidde. Den første forpligtelse pålægger medlemsstaterne at træffe passende foranstaltninger med henblik på alene at forhindre misbrug af de tilladte fravigelser i henhold til artikel 5, stk. 2-4, i direktiv 2008/104. </a:t>
            </a:r>
            <a:r>
              <a:rPr lang="en-GB" b="1" i="0">
                <a:solidFill>
                  <a:srgbClr val="000000"/>
                </a:solidFill>
                <a:effectLst/>
              </a:rPr>
              <a:t>Den anden forpligtelse er derimod bredere </a:t>
            </a:r>
            <a:r>
              <a:rPr lang="en-GB" b="0" i="0">
                <a:solidFill>
                  <a:srgbClr val="000000"/>
                </a:solidFill>
                <a:effectLst/>
              </a:rPr>
              <a:t>og skal sikre, at medlemsstaterne </a:t>
            </a:r>
            <a:r>
              <a:rPr lang="en-GB" b="1" i="0">
                <a:solidFill>
                  <a:srgbClr val="000000"/>
                </a:solidFill>
                <a:effectLst/>
              </a:rPr>
              <a:t>træffer passende foranstaltninger </a:t>
            </a:r>
            <a:r>
              <a:rPr lang="en-GB" b="0" i="0">
                <a:solidFill>
                  <a:srgbClr val="000000"/>
                </a:solidFill>
                <a:effectLst/>
              </a:rPr>
              <a:t>med henblik på navnlig at forebygge successive udsendelser, der har til formål at omgå dette direktivs bestemmelser i deres helhed (pr 57).</a:t>
            </a:r>
            <a:endParaRPr lang="en-DK"/>
          </a:p>
        </p:txBody>
      </p:sp>
      <p:sp>
        <p:nvSpPr>
          <p:cNvPr id="4" name="Date Placeholder 3">
            <a:extLst>
              <a:ext uri="{FF2B5EF4-FFF2-40B4-BE49-F238E27FC236}">
                <a16:creationId xmlns:a16="http://schemas.microsoft.com/office/drawing/2014/main" id="{CCC9CA42-843A-6797-7537-1BA8A763A7E8}"/>
              </a:ext>
            </a:extLst>
          </p:cNvPr>
          <p:cNvSpPr>
            <a:spLocks noGrp="1"/>
          </p:cNvSpPr>
          <p:nvPr>
            <p:ph type="dt" sz="half" idx="10"/>
          </p:nvPr>
        </p:nvSpPr>
        <p:spPr/>
        <p:txBody>
          <a:bodyPr/>
          <a:lstStyle/>
          <a:p>
            <a:fld id="{6C91BAD6-410E-344E-B59A-23705829F782}" type="datetime1">
              <a:t>31/05/2023</a:t>
            </a:fld>
            <a:r>
              <a:rPr lang="da-DK"/>
              <a:t>24-05-2023</a:t>
            </a:r>
          </a:p>
        </p:txBody>
      </p:sp>
    </p:spTree>
    <p:extLst>
      <p:ext uri="{BB962C8B-B14F-4D97-AF65-F5344CB8AC3E}">
        <p14:creationId xmlns:p14="http://schemas.microsoft.com/office/powerpoint/2010/main" val="2456810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7F7E-B5CE-532E-C2D3-08FB9CDCF0A4}"/>
              </a:ext>
            </a:extLst>
          </p:cNvPr>
          <p:cNvSpPr>
            <a:spLocks noGrp="1"/>
          </p:cNvSpPr>
          <p:nvPr>
            <p:ph type="title"/>
          </p:nvPr>
        </p:nvSpPr>
        <p:spPr/>
        <p:txBody>
          <a:bodyPr/>
          <a:lstStyle/>
          <a:p>
            <a:r>
              <a:rPr lang="da-DK"/>
              <a:t>Vikarbureau-vikarer</a:t>
            </a:r>
            <a:br>
              <a:rPr lang="da-DK"/>
            </a:br>
            <a:r>
              <a:rPr lang="da-DK"/>
              <a:t>– forebygge omgåelse</a:t>
            </a:r>
            <a:endParaRPr lang="en-DK"/>
          </a:p>
        </p:txBody>
      </p:sp>
      <p:sp>
        <p:nvSpPr>
          <p:cNvPr id="3" name="Content Placeholder 2">
            <a:extLst>
              <a:ext uri="{FF2B5EF4-FFF2-40B4-BE49-F238E27FC236}">
                <a16:creationId xmlns:a16="http://schemas.microsoft.com/office/drawing/2014/main" id="{1F887D67-C823-5F09-AE92-69072CB674BB}"/>
              </a:ext>
            </a:extLst>
          </p:cNvPr>
          <p:cNvSpPr>
            <a:spLocks noGrp="1"/>
          </p:cNvSpPr>
          <p:nvPr>
            <p:ph idx="1"/>
          </p:nvPr>
        </p:nvSpPr>
        <p:spPr/>
        <p:txBody>
          <a:bodyPr/>
          <a:lstStyle/>
          <a:p>
            <a:r>
              <a:rPr lang="en-DK" sz="2000" b="1"/>
              <a:t>C-681/18 KG v JC: Vikaren udsendt til brugervirksomheden på 8 kontrakter med 17 forlængelser.</a:t>
            </a:r>
          </a:p>
          <a:p>
            <a:endParaRPr lang="en-DK" sz="2000" b="1"/>
          </a:p>
          <a:p>
            <a:pPr marL="342900" indent="-342900">
              <a:buFont typeface="Arial" panose="020B0604020202020204" pitchFamily="34" charset="0"/>
              <a:buChar char="•"/>
            </a:pPr>
            <a:r>
              <a:rPr lang="en-GB" b="0" i="0">
                <a:solidFill>
                  <a:srgbClr val="000000"/>
                </a:solidFill>
                <a:effectLst/>
              </a:rPr>
              <a:t>Direktiv 2008/104 ligeledes </a:t>
            </a:r>
            <a:r>
              <a:rPr lang="en-GB" b="1" i="0">
                <a:solidFill>
                  <a:srgbClr val="000000"/>
                </a:solidFill>
                <a:effectLst/>
              </a:rPr>
              <a:t>skal få medlemsstaterne til at sikre, at vikararbejdet hos en og samme brugervirksomhed ikke ender med at blive en permanent situation for den vikaransatte</a:t>
            </a:r>
            <a:r>
              <a:rPr lang="en-GB" b="0" i="0">
                <a:solidFill>
                  <a:srgbClr val="000000"/>
                </a:solidFill>
                <a:effectLst/>
              </a:rPr>
              <a:t> (pr 60).</a:t>
            </a:r>
            <a:endParaRPr lang="en-GB">
              <a:solidFill>
                <a:srgbClr val="000000"/>
              </a:solidFill>
            </a:endParaRPr>
          </a:p>
          <a:p>
            <a:pPr marL="342900" indent="-342900">
              <a:buFont typeface="Arial" panose="020B0604020202020204" pitchFamily="34" charset="0"/>
              <a:buChar char="•"/>
            </a:pPr>
            <a:r>
              <a:rPr lang="en-GB" b="0" i="0">
                <a:solidFill>
                  <a:srgbClr val="000000"/>
                </a:solidFill>
                <a:effectLst/>
              </a:rPr>
              <a:t>Endelig skal det bemærkes, at i henhold til artikel 5, stk. 5 </a:t>
            </a:r>
            <a:r>
              <a:rPr lang="en-GB" b="1" i="0">
                <a:solidFill>
                  <a:srgbClr val="000000"/>
                </a:solidFill>
                <a:effectLst/>
              </a:rPr>
              <a:t>pålægges det medlemsstaterne i klare, præcise og ubetingede vendinger at træffe passende foranstaltninger </a:t>
            </a:r>
            <a:r>
              <a:rPr lang="en-GB" b="0" i="0">
                <a:solidFill>
                  <a:srgbClr val="000000"/>
                </a:solidFill>
                <a:effectLst/>
              </a:rPr>
              <a:t>med henblik på at forebygge misbrug bestående i successive udsendelser til vikararbejde, der har til formål at omgå dette direktivs bestemmelser. Det følger heraf, at denne bestemmelse skal fortolkes således, at </a:t>
            </a:r>
            <a:r>
              <a:rPr lang="en-GB" b="1" i="0">
                <a:solidFill>
                  <a:srgbClr val="000000"/>
                </a:solidFill>
                <a:effectLst/>
              </a:rPr>
              <a:t>den er til hinder for, at en medlemsstat undlader at træffe foranstaltninger med henblik på at sikre, at karakteren af vikararbejde forbliver midlertidig </a:t>
            </a:r>
            <a:r>
              <a:rPr lang="en-GB" b="0" i="0">
                <a:solidFill>
                  <a:srgbClr val="000000"/>
                </a:solidFill>
                <a:effectLst/>
              </a:rPr>
              <a:t>(pr 63).</a:t>
            </a:r>
            <a:endParaRPr lang="en-DK"/>
          </a:p>
        </p:txBody>
      </p:sp>
      <p:sp>
        <p:nvSpPr>
          <p:cNvPr id="4" name="Date Placeholder 3">
            <a:extLst>
              <a:ext uri="{FF2B5EF4-FFF2-40B4-BE49-F238E27FC236}">
                <a16:creationId xmlns:a16="http://schemas.microsoft.com/office/drawing/2014/main" id="{CCC9CA42-843A-6797-7537-1BA8A763A7E8}"/>
              </a:ext>
            </a:extLst>
          </p:cNvPr>
          <p:cNvSpPr>
            <a:spLocks noGrp="1"/>
          </p:cNvSpPr>
          <p:nvPr>
            <p:ph type="dt" sz="half" idx="10"/>
          </p:nvPr>
        </p:nvSpPr>
        <p:spPr/>
        <p:txBody>
          <a:bodyPr/>
          <a:lstStyle/>
          <a:p>
            <a:fld id="{6C91BAD6-410E-344E-B59A-23705829F782}" type="datetime1">
              <a:t>31/05/2023</a:t>
            </a:fld>
            <a:r>
              <a:rPr lang="da-DK"/>
              <a:t>24-05-2023</a:t>
            </a:r>
          </a:p>
        </p:txBody>
      </p:sp>
      <p:sp>
        <p:nvSpPr>
          <p:cNvPr id="5" name="Rectangular Callout 4">
            <a:extLst>
              <a:ext uri="{FF2B5EF4-FFF2-40B4-BE49-F238E27FC236}">
                <a16:creationId xmlns:a16="http://schemas.microsoft.com/office/drawing/2014/main" id="{B4991885-AF08-04D6-B123-678A2079CA3E}"/>
              </a:ext>
            </a:extLst>
          </p:cNvPr>
          <p:cNvSpPr/>
          <p:nvPr/>
        </p:nvSpPr>
        <p:spPr bwMode="auto">
          <a:xfrm>
            <a:off x="8686700" y="2119673"/>
            <a:ext cx="2952328" cy="877279"/>
          </a:xfrm>
          <a:prstGeom prst="wedgeRectCallout">
            <a:avLst>
              <a:gd name="adj1" fmla="val -38456"/>
              <a:gd name="adj2" fmla="val 66776"/>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‘Midlertidig’ er en del af direktivets balancer</a:t>
            </a:r>
          </a:p>
        </p:txBody>
      </p:sp>
      <p:sp>
        <p:nvSpPr>
          <p:cNvPr id="6" name="Rectangular Callout 5">
            <a:extLst>
              <a:ext uri="{FF2B5EF4-FFF2-40B4-BE49-F238E27FC236}">
                <a16:creationId xmlns:a16="http://schemas.microsoft.com/office/drawing/2014/main" id="{02DC142C-F2AF-58C1-16E5-0E0C5066B77B}"/>
              </a:ext>
            </a:extLst>
          </p:cNvPr>
          <p:cNvSpPr/>
          <p:nvPr/>
        </p:nvSpPr>
        <p:spPr bwMode="auto">
          <a:xfrm>
            <a:off x="8686700" y="3274157"/>
            <a:ext cx="2952328" cy="1309328"/>
          </a:xfrm>
          <a:prstGeom prst="wedgeRectCallout">
            <a:avLst>
              <a:gd name="adj1" fmla="val -38456"/>
              <a:gd name="adj2" fmla="val 66776"/>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Der skal være nationale foranstaltninger der forebygger successive udsendelser, så vikararbejdet forbliver midlertidigt</a:t>
            </a:r>
          </a:p>
        </p:txBody>
      </p:sp>
      <p:sp>
        <p:nvSpPr>
          <p:cNvPr id="7" name="Rectangular Callout 6">
            <a:extLst>
              <a:ext uri="{FF2B5EF4-FFF2-40B4-BE49-F238E27FC236}">
                <a16:creationId xmlns:a16="http://schemas.microsoft.com/office/drawing/2014/main" id="{201889C6-B872-1251-3A8C-DBCE4DC68469}"/>
              </a:ext>
            </a:extLst>
          </p:cNvPr>
          <p:cNvSpPr/>
          <p:nvPr/>
        </p:nvSpPr>
        <p:spPr bwMode="auto">
          <a:xfrm>
            <a:off x="8686700" y="4865440"/>
            <a:ext cx="2952328" cy="795808"/>
          </a:xfrm>
          <a:prstGeom prst="wedgeRectCallout">
            <a:avLst>
              <a:gd name="adj1" fmla="val -38456"/>
              <a:gd name="adj2" fmla="val 66776"/>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Direktivet fastsætter ikke hvilke foranstaltninger</a:t>
            </a:r>
          </a:p>
        </p:txBody>
      </p:sp>
      <p:sp>
        <p:nvSpPr>
          <p:cNvPr id="8" name="Rectangular Callout 7">
            <a:extLst>
              <a:ext uri="{FF2B5EF4-FFF2-40B4-BE49-F238E27FC236}">
                <a16:creationId xmlns:a16="http://schemas.microsoft.com/office/drawing/2014/main" id="{97DF3262-6CDC-EB06-AA15-16D5A329826E}"/>
              </a:ext>
            </a:extLst>
          </p:cNvPr>
          <p:cNvSpPr/>
          <p:nvPr/>
        </p:nvSpPr>
        <p:spPr bwMode="auto">
          <a:xfrm>
            <a:off x="8720880" y="521797"/>
            <a:ext cx="2952328" cy="877279"/>
          </a:xfrm>
          <a:prstGeom prst="wedgeRectCallout">
            <a:avLst>
              <a:gd name="adj1" fmla="val -38456"/>
              <a:gd name="adj2" fmla="val 66776"/>
            </a:avLst>
          </a:prstGeom>
          <a:solidFill>
            <a:srgbClr val="00B0F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Bolden er spillet tilbage til medlemsstaterne – men ‘midlertidig’ skal sikres</a:t>
            </a:r>
          </a:p>
        </p:txBody>
      </p:sp>
    </p:spTree>
    <p:extLst>
      <p:ext uri="{BB962C8B-B14F-4D97-AF65-F5344CB8AC3E}">
        <p14:creationId xmlns:p14="http://schemas.microsoft.com/office/powerpoint/2010/main" val="253243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a:t>Indflyvning</a:t>
            </a:r>
          </a:p>
        </p:txBody>
      </p:sp>
      <p:sp>
        <p:nvSpPr>
          <p:cNvPr id="5" name="Content Placeholder 4"/>
          <p:cNvSpPr>
            <a:spLocks noGrp="1"/>
          </p:cNvSpPr>
          <p:nvPr>
            <p:ph idx="1"/>
          </p:nvPr>
        </p:nvSpPr>
        <p:spPr>
          <a:xfrm>
            <a:off x="985838" y="1960079"/>
            <a:ext cx="10509174" cy="3937484"/>
          </a:xfrm>
        </p:spPr>
        <p:txBody>
          <a:bodyPr/>
          <a:lstStyle/>
          <a:p>
            <a:r>
              <a:rPr lang="da-DK" b="1"/>
              <a:t>Lov om vikarers retsstilling ved udsendelse af et vikarbureau, mv., Lov nr 595 af 12/6/2013: </a:t>
            </a:r>
          </a:p>
          <a:p>
            <a:pPr marL="342900" indent="-342900">
              <a:buFont typeface="Arial" panose="020B0604020202020204" pitchFamily="34" charset="0"/>
              <a:buChar char="•"/>
            </a:pPr>
            <a:r>
              <a:rPr lang="da-DK"/>
              <a:t>Vikarbureau-vikarer (tilknyttet dansk eller udenlandsk vikarbureau) udsendt til en brugervirksomhed i Danmark</a:t>
            </a:r>
          </a:p>
          <a:p>
            <a:pPr marL="342900" indent="-342900">
              <a:buFont typeface="Arial" panose="020B0604020202020204" pitchFamily="34" charset="0"/>
              <a:buChar char="•"/>
            </a:pPr>
            <a:r>
              <a:rPr lang="da-DK"/>
              <a:t>Sikrer vikarer ‘visse rettigheder, der relaterer sig til de særlige forhold, der kendetegner vikararbejde’ (forarbejderne,  pkt. 3.)</a:t>
            </a:r>
          </a:p>
          <a:p>
            <a:pPr>
              <a:buNone/>
            </a:pPr>
            <a:endParaRPr lang="da-DK"/>
          </a:p>
          <a:p>
            <a:pPr>
              <a:buNone/>
            </a:pPr>
            <a:r>
              <a:rPr lang="da-DK" b="1"/>
              <a:t>Overenskomster, der kan have indflydelse på vikarbureau-vikarer </a:t>
            </a:r>
          </a:p>
          <a:p>
            <a:pPr marL="342900" indent="-342900">
              <a:buFont typeface="Arial" panose="020B0604020202020204" pitchFamily="34" charset="0"/>
              <a:buChar char="•"/>
            </a:pPr>
            <a:r>
              <a:rPr lang="da-DK"/>
              <a:t>Særbestemmelser for vikarbureau-vikarer i overenskomster, </a:t>
            </a:r>
          </a:p>
          <a:p>
            <a:pPr marL="342900" indent="-342900">
              <a:buFont typeface="Arial" panose="020B0604020202020204" pitchFamily="34" charset="0"/>
              <a:buChar char="•"/>
            </a:pPr>
            <a:r>
              <a:rPr lang="da-DK"/>
              <a:t>Overenskomster uden særbestemmelser, der dog skal respekteres for vikarer</a:t>
            </a:r>
          </a:p>
          <a:p>
            <a:pPr marL="342900" indent="-342900">
              <a:buFont typeface="Arial" panose="020B0604020202020204" pitchFamily="34" charset="0"/>
              <a:buChar char="•"/>
            </a:pPr>
            <a:r>
              <a:rPr lang="da-DK"/>
              <a:t>Overenskomster direkte med vikarbureauer – enten som særlige vikar-overenskomster, eller ved tiltrædelse af de almindelige overenskomster</a:t>
            </a:r>
          </a:p>
        </p:txBody>
      </p:sp>
    </p:spTree>
    <p:custDataLst>
      <p:tags r:id="rId1"/>
    </p:custDataLst>
    <p:extLst>
      <p:ext uri="{BB962C8B-B14F-4D97-AF65-F5344CB8AC3E}">
        <p14:creationId xmlns:p14="http://schemas.microsoft.com/office/powerpoint/2010/main" val="1611002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A11F0F3-2CA0-BCAE-3924-4EA427B14C02}"/>
              </a:ext>
            </a:extLst>
          </p:cNvPr>
          <p:cNvSpPr/>
          <p:nvPr/>
        </p:nvSpPr>
        <p:spPr bwMode="auto">
          <a:xfrm>
            <a:off x="6238429" y="1881322"/>
            <a:ext cx="5760639" cy="4211974"/>
          </a:xfrm>
          <a:prstGeom prst="roundRect">
            <a:avLst/>
          </a:prstGeom>
          <a:solidFill>
            <a:schemeClr val="accent2">
              <a:lumMod val="20000"/>
              <a:lumOff val="80000"/>
            </a:schemeClr>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DK" sz="1600" b="0" i="0" u="none" strike="noStrike" cap="none" normalizeH="0" baseline="0" dirty="0" err="1">
              <a:ln>
                <a:noFill/>
              </a:ln>
              <a:solidFill>
                <a:schemeClr val="bg1"/>
              </a:solidFill>
              <a:effectLst/>
              <a:latin typeface="AU Passata" pitchFamily="34" charset="0"/>
            </a:endParaRPr>
          </a:p>
        </p:txBody>
      </p:sp>
      <p:sp>
        <p:nvSpPr>
          <p:cNvPr id="4" name="Rounded Rectangle 3">
            <a:extLst>
              <a:ext uri="{FF2B5EF4-FFF2-40B4-BE49-F238E27FC236}">
                <a16:creationId xmlns:a16="http://schemas.microsoft.com/office/drawing/2014/main" id="{627E64EA-C1CB-90C2-B0E3-7D165DE572E0}"/>
              </a:ext>
            </a:extLst>
          </p:cNvPr>
          <p:cNvSpPr/>
          <p:nvPr/>
        </p:nvSpPr>
        <p:spPr bwMode="auto">
          <a:xfrm>
            <a:off x="521397" y="1953330"/>
            <a:ext cx="5933055" cy="4211974"/>
          </a:xfrm>
          <a:prstGeom prst="roundRect">
            <a:avLst/>
          </a:prstGeom>
          <a:solidFill>
            <a:schemeClr val="accent3">
              <a:lumMod val="40000"/>
              <a:lumOff val="60000"/>
            </a:schemeClr>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DK" sz="1600" b="0" i="0" u="none" strike="noStrike" cap="none" normalizeH="0" baseline="0" dirty="0" err="1">
              <a:ln>
                <a:noFill/>
              </a:ln>
              <a:solidFill>
                <a:schemeClr val="bg1"/>
              </a:solidFill>
              <a:effectLst/>
              <a:latin typeface="AU Passata" pitchFamily="34" charset="0"/>
            </a:endParaRPr>
          </a:p>
        </p:txBody>
      </p:sp>
      <p:sp>
        <p:nvSpPr>
          <p:cNvPr id="3" name="Title 2"/>
          <p:cNvSpPr>
            <a:spLocks noGrp="1"/>
          </p:cNvSpPr>
          <p:nvPr>
            <p:ph type="title"/>
          </p:nvPr>
        </p:nvSpPr>
        <p:spPr/>
        <p:txBody>
          <a:bodyPr/>
          <a:lstStyle/>
          <a:p>
            <a:r>
              <a:rPr lang="da-DK"/>
              <a:t>Vikarbureau-vikarer</a:t>
            </a:r>
            <a:br>
              <a:rPr lang="da-DK"/>
            </a:br>
            <a:r>
              <a:rPr lang="da-DK"/>
              <a:t>– forebygge omgåelse - vikarloven</a:t>
            </a:r>
          </a:p>
        </p:txBody>
      </p:sp>
      <p:sp>
        <p:nvSpPr>
          <p:cNvPr id="5" name="Content Placeholder 4"/>
          <p:cNvSpPr>
            <a:spLocks noGrp="1"/>
          </p:cNvSpPr>
          <p:nvPr>
            <p:ph idx="1"/>
          </p:nvPr>
        </p:nvSpPr>
        <p:spPr>
          <a:xfrm>
            <a:off x="765820" y="2090575"/>
            <a:ext cx="5828653" cy="3937484"/>
          </a:xfrm>
        </p:spPr>
        <p:txBody>
          <a:bodyPr/>
          <a:lstStyle/>
          <a:p>
            <a:r>
              <a:rPr lang="da-DK" b="1"/>
              <a:t>Vikardirektivet:</a:t>
            </a:r>
          </a:p>
          <a:p>
            <a:r>
              <a:rPr lang="da-DK" sz="1800"/>
              <a:t>Artikel 5(1): Ligebehandlingsprincippet</a:t>
            </a:r>
          </a:p>
          <a:p>
            <a:r>
              <a:rPr lang="da-DK" sz="1800"/>
              <a:t>Artikel 5(2): Fravigelse af stk. 1 vedr. løn</a:t>
            </a:r>
          </a:p>
          <a:p>
            <a:r>
              <a:rPr lang="da-DK" sz="1800"/>
              <a:t>Artikel 5(3): Fravigelse af stk. 1 ved overenskomst</a:t>
            </a:r>
          </a:p>
          <a:p>
            <a:r>
              <a:rPr lang="da-DK" sz="1800"/>
              <a:t>Artikel 5(4): Fravigelse af stk. 1 ved almengørelse</a:t>
            </a:r>
          </a:p>
          <a:p>
            <a:endParaRPr lang="da-DK"/>
          </a:p>
          <a:p>
            <a:pPr>
              <a:buNone/>
            </a:pPr>
            <a:r>
              <a:rPr lang="da-DK" b="1"/>
              <a:t>Artikel 5(5): </a:t>
            </a:r>
            <a:r>
              <a:rPr lang="en-GB" b="0" i="0">
                <a:solidFill>
                  <a:srgbClr val="000000"/>
                </a:solidFill>
                <a:effectLst/>
              </a:rPr>
              <a:t>Medlemsstaterne </a:t>
            </a:r>
            <a:r>
              <a:rPr lang="en-GB" b="1" i="0">
                <a:solidFill>
                  <a:srgbClr val="000000"/>
                </a:solidFill>
                <a:effectLst/>
              </a:rPr>
              <a:t>træffer passende foranstaltninger </a:t>
            </a:r>
            <a:r>
              <a:rPr lang="en-GB" b="0" i="0">
                <a:solidFill>
                  <a:srgbClr val="000000"/>
                </a:solidFill>
                <a:effectLst/>
              </a:rPr>
              <a:t>i overensstemmelse med national lov og/eller praksis med </a:t>
            </a:r>
            <a:r>
              <a:rPr lang="en-GB" i="0">
                <a:solidFill>
                  <a:srgbClr val="000000"/>
                </a:solidFill>
                <a:effectLst/>
              </a:rPr>
              <a:t>henblik på at forebygge misbrug ved anvendelsen </a:t>
            </a:r>
            <a:r>
              <a:rPr lang="en-GB" b="0" i="0">
                <a:solidFill>
                  <a:srgbClr val="000000"/>
                </a:solidFill>
                <a:effectLst/>
              </a:rPr>
              <a:t>af denne artikel og </a:t>
            </a:r>
            <a:r>
              <a:rPr lang="en-GB" b="1" i="0">
                <a:solidFill>
                  <a:srgbClr val="000000"/>
                </a:solidFill>
                <a:effectLst/>
              </a:rPr>
              <a:t>navnlig forebygge successive udsendelser, der har til formål at omgå dette direktivs bestemmelser</a:t>
            </a:r>
            <a:r>
              <a:rPr lang="en-GB" b="0" i="0">
                <a:solidFill>
                  <a:srgbClr val="000000"/>
                </a:solidFill>
                <a:effectLst/>
              </a:rPr>
              <a:t>. </a:t>
            </a:r>
            <a:endParaRPr lang="da-DK"/>
          </a:p>
        </p:txBody>
      </p:sp>
      <p:sp>
        <p:nvSpPr>
          <p:cNvPr id="2" name="Content Placeholder 4">
            <a:extLst>
              <a:ext uri="{FF2B5EF4-FFF2-40B4-BE49-F238E27FC236}">
                <a16:creationId xmlns:a16="http://schemas.microsoft.com/office/drawing/2014/main" id="{3C326E2C-D011-EDF4-0951-8EE6521E44A5}"/>
              </a:ext>
            </a:extLst>
          </p:cNvPr>
          <p:cNvSpPr txBox="1">
            <a:spLocks/>
          </p:cNvSpPr>
          <p:nvPr/>
        </p:nvSpPr>
        <p:spPr bwMode="auto">
          <a:xfrm>
            <a:off x="6666915" y="1960079"/>
            <a:ext cx="5205997"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r>
              <a:rPr lang="da-DK" b="1" kern="0"/>
              <a:t>Vikarloven</a:t>
            </a:r>
            <a:r>
              <a:rPr lang="da-DK" kern="0"/>
              <a:t>:</a:t>
            </a:r>
          </a:p>
          <a:p>
            <a:r>
              <a:rPr lang="da-DK" sz="1800" kern="0"/>
              <a:t>§ 3, 1: Ligebehandlingsprincippet</a:t>
            </a:r>
          </a:p>
          <a:p>
            <a:r>
              <a:rPr lang="da-DK" sz="1800" kern="0"/>
              <a:t>§ 3, 2: Ligebehandling fortsat</a:t>
            </a:r>
          </a:p>
          <a:p>
            <a:r>
              <a:rPr lang="da-DK" sz="1800" kern="0"/>
              <a:t>§ 3, 3: Vikarens ret til at kende sine vilkår efter stk. 1 og 2. </a:t>
            </a:r>
          </a:p>
          <a:p>
            <a:r>
              <a:rPr lang="da-DK" b="1" kern="0"/>
              <a:t>§ 3, 4: Et vikarbureau må ikke anvende successive udsendelser af vikarer uden saglig begrundelse herfor.</a:t>
            </a:r>
          </a:p>
          <a:p>
            <a:endParaRPr lang="da-DK" sz="1800" kern="0"/>
          </a:p>
          <a:p>
            <a:r>
              <a:rPr lang="da-DK" sz="1800" kern="0"/>
              <a:t>§ 3, 5: </a:t>
            </a:r>
            <a:r>
              <a:rPr lang="da-DK" sz="1800" b="1" kern="0"/>
              <a:t>Stk 1-4 kan fraviges af en overenskomst </a:t>
            </a:r>
            <a:r>
              <a:rPr lang="da-DK" sz="1800" kern="0"/>
              <a:t>indgået af de mest repræsentative parter, og som gælder på hele det danske område, hvorved den generelle beskyttelse af vikarer respekteres</a:t>
            </a:r>
          </a:p>
          <a:p>
            <a:endParaRPr lang="da-DK" kern="0"/>
          </a:p>
        </p:txBody>
      </p:sp>
      <p:sp>
        <p:nvSpPr>
          <p:cNvPr id="8" name="Doughnut 7">
            <a:extLst>
              <a:ext uri="{FF2B5EF4-FFF2-40B4-BE49-F238E27FC236}">
                <a16:creationId xmlns:a16="http://schemas.microsoft.com/office/drawing/2014/main" id="{F9B2CCAB-9798-D0DD-E83B-C9CAA7A7E71F}"/>
              </a:ext>
            </a:extLst>
          </p:cNvPr>
          <p:cNvSpPr/>
          <p:nvPr/>
        </p:nvSpPr>
        <p:spPr bwMode="auto">
          <a:xfrm>
            <a:off x="6958508" y="4869160"/>
            <a:ext cx="2592288" cy="504056"/>
          </a:xfrm>
          <a:prstGeom prst="donut">
            <a:avLst>
              <a:gd name="adj" fmla="val 10163"/>
            </a:avLst>
          </a:prstGeom>
          <a:solidFill>
            <a:srgbClr val="FF000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DK" sz="1600" b="0" i="0" u="none" strike="noStrike" cap="none" normalizeH="0" baseline="0" dirty="0" err="1">
              <a:ln>
                <a:noFill/>
              </a:ln>
              <a:solidFill>
                <a:schemeClr val="bg1"/>
              </a:solidFill>
              <a:effectLst/>
              <a:latin typeface="AU Passata" pitchFamily="34" charset="0"/>
            </a:endParaRPr>
          </a:p>
        </p:txBody>
      </p:sp>
    </p:spTree>
    <p:custDataLst>
      <p:tags r:id="rId1"/>
    </p:custDataLst>
    <p:extLst>
      <p:ext uri="{BB962C8B-B14F-4D97-AF65-F5344CB8AC3E}">
        <p14:creationId xmlns:p14="http://schemas.microsoft.com/office/powerpoint/2010/main" val="93036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78D5-65E2-5E85-03C3-48F17704E008}"/>
              </a:ext>
            </a:extLst>
          </p:cNvPr>
          <p:cNvSpPr>
            <a:spLocks noGrp="1"/>
          </p:cNvSpPr>
          <p:nvPr>
            <p:ph type="title"/>
          </p:nvPr>
        </p:nvSpPr>
        <p:spPr/>
        <p:txBody>
          <a:bodyPr/>
          <a:lstStyle/>
          <a:p>
            <a:r>
              <a:rPr lang="en-GB"/>
              <a:t>H</a:t>
            </a:r>
            <a:r>
              <a:rPr lang="en-DK"/>
              <a:t>vilke foranstaltninger forebygger successive udsendelser ?</a:t>
            </a:r>
          </a:p>
        </p:txBody>
      </p:sp>
      <p:sp>
        <p:nvSpPr>
          <p:cNvPr id="3" name="Content Placeholder 2">
            <a:extLst>
              <a:ext uri="{FF2B5EF4-FFF2-40B4-BE49-F238E27FC236}">
                <a16:creationId xmlns:a16="http://schemas.microsoft.com/office/drawing/2014/main" id="{E1FFD163-8AF6-29A5-21FD-D79D418547CB}"/>
              </a:ext>
            </a:extLst>
          </p:cNvPr>
          <p:cNvSpPr>
            <a:spLocks noGrp="1"/>
          </p:cNvSpPr>
          <p:nvPr>
            <p:ph idx="1"/>
          </p:nvPr>
        </p:nvSpPr>
        <p:spPr/>
        <p:txBody>
          <a:bodyPr/>
          <a:lstStyle/>
          <a:p>
            <a:endParaRPr lang="en-DK" b="1"/>
          </a:p>
          <a:p>
            <a:r>
              <a:rPr lang="en-DK" b="1"/>
              <a:t>I Danmark:</a:t>
            </a:r>
          </a:p>
          <a:p>
            <a:r>
              <a:rPr lang="en-DK" b="1"/>
              <a:t>Vikarloven</a:t>
            </a:r>
            <a:r>
              <a:rPr lang="en-DK"/>
              <a:t>: Krav om saglig grund</a:t>
            </a:r>
          </a:p>
          <a:p>
            <a:pPr>
              <a:buNone/>
            </a:pPr>
            <a:r>
              <a:rPr lang="en-DK" b="1"/>
              <a:t>Overenskomster</a:t>
            </a:r>
            <a:r>
              <a:rPr lang="en-DK"/>
              <a:t>: Skal også indeholde ‘foranstaltninger’. </a:t>
            </a:r>
            <a:r>
              <a:rPr lang="en-GB"/>
              <a:t>D</a:t>
            </a:r>
            <a:r>
              <a:rPr lang="en-DK"/>
              <a:t>et kan f.eks. være </a:t>
            </a:r>
            <a:r>
              <a:rPr lang="en-GB"/>
              <a:t>at man anses som fastansat, hvis der er tale om omgåelse. Det kan variere fra område til område. </a:t>
            </a:r>
          </a:p>
          <a:p>
            <a:pPr>
              <a:buNone/>
            </a:pPr>
            <a:endParaRPr lang="en-GB"/>
          </a:p>
          <a:p>
            <a:pPr>
              <a:buNone/>
            </a:pPr>
            <a:r>
              <a:rPr lang="en-GB" b="1"/>
              <a:t>I andre EU medlemsstater:</a:t>
            </a:r>
          </a:p>
          <a:p>
            <a:pPr>
              <a:buNone/>
            </a:pPr>
            <a:r>
              <a:rPr lang="en-GB" b="1"/>
              <a:t>Tyskland</a:t>
            </a:r>
            <a:r>
              <a:rPr lang="en-GB"/>
              <a:t>: </a:t>
            </a:r>
            <a:r>
              <a:rPr lang="da-DK">
                <a:effectLst/>
                <a:ea typeface="Calibri" panose="020F0502020204030204" pitchFamily="34" charset="0"/>
                <a:cs typeface="Times New Roman" panose="02020603050405020304" pitchFamily="18" charset="0"/>
              </a:rPr>
              <a:t>En formodningsregel: hvis udsendt i 18 måneder, så anses man for at være fastansat. Kontrakten skifter fra vikarbureauet til brugervirksomheden. </a:t>
            </a:r>
          </a:p>
          <a:p>
            <a:r>
              <a:rPr lang="da-DK" b="1">
                <a:cs typeface="Times New Roman" panose="02020603050405020304" pitchFamily="18" charset="0"/>
              </a:rPr>
              <a:t>Holland</a:t>
            </a:r>
            <a:r>
              <a:rPr lang="da-DK">
                <a:cs typeface="Times New Roman" panose="02020603050405020304" pitchFamily="18" charset="0"/>
              </a:rPr>
              <a:t>: </a:t>
            </a:r>
            <a:r>
              <a:rPr lang="da-DK" kern="100">
                <a:effectLst/>
                <a:ea typeface="Calibri" panose="020F0502020204030204" pitchFamily="34" charset="0"/>
                <a:cs typeface="Times New Roman" panose="02020603050405020304" pitchFamily="18" charset="0"/>
              </a:rPr>
              <a:t>Ingen grænser for midlertidigheden. Kun hvis tydelige tegn på omgåelse/abuse. </a:t>
            </a:r>
            <a:endParaRPr lang="en-DK" kern="100">
              <a:effectLst/>
              <a:ea typeface="Calibri" panose="020F0502020204030204" pitchFamily="34" charset="0"/>
              <a:cs typeface="Times New Roman" panose="02020603050405020304" pitchFamily="18" charset="0"/>
            </a:endParaRPr>
          </a:p>
          <a:p>
            <a:pPr>
              <a:buNone/>
            </a:pPr>
            <a:endParaRPr lang="en-GB"/>
          </a:p>
          <a:p>
            <a:pPr>
              <a:buNone/>
            </a:pPr>
            <a:endParaRPr lang="en-DK"/>
          </a:p>
        </p:txBody>
      </p:sp>
      <p:sp>
        <p:nvSpPr>
          <p:cNvPr id="4" name="Date Placeholder 3">
            <a:extLst>
              <a:ext uri="{FF2B5EF4-FFF2-40B4-BE49-F238E27FC236}">
                <a16:creationId xmlns:a16="http://schemas.microsoft.com/office/drawing/2014/main" id="{6F69F56A-50C1-730D-7E46-5950D762CE13}"/>
              </a:ext>
            </a:extLst>
          </p:cNvPr>
          <p:cNvSpPr>
            <a:spLocks noGrp="1"/>
          </p:cNvSpPr>
          <p:nvPr>
            <p:ph type="dt" sz="half" idx="10"/>
          </p:nvPr>
        </p:nvSpPr>
        <p:spPr/>
        <p:txBody>
          <a:bodyPr/>
          <a:lstStyle/>
          <a:p>
            <a:fld id="{576F7289-4061-A746-9808-16DAFB20A6F3}" type="datetime1">
              <a:t>31/05/2023</a:t>
            </a:fld>
            <a:r>
              <a:rPr lang="da-DK"/>
              <a:t>24-05-2023</a:t>
            </a:r>
          </a:p>
        </p:txBody>
      </p:sp>
    </p:spTree>
    <p:extLst>
      <p:ext uri="{BB962C8B-B14F-4D97-AF65-F5344CB8AC3E}">
        <p14:creationId xmlns:p14="http://schemas.microsoft.com/office/powerpoint/2010/main" val="2216806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a:t>Vikarbureau-vikarer</a:t>
            </a:r>
            <a:br>
              <a:rPr lang="da-DK"/>
            </a:br>
            <a:r>
              <a:rPr lang="da-DK"/>
              <a:t>– forebygge omgåelse</a:t>
            </a:r>
          </a:p>
        </p:txBody>
      </p:sp>
      <p:sp>
        <p:nvSpPr>
          <p:cNvPr id="5" name="Content Placeholder 4"/>
          <p:cNvSpPr>
            <a:spLocks noGrp="1"/>
          </p:cNvSpPr>
          <p:nvPr>
            <p:ph idx="1"/>
          </p:nvPr>
        </p:nvSpPr>
        <p:spPr>
          <a:xfrm>
            <a:off x="985838" y="1960079"/>
            <a:ext cx="10581182" cy="3937484"/>
          </a:xfrm>
        </p:spPr>
        <p:txBody>
          <a:bodyPr/>
          <a:lstStyle/>
          <a:p>
            <a:pPr>
              <a:spcBef>
                <a:spcPts val="200"/>
              </a:spcBef>
              <a:buNone/>
            </a:pPr>
            <a:r>
              <a:rPr lang="en-GB" b="1">
                <a:effectLst/>
              </a:rPr>
              <a:t>Sag BS-13671/2021-SHR af 15. august 2022:</a:t>
            </a:r>
          </a:p>
          <a:p>
            <a:pPr>
              <a:spcBef>
                <a:spcPts val="200"/>
              </a:spcBef>
              <a:buNone/>
            </a:pPr>
            <a:r>
              <a:rPr lang="en-GB" sz="1800"/>
              <a:t>Er A omfattet af vikarloven, når </a:t>
            </a:r>
            <a:r>
              <a:rPr lang="en-GB" sz="1800">
                <a:effectLst/>
              </a:rPr>
              <a:t>hans ansættelsesforhold blev forlænget i alt 4 gange og varede uden afbrydelser fra den 1. december 2016 til den 31. juli 2020 (samt om A er omfattet af funktionærloven).</a:t>
            </a:r>
          </a:p>
          <a:p>
            <a:pPr marL="342900" indent="-342900">
              <a:spcBef>
                <a:spcPts val="200"/>
              </a:spcBef>
              <a:buFont typeface="Arial" panose="020B0604020202020204" pitchFamily="34" charset="0"/>
              <a:buChar char="•"/>
            </a:pPr>
            <a:endParaRPr lang="en-GB" sz="1100">
              <a:effectLst/>
            </a:endParaRPr>
          </a:p>
          <a:p>
            <a:pPr>
              <a:spcBef>
                <a:spcPts val="200"/>
              </a:spcBef>
              <a:buNone/>
            </a:pPr>
            <a:r>
              <a:rPr lang="en-GB" sz="1800" b="1">
                <a:effectLst/>
              </a:rPr>
              <a:t>Flertallet:</a:t>
            </a:r>
          </a:p>
          <a:p>
            <a:pPr marL="342900" indent="-342900">
              <a:spcBef>
                <a:spcPts val="200"/>
              </a:spcBef>
              <a:buFont typeface="Arial" panose="020B0604020202020204" pitchFamily="34" charset="0"/>
              <a:buChar char="•"/>
            </a:pPr>
            <a:r>
              <a:rPr lang="en-GB" sz="1800">
                <a:effectLst/>
              </a:rPr>
              <a:t>Hovedspørgsmålet er, om A  var udsendt </a:t>
            </a:r>
            <a:r>
              <a:rPr lang="en-GB" sz="1800" b="1">
                <a:effectLst/>
              </a:rPr>
              <a:t>midlertidigt i vikarlovens forstand</a:t>
            </a:r>
            <a:endParaRPr lang="en-GB" sz="1800">
              <a:effectLst/>
            </a:endParaRPr>
          </a:p>
          <a:p>
            <a:pPr marL="342900" indent="-342900">
              <a:spcBef>
                <a:spcPts val="200"/>
              </a:spcBef>
              <a:buFont typeface="Arial" panose="020B0604020202020204" pitchFamily="34" charset="0"/>
              <a:buChar char="•"/>
            </a:pPr>
            <a:r>
              <a:rPr lang="en-GB" sz="1800">
                <a:effectLst/>
              </a:rPr>
              <a:t>Midlertidigt i vikarlovens forstand </a:t>
            </a:r>
            <a:r>
              <a:rPr lang="en-GB" sz="1800" b="1">
                <a:effectLst/>
              </a:rPr>
              <a:t>skal forstås i overensstemmelse med Direktivet og EU-domstolspraksis</a:t>
            </a:r>
            <a:r>
              <a:rPr lang="en-GB" sz="1800">
                <a:effectLst/>
              </a:rPr>
              <a:t> om ‘midlertidig’-begrebet, hhv. Daimler og KG-afgørelserne. </a:t>
            </a:r>
          </a:p>
          <a:p>
            <a:pPr marL="342900" indent="-342900">
              <a:spcBef>
                <a:spcPts val="200"/>
              </a:spcBef>
              <a:buFont typeface="Arial" panose="020B0604020202020204" pitchFamily="34" charset="0"/>
              <a:buChar char="•"/>
            </a:pPr>
            <a:r>
              <a:rPr lang="en-GB" sz="1800">
                <a:effectLst/>
              </a:rPr>
              <a:t>Det er vores opfattelse, at </a:t>
            </a:r>
            <a:r>
              <a:rPr lang="en-GB" sz="1800" b="1">
                <a:effectLst/>
              </a:rPr>
              <a:t>den beskyttelse, som A søger i denne sag</a:t>
            </a:r>
            <a:r>
              <a:rPr lang="en-GB" sz="1800">
                <a:effectLst/>
              </a:rPr>
              <a:t> mod fire successive udsendelser som vikar i en samlet periode på 3 år og 8 måneder, </a:t>
            </a:r>
            <a:r>
              <a:rPr lang="en-GB" sz="1800" b="1">
                <a:effectLst/>
              </a:rPr>
              <a:t>skal søges i vikarlovens § 3, stk. 4 og 5. </a:t>
            </a:r>
          </a:p>
          <a:p>
            <a:pPr marL="342900" indent="-342900">
              <a:spcBef>
                <a:spcPts val="200"/>
              </a:spcBef>
              <a:buFont typeface="Arial" panose="020B0604020202020204" pitchFamily="34" charset="0"/>
              <a:buChar char="•"/>
            </a:pPr>
            <a:r>
              <a:rPr lang="en-GB" sz="1800">
                <a:effectLst/>
              </a:rPr>
              <a:t>Da relevante parter på arbejdsmarkedet i Danmark har valgt en model, hvor man </a:t>
            </a:r>
            <a:r>
              <a:rPr lang="en-GB" sz="1800" b="1">
                <a:effectLst/>
              </a:rPr>
              <a:t>fraviger beskyttelsen i vikarlovens § 3, stk. 4, for i stedet at lægge beskyttelsen af vikarer på dette område i en kollektiv overenskomst, </a:t>
            </a:r>
            <a:r>
              <a:rPr lang="en-GB" sz="1800">
                <a:effectLst/>
              </a:rPr>
              <a:t>betyder det, at A i denne sag må søge sin beskyttelse mod konsekvenserne af de successive udsendelser som vikar i </a:t>
            </a:r>
            <a:r>
              <a:rPr lang="en-GB" sz="1800" b="1">
                <a:effectLst/>
              </a:rPr>
              <a:t>Funktionæroverenskomsten</a:t>
            </a:r>
            <a:r>
              <a:rPr lang="en-GB" sz="1800">
                <a:effectLst/>
              </a:rPr>
              <a:t>, som ubestridt ikke er brudt i sagen.</a:t>
            </a:r>
          </a:p>
        </p:txBody>
      </p:sp>
    </p:spTree>
    <p:custDataLst>
      <p:tags r:id="rId1"/>
    </p:custDataLst>
    <p:extLst>
      <p:ext uri="{BB962C8B-B14F-4D97-AF65-F5344CB8AC3E}">
        <p14:creationId xmlns:p14="http://schemas.microsoft.com/office/powerpoint/2010/main" val="2203631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a:t>Vikarbureau-vikarer</a:t>
            </a:r>
            <a:br>
              <a:rPr lang="da-DK"/>
            </a:br>
            <a:r>
              <a:rPr lang="da-DK"/>
              <a:t>– forebygge omgåelse</a:t>
            </a:r>
          </a:p>
        </p:txBody>
      </p:sp>
      <p:sp>
        <p:nvSpPr>
          <p:cNvPr id="5" name="Content Placeholder 4"/>
          <p:cNvSpPr>
            <a:spLocks noGrp="1"/>
          </p:cNvSpPr>
          <p:nvPr>
            <p:ph idx="1"/>
          </p:nvPr>
        </p:nvSpPr>
        <p:spPr>
          <a:xfrm>
            <a:off x="985838" y="1960079"/>
            <a:ext cx="10581182" cy="3937484"/>
          </a:xfrm>
        </p:spPr>
        <p:txBody>
          <a:bodyPr/>
          <a:lstStyle/>
          <a:p>
            <a:pPr>
              <a:spcBef>
                <a:spcPts val="200"/>
              </a:spcBef>
              <a:buNone/>
            </a:pPr>
            <a:r>
              <a:rPr lang="en-GB" b="1">
                <a:effectLst/>
              </a:rPr>
              <a:t>Sag BS-13671/2021-SHR af 15. august 2022:</a:t>
            </a:r>
          </a:p>
          <a:p>
            <a:pPr>
              <a:spcBef>
                <a:spcPts val="200"/>
              </a:spcBef>
              <a:buNone/>
            </a:pPr>
            <a:r>
              <a:rPr lang="en-GB" sz="1800"/>
              <a:t>Er A omfattet af vikarloven, når </a:t>
            </a:r>
            <a:r>
              <a:rPr lang="en-GB" sz="1800">
                <a:effectLst/>
              </a:rPr>
              <a:t>hans ansættelsesforhold blev forlænget i alt 4 gange og varede uden afbrydelser fra den 1. december 2016 til den 31. juli 2020 (samt om A er omfattet af funktionærloven).</a:t>
            </a:r>
          </a:p>
          <a:p>
            <a:pPr marL="342900" indent="-342900">
              <a:spcBef>
                <a:spcPts val="200"/>
              </a:spcBef>
              <a:buFont typeface="Arial" panose="020B0604020202020204" pitchFamily="34" charset="0"/>
              <a:buChar char="•"/>
            </a:pPr>
            <a:endParaRPr lang="en-GB" sz="1800">
              <a:effectLst/>
            </a:endParaRPr>
          </a:p>
          <a:p>
            <a:pPr>
              <a:spcBef>
                <a:spcPts val="200"/>
              </a:spcBef>
              <a:buNone/>
            </a:pPr>
            <a:r>
              <a:rPr lang="en-GB" sz="1800" b="1">
                <a:effectLst/>
              </a:rPr>
              <a:t>Dissens</a:t>
            </a:r>
            <a:r>
              <a:rPr lang="en-GB" sz="1800">
                <a:effectLst/>
              </a:rPr>
              <a:t>: </a:t>
            </a:r>
          </a:p>
          <a:p>
            <a:pPr marL="342900" indent="-342900">
              <a:spcBef>
                <a:spcPts val="200"/>
              </a:spcBef>
              <a:buFont typeface="Arial" panose="020B0604020202020204" pitchFamily="34" charset="0"/>
              <a:buChar char="•"/>
            </a:pPr>
            <a:r>
              <a:rPr lang="en-GB" sz="1800">
                <a:effectLst/>
              </a:rPr>
              <a:t>Vikaren er omfattet af funktionærloven og </a:t>
            </a:r>
            <a:r>
              <a:rPr lang="en-GB" sz="1800" b="1">
                <a:effectLst/>
              </a:rPr>
              <a:t>ikke omfattet af vikarloven</a:t>
            </a:r>
            <a:r>
              <a:rPr lang="en-GB" sz="1800">
                <a:effectLst/>
              </a:rPr>
              <a:t>.</a:t>
            </a:r>
          </a:p>
          <a:p>
            <a:pPr marL="342900" indent="-342900">
              <a:spcBef>
                <a:spcPts val="200"/>
              </a:spcBef>
              <a:buFont typeface="Arial" panose="020B0604020202020204" pitchFamily="34" charset="0"/>
              <a:buChar char="•"/>
            </a:pPr>
            <a:r>
              <a:rPr lang="en-GB" sz="1800">
                <a:effectLst/>
              </a:rPr>
              <a:t>Fravigelse af fast ansættelse, f.eks. vikararbejde, forudsætter, at betingelserne herfor er opfyldte.</a:t>
            </a:r>
          </a:p>
          <a:p>
            <a:pPr marL="342900" indent="-342900">
              <a:spcBef>
                <a:spcPts val="200"/>
              </a:spcBef>
              <a:buFont typeface="Arial" panose="020B0604020202020204" pitchFamily="34" charset="0"/>
              <a:buChar char="•"/>
            </a:pPr>
            <a:r>
              <a:rPr lang="en-GB" sz="1800"/>
              <a:t>‘</a:t>
            </a:r>
            <a:r>
              <a:rPr lang="en-GB" sz="1800" b="1"/>
              <a:t>Midlertidig’ er en forudsætning for vikarlovens anvendelse</a:t>
            </a:r>
            <a:r>
              <a:rPr lang="en-GB" sz="1800"/>
              <a:t>. </a:t>
            </a:r>
          </a:p>
          <a:p>
            <a:pPr marL="342900" indent="-342900">
              <a:spcBef>
                <a:spcPts val="200"/>
              </a:spcBef>
              <a:buFont typeface="Arial" panose="020B0604020202020204" pitchFamily="34" charset="0"/>
              <a:buChar char="•"/>
            </a:pPr>
            <a:r>
              <a:rPr lang="en-GB" sz="1800"/>
              <a:t>Det er centralt, at </a:t>
            </a:r>
            <a:r>
              <a:rPr lang="en-GB" sz="1800" b="1"/>
              <a:t>vikaren arbejder midlertidigt, </a:t>
            </a:r>
            <a:r>
              <a:rPr lang="en-GB" sz="1800"/>
              <a:t>ikke at arbejdsopgaven er midlertidig.</a:t>
            </a:r>
          </a:p>
          <a:p>
            <a:pPr marL="342900" indent="-342900">
              <a:spcBef>
                <a:spcPts val="200"/>
              </a:spcBef>
              <a:buFont typeface="Arial" panose="020B0604020202020204" pitchFamily="34" charset="0"/>
              <a:buChar char="•"/>
            </a:pPr>
            <a:r>
              <a:rPr lang="en-GB" sz="1800">
                <a:effectLst/>
              </a:rPr>
              <a:t>En ansættelse på </a:t>
            </a:r>
            <a:r>
              <a:rPr lang="en-GB" sz="1800" b="1">
                <a:effectLst/>
              </a:rPr>
              <a:t>3 år og 8 måneder er ikke midlertidig.</a:t>
            </a:r>
          </a:p>
          <a:p>
            <a:pPr marL="342900" indent="-342900">
              <a:spcBef>
                <a:spcPts val="200"/>
              </a:spcBef>
              <a:buFont typeface="Arial" panose="020B0604020202020204" pitchFamily="34" charset="0"/>
              <a:buChar char="•"/>
            </a:pPr>
            <a:r>
              <a:rPr lang="en-GB" sz="1800" b="1">
                <a:effectLst/>
              </a:rPr>
              <a:t>Tidsvilkårene for ansættelsen var desuden uklare.</a:t>
            </a:r>
          </a:p>
          <a:p>
            <a:pPr marL="342900" indent="-342900">
              <a:spcBef>
                <a:spcPts val="200"/>
              </a:spcBef>
              <a:buFont typeface="Arial" panose="020B0604020202020204" pitchFamily="34" charset="0"/>
              <a:buChar char="•"/>
            </a:pPr>
            <a:endParaRPr lang="en-GB" sz="1800">
              <a:effectLst/>
            </a:endParaRPr>
          </a:p>
        </p:txBody>
      </p:sp>
    </p:spTree>
    <p:custDataLst>
      <p:tags r:id="rId1"/>
    </p:custDataLst>
    <p:extLst>
      <p:ext uri="{BB962C8B-B14F-4D97-AF65-F5344CB8AC3E}">
        <p14:creationId xmlns:p14="http://schemas.microsoft.com/office/powerpoint/2010/main" val="2738511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a:t>Vikarbureau-vikarer</a:t>
            </a:r>
            <a:br>
              <a:rPr lang="da-DK"/>
            </a:br>
            <a:r>
              <a:rPr lang="da-DK"/>
              <a:t>– forebygge omgåelse</a:t>
            </a:r>
          </a:p>
        </p:txBody>
      </p:sp>
      <p:sp>
        <p:nvSpPr>
          <p:cNvPr id="5" name="Content Placeholder 4"/>
          <p:cNvSpPr>
            <a:spLocks noGrp="1"/>
          </p:cNvSpPr>
          <p:nvPr>
            <p:ph idx="1"/>
          </p:nvPr>
        </p:nvSpPr>
        <p:spPr>
          <a:xfrm>
            <a:off x="985837" y="1772816"/>
            <a:ext cx="10887075" cy="3937484"/>
          </a:xfrm>
        </p:spPr>
        <p:txBody>
          <a:bodyPr/>
          <a:lstStyle/>
          <a:p>
            <a:pPr>
              <a:spcBef>
                <a:spcPts val="200"/>
              </a:spcBef>
              <a:buNone/>
            </a:pPr>
            <a:r>
              <a:rPr lang="en-GB" b="1">
                <a:effectLst/>
              </a:rPr>
              <a:t>Sag BS-3222-/2021-SHR af 18. august 2021:</a:t>
            </a:r>
          </a:p>
          <a:p>
            <a:pPr>
              <a:spcBef>
                <a:spcPts val="200"/>
              </a:spcBef>
              <a:buNone/>
            </a:pPr>
            <a:r>
              <a:rPr lang="en-GB" sz="1800"/>
              <a:t>Er A og B omfattede af vikarloven, uanset at </a:t>
            </a:r>
            <a:r>
              <a:rPr lang="en-GB" sz="1800">
                <a:effectLst/>
              </a:rPr>
              <a:t>deres ansættelsesforhold blev forlænget i alt 7 gange.</a:t>
            </a:r>
          </a:p>
          <a:p>
            <a:pPr>
              <a:spcBef>
                <a:spcPts val="200"/>
              </a:spcBef>
              <a:buNone/>
            </a:pPr>
            <a:r>
              <a:rPr lang="en-GB" sz="1800">
                <a:effectLst/>
              </a:rPr>
              <a:t>Hovedspørgsmålet er, om vikarerne var udsendt </a:t>
            </a:r>
            <a:r>
              <a:rPr lang="en-GB" sz="1800" b="1">
                <a:effectLst/>
              </a:rPr>
              <a:t>midlertidigt.</a:t>
            </a:r>
            <a:r>
              <a:rPr lang="en-GB" sz="1800" b="1"/>
              <a:t> </a:t>
            </a:r>
            <a:endParaRPr lang="en-GB" sz="1800">
              <a:effectLst/>
            </a:endParaRPr>
          </a:p>
          <a:p>
            <a:pPr>
              <a:spcBef>
                <a:spcPts val="200"/>
              </a:spcBef>
              <a:buNone/>
            </a:pPr>
            <a:endParaRPr lang="en-GB" sz="100" b="1">
              <a:effectLst/>
            </a:endParaRPr>
          </a:p>
          <a:p>
            <a:pPr>
              <a:spcBef>
                <a:spcPts val="200"/>
              </a:spcBef>
              <a:buNone/>
            </a:pPr>
            <a:r>
              <a:rPr lang="en-GB" sz="1800" b="1">
                <a:effectLst/>
              </a:rPr>
              <a:t>Flertallet</a:t>
            </a:r>
            <a:r>
              <a:rPr lang="en-GB" sz="1800">
                <a:effectLst/>
              </a:rPr>
              <a:t>:</a:t>
            </a:r>
          </a:p>
          <a:p>
            <a:pPr marL="285750" indent="-285750">
              <a:spcBef>
                <a:spcPts val="200"/>
              </a:spcBef>
              <a:buFont typeface="Arial" panose="020B0604020202020204" pitchFamily="34" charset="0"/>
              <a:buChar char="•"/>
            </a:pPr>
            <a:r>
              <a:rPr lang="en-GB" sz="1800">
                <a:effectLst/>
              </a:rPr>
              <a:t>Efter en samlet vurdering er vikarernes ansættelsesforhold omfattede af vikarlovens §1, stk. 1. </a:t>
            </a:r>
          </a:p>
          <a:p>
            <a:pPr marL="285750" indent="-285750">
              <a:spcBef>
                <a:spcPts val="200"/>
              </a:spcBef>
              <a:buFont typeface="Arial" panose="020B0604020202020204" pitchFamily="34" charset="0"/>
              <a:buChar char="•"/>
            </a:pPr>
            <a:r>
              <a:rPr lang="en-GB" sz="1800">
                <a:effectLst/>
              </a:rPr>
              <a:t>Vi finder det </a:t>
            </a:r>
            <a:r>
              <a:rPr lang="en-GB" sz="1800" b="1">
                <a:effectLst/>
              </a:rPr>
              <a:t>ikke godtgjort</a:t>
            </a:r>
            <a:r>
              <a:rPr lang="en-GB" sz="1800">
                <a:effectLst/>
              </a:rPr>
              <a:t>, at udsendelsen af vikarerne og de i alt syv forlængelser </a:t>
            </a:r>
            <a:r>
              <a:rPr lang="en-GB" sz="1800" b="1">
                <a:effectLst/>
              </a:rPr>
              <a:t>var ud­tryk for tidsubegrænsede ansættelsesforhold opretholdt kunstigt gennem successive udsendelser med det formål at omgå vikarloven og vikardirektivet. </a:t>
            </a:r>
          </a:p>
          <a:p>
            <a:pPr marL="285750" indent="-285750">
              <a:spcBef>
                <a:spcPts val="200"/>
              </a:spcBef>
              <a:buFont typeface="Arial" panose="020B0604020202020204" pitchFamily="34" charset="0"/>
              <a:buChar char="•"/>
            </a:pPr>
            <a:r>
              <a:rPr lang="en-GB" sz="1800" b="1"/>
              <a:t>P</a:t>
            </a:r>
            <a:r>
              <a:rPr lang="en-GB" sz="1800" b="1">
                <a:effectLst/>
              </a:rPr>
              <a:t>erioden</a:t>
            </a:r>
            <a:r>
              <a:rPr lang="en-GB" sz="1800">
                <a:effectLst/>
              </a:rPr>
              <a:t>, hvor vikarerne  blev udsendt til Siemens virksomhedeme, </a:t>
            </a:r>
            <a:r>
              <a:rPr lang="en-GB" sz="1800" b="1">
                <a:effectLst/>
              </a:rPr>
              <a:t>var præget af </a:t>
            </a:r>
            <a:r>
              <a:rPr lang="en-GB" sz="1800">
                <a:effectLst/>
              </a:rPr>
              <a:t>en omfat­tende og kompleks fusion, omlægninger og outsourcing, som gav sig udslag i et stort behov for fleksibilitet og løbende tilpasning i blandt andet it-afdelingen. Imple­menteringen blev af for­skellige årsager forsinket flere gange. Dette havde hverken Siemens eller Adecco A/S mulighed for at forudse eller selvstændigt øve indflydelse på. </a:t>
            </a:r>
            <a:endParaRPr lang="en-GB" sz="1800"/>
          </a:p>
          <a:p>
            <a:pPr marL="285750" indent="-285750">
              <a:spcBef>
                <a:spcPts val="200"/>
              </a:spcBef>
              <a:buFont typeface="Arial" panose="020B0604020202020204" pitchFamily="34" charset="0"/>
              <a:buChar char="•"/>
            </a:pPr>
            <a:r>
              <a:rPr lang="en-GB" sz="1800" b="1">
                <a:effectLst/>
              </a:rPr>
              <a:t>Vi bemærker endvidere, </a:t>
            </a:r>
            <a:r>
              <a:rPr lang="en-GB" sz="1800">
                <a:effectLst/>
              </a:rPr>
              <a:t>at vikarerne ubestridt var dækket af en overenskomst omfattet af vikarlovens § 3, stk. 5, hvorfor </a:t>
            </a:r>
            <a:r>
              <a:rPr lang="en-GB" sz="1800" b="1">
                <a:effectLst/>
              </a:rPr>
              <a:t>forbuddet i vikarlovens § 3, stk. 4, mod successive udsendelser uden saglig begrundelse, ikke finder anvendelse.</a:t>
            </a:r>
          </a:p>
        </p:txBody>
      </p:sp>
    </p:spTree>
    <p:custDataLst>
      <p:tags r:id="rId1"/>
    </p:custDataLst>
    <p:extLst>
      <p:ext uri="{BB962C8B-B14F-4D97-AF65-F5344CB8AC3E}">
        <p14:creationId xmlns:p14="http://schemas.microsoft.com/office/powerpoint/2010/main" val="1244287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4471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2601-ECED-7E9E-F794-9949E391E20F}"/>
              </a:ext>
            </a:extLst>
          </p:cNvPr>
          <p:cNvSpPr>
            <a:spLocks noGrp="1"/>
          </p:cNvSpPr>
          <p:nvPr>
            <p:ph type="title"/>
          </p:nvPr>
        </p:nvSpPr>
        <p:spPr/>
        <p:txBody>
          <a:bodyPr/>
          <a:lstStyle/>
          <a:p>
            <a:endParaRPr lang="en-DK"/>
          </a:p>
        </p:txBody>
      </p:sp>
      <p:sp>
        <p:nvSpPr>
          <p:cNvPr id="3" name="Content Placeholder 2">
            <a:extLst>
              <a:ext uri="{FF2B5EF4-FFF2-40B4-BE49-F238E27FC236}">
                <a16:creationId xmlns:a16="http://schemas.microsoft.com/office/drawing/2014/main" id="{4A9B3AA6-0483-6B31-5120-FCF1BDA04E43}"/>
              </a:ext>
            </a:extLst>
          </p:cNvPr>
          <p:cNvSpPr>
            <a:spLocks noGrp="1"/>
          </p:cNvSpPr>
          <p:nvPr>
            <p:ph idx="1"/>
          </p:nvPr>
        </p:nvSpPr>
        <p:spPr/>
        <p:txBody>
          <a:bodyPr/>
          <a:lstStyle/>
          <a:p>
            <a:endParaRPr lang="en-DK"/>
          </a:p>
        </p:txBody>
      </p:sp>
      <p:sp>
        <p:nvSpPr>
          <p:cNvPr id="4" name="Date Placeholder 3">
            <a:extLst>
              <a:ext uri="{FF2B5EF4-FFF2-40B4-BE49-F238E27FC236}">
                <a16:creationId xmlns:a16="http://schemas.microsoft.com/office/drawing/2014/main" id="{96965A92-4546-82A7-FF90-BD31BE4211E0}"/>
              </a:ext>
            </a:extLst>
          </p:cNvPr>
          <p:cNvSpPr>
            <a:spLocks noGrp="1"/>
          </p:cNvSpPr>
          <p:nvPr>
            <p:ph type="dt" sz="half" idx="10"/>
          </p:nvPr>
        </p:nvSpPr>
        <p:spPr/>
        <p:txBody>
          <a:bodyPr/>
          <a:lstStyle/>
          <a:p>
            <a:fld id="{236C0DEB-6B17-6E46-8848-3856C6162C2A}" type="datetime1">
              <a:t>31/05/2023</a:t>
            </a:fld>
            <a:r>
              <a:rPr lang="da-DK"/>
              <a:t>24-05-2023</a:t>
            </a:r>
          </a:p>
        </p:txBody>
      </p:sp>
      <p:sp>
        <p:nvSpPr>
          <p:cNvPr id="5" name="Oval 4">
            <a:extLst>
              <a:ext uri="{FF2B5EF4-FFF2-40B4-BE49-F238E27FC236}">
                <a16:creationId xmlns:a16="http://schemas.microsoft.com/office/drawing/2014/main" id="{0B4DF7D2-9C12-4E4F-D367-E936A96003FA}"/>
              </a:ext>
            </a:extLst>
          </p:cNvPr>
          <p:cNvSpPr/>
          <p:nvPr/>
        </p:nvSpPr>
        <p:spPr bwMode="auto">
          <a:xfrm>
            <a:off x="5158308" y="2202120"/>
            <a:ext cx="1224136" cy="720080"/>
          </a:xfrm>
          <a:prstGeom prst="ellipse">
            <a:avLst/>
          </a:prstGeom>
          <a:solidFill>
            <a:schemeClr val="tx1"/>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Vikar-bureau</a:t>
            </a:r>
          </a:p>
        </p:txBody>
      </p:sp>
      <p:sp>
        <p:nvSpPr>
          <p:cNvPr id="6" name="Oval 5">
            <a:extLst>
              <a:ext uri="{FF2B5EF4-FFF2-40B4-BE49-F238E27FC236}">
                <a16:creationId xmlns:a16="http://schemas.microsoft.com/office/drawing/2014/main" id="{8FCBBF45-E9C7-8430-E64E-12398427C746}"/>
              </a:ext>
            </a:extLst>
          </p:cNvPr>
          <p:cNvSpPr/>
          <p:nvPr/>
        </p:nvSpPr>
        <p:spPr bwMode="auto">
          <a:xfrm>
            <a:off x="7818610" y="4568052"/>
            <a:ext cx="1872207" cy="962445"/>
          </a:xfrm>
          <a:prstGeom prst="ellipse">
            <a:avLst/>
          </a:prstGeom>
          <a:solidFill>
            <a:schemeClr val="tx1"/>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Bruger-virksomhed</a:t>
            </a:r>
          </a:p>
        </p:txBody>
      </p:sp>
      <p:sp>
        <p:nvSpPr>
          <p:cNvPr id="7" name="Oval 6">
            <a:extLst>
              <a:ext uri="{FF2B5EF4-FFF2-40B4-BE49-F238E27FC236}">
                <a16:creationId xmlns:a16="http://schemas.microsoft.com/office/drawing/2014/main" id="{AFF6090D-6C79-E051-8587-42E16811FF19}"/>
              </a:ext>
            </a:extLst>
          </p:cNvPr>
          <p:cNvSpPr/>
          <p:nvPr/>
        </p:nvSpPr>
        <p:spPr bwMode="auto">
          <a:xfrm>
            <a:off x="2133972" y="4689234"/>
            <a:ext cx="1224136" cy="720080"/>
          </a:xfrm>
          <a:prstGeom prst="ellipse">
            <a:avLst/>
          </a:prstGeom>
          <a:solidFill>
            <a:schemeClr val="tx1"/>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Vikar</a:t>
            </a:r>
          </a:p>
        </p:txBody>
      </p:sp>
      <p:sp>
        <p:nvSpPr>
          <p:cNvPr id="8" name="Left-right Arrow 7">
            <a:extLst>
              <a:ext uri="{FF2B5EF4-FFF2-40B4-BE49-F238E27FC236}">
                <a16:creationId xmlns:a16="http://schemas.microsoft.com/office/drawing/2014/main" id="{59BEC75A-CABB-9AE6-BB8D-676E7F52CB9A}"/>
              </a:ext>
            </a:extLst>
          </p:cNvPr>
          <p:cNvSpPr/>
          <p:nvPr/>
        </p:nvSpPr>
        <p:spPr bwMode="auto">
          <a:xfrm rot="2631380">
            <a:off x="6089346" y="3487981"/>
            <a:ext cx="2228980" cy="466974"/>
          </a:xfrm>
          <a:prstGeom prst="leftRightArrow">
            <a:avLst/>
          </a:prstGeom>
          <a:solidFill>
            <a:srgbClr val="92D05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Vikarkontrakt</a:t>
            </a:r>
          </a:p>
        </p:txBody>
      </p:sp>
      <p:sp>
        <p:nvSpPr>
          <p:cNvPr id="10" name="Left-right Arrow 9">
            <a:extLst>
              <a:ext uri="{FF2B5EF4-FFF2-40B4-BE49-F238E27FC236}">
                <a16:creationId xmlns:a16="http://schemas.microsoft.com/office/drawing/2014/main" id="{A164B906-4819-2B5A-D144-5915FC21FC3A}"/>
              </a:ext>
            </a:extLst>
          </p:cNvPr>
          <p:cNvSpPr/>
          <p:nvPr/>
        </p:nvSpPr>
        <p:spPr bwMode="auto">
          <a:xfrm rot="18647247">
            <a:off x="2932422" y="3567315"/>
            <a:ext cx="2228980" cy="466974"/>
          </a:xfrm>
          <a:prstGeom prst="leftRightArrow">
            <a:avLst/>
          </a:prstGeom>
          <a:solidFill>
            <a:srgbClr val="92D05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Ansættelseskontrakt</a:t>
            </a:r>
          </a:p>
        </p:txBody>
      </p:sp>
      <p:sp>
        <p:nvSpPr>
          <p:cNvPr id="11" name="Rounded Rectangle 10">
            <a:extLst>
              <a:ext uri="{FF2B5EF4-FFF2-40B4-BE49-F238E27FC236}">
                <a16:creationId xmlns:a16="http://schemas.microsoft.com/office/drawing/2014/main" id="{142ECCCB-1995-4EC3-1A5F-6C0423AA5483}"/>
              </a:ext>
            </a:extLst>
          </p:cNvPr>
          <p:cNvSpPr/>
          <p:nvPr/>
        </p:nvSpPr>
        <p:spPr bwMode="auto">
          <a:xfrm>
            <a:off x="4302595" y="4749189"/>
            <a:ext cx="2988331" cy="409307"/>
          </a:xfrm>
          <a:prstGeom prst="round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Vikarloven + vikardirektivet</a:t>
            </a:r>
          </a:p>
        </p:txBody>
      </p:sp>
      <p:sp>
        <p:nvSpPr>
          <p:cNvPr id="13" name="Rounded Rectangle 12">
            <a:extLst>
              <a:ext uri="{FF2B5EF4-FFF2-40B4-BE49-F238E27FC236}">
                <a16:creationId xmlns:a16="http://schemas.microsoft.com/office/drawing/2014/main" id="{4E5978C0-4DEA-2125-5A89-FF020831EB64}"/>
              </a:ext>
            </a:extLst>
          </p:cNvPr>
          <p:cNvSpPr/>
          <p:nvPr/>
        </p:nvSpPr>
        <p:spPr bwMode="auto">
          <a:xfrm>
            <a:off x="9589072" y="5307933"/>
            <a:ext cx="2049956" cy="668363"/>
          </a:xfrm>
          <a:prstGeom prst="roundRect">
            <a:avLst/>
          </a:prstGeom>
          <a:solidFill>
            <a:srgbClr val="7030A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Brugervirksomheds-overenskomst</a:t>
            </a:r>
          </a:p>
        </p:txBody>
      </p:sp>
      <p:sp>
        <p:nvSpPr>
          <p:cNvPr id="14" name="Rounded Rectangle 13">
            <a:extLst>
              <a:ext uri="{FF2B5EF4-FFF2-40B4-BE49-F238E27FC236}">
                <a16:creationId xmlns:a16="http://schemas.microsoft.com/office/drawing/2014/main" id="{A796AEA7-69BA-D459-AF6C-FDF08EFF8A7B}"/>
              </a:ext>
            </a:extLst>
          </p:cNvPr>
          <p:cNvSpPr/>
          <p:nvPr/>
        </p:nvSpPr>
        <p:spPr bwMode="auto">
          <a:xfrm>
            <a:off x="7840085" y="3116961"/>
            <a:ext cx="1656184" cy="445124"/>
          </a:xfrm>
          <a:prstGeom prst="roundRect">
            <a:avLst/>
          </a:prstGeom>
          <a:solidFill>
            <a:srgbClr val="7030A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Overenskomst</a:t>
            </a:r>
          </a:p>
        </p:txBody>
      </p:sp>
      <p:sp>
        <p:nvSpPr>
          <p:cNvPr id="15" name="Rounded Rectangle 14">
            <a:extLst>
              <a:ext uri="{FF2B5EF4-FFF2-40B4-BE49-F238E27FC236}">
                <a16:creationId xmlns:a16="http://schemas.microsoft.com/office/drawing/2014/main" id="{5B316F04-91C3-F1D7-CB1C-D3EFF5C6048A}"/>
              </a:ext>
            </a:extLst>
          </p:cNvPr>
          <p:cNvSpPr/>
          <p:nvPr/>
        </p:nvSpPr>
        <p:spPr bwMode="auto">
          <a:xfrm>
            <a:off x="2487011" y="2941341"/>
            <a:ext cx="1656184" cy="445124"/>
          </a:xfrm>
          <a:prstGeom prst="roundRect">
            <a:avLst/>
          </a:prstGeom>
          <a:solidFill>
            <a:srgbClr val="7030A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Overenskomst</a:t>
            </a:r>
          </a:p>
        </p:txBody>
      </p:sp>
      <p:sp>
        <p:nvSpPr>
          <p:cNvPr id="16" name="Rounded Rectangle 15">
            <a:extLst>
              <a:ext uri="{FF2B5EF4-FFF2-40B4-BE49-F238E27FC236}">
                <a16:creationId xmlns:a16="http://schemas.microsoft.com/office/drawing/2014/main" id="{CF323639-9150-985A-28D5-273975A53D62}"/>
              </a:ext>
            </a:extLst>
          </p:cNvPr>
          <p:cNvSpPr/>
          <p:nvPr/>
        </p:nvSpPr>
        <p:spPr bwMode="auto">
          <a:xfrm>
            <a:off x="727389" y="2927058"/>
            <a:ext cx="1656184" cy="445124"/>
          </a:xfrm>
          <a:prstGeom prst="roundRect">
            <a:avLst/>
          </a:prstGeom>
          <a:solidFill>
            <a:srgbClr val="C0000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Overenskomst</a:t>
            </a:r>
          </a:p>
        </p:txBody>
      </p:sp>
      <p:sp>
        <p:nvSpPr>
          <p:cNvPr id="18" name="Rounded Rectangle 17">
            <a:extLst>
              <a:ext uri="{FF2B5EF4-FFF2-40B4-BE49-F238E27FC236}">
                <a16:creationId xmlns:a16="http://schemas.microsoft.com/office/drawing/2014/main" id="{31A57A46-4493-CED5-5BBB-A74D1D31135E}"/>
              </a:ext>
            </a:extLst>
          </p:cNvPr>
          <p:cNvSpPr/>
          <p:nvPr/>
        </p:nvSpPr>
        <p:spPr bwMode="auto">
          <a:xfrm>
            <a:off x="4968669" y="1559917"/>
            <a:ext cx="1656184" cy="583887"/>
          </a:xfrm>
          <a:prstGeom prst="roundRect">
            <a:avLst/>
          </a:prstGeom>
          <a:solidFill>
            <a:srgbClr val="C0000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Vikarbureau-overenskomst</a:t>
            </a:r>
          </a:p>
        </p:txBody>
      </p:sp>
      <p:sp>
        <p:nvSpPr>
          <p:cNvPr id="19" name="Rounded Rectangle 18">
            <a:extLst>
              <a:ext uri="{FF2B5EF4-FFF2-40B4-BE49-F238E27FC236}">
                <a16:creationId xmlns:a16="http://schemas.microsoft.com/office/drawing/2014/main" id="{BA72A723-7BEF-DBC8-2CCD-7E4B8DAA4CD5}"/>
              </a:ext>
            </a:extLst>
          </p:cNvPr>
          <p:cNvSpPr/>
          <p:nvPr/>
        </p:nvSpPr>
        <p:spPr bwMode="auto">
          <a:xfrm>
            <a:off x="727389" y="3485819"/>
            <a:ext cx="2988331" cy="409307"/>
          </a:xfrm>
          <a:prstGeom prst="round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Vikarloven + vikardirektivet</a:t>
            </a:r>
          </a:p>
        </p:txBody>
      </p:sp>
      <p:sp>
        <p:nvSpPr>
          <p:cNvPr id="23" name="Right Arrow 22">
            <a:extLst>
              <a:ext uri="{FF2B5EF4-FFF2-40B4-BE49-F238E27FC236}">
                <a16:creationId xmlns:a16="http://schemas.microsoft.com/office/drawing/2014/main" id="{D1F84539-DBCF-0405-196F-4C18AE0DAEAC}"/>
              </a:ext>
            </a:extLst>
          </p:cNvPr>
          <p:cNvSpPr/>
          <p:nvPr/>
        </p:nvSpPr>
        <p:spPr bwMode="auto">
          <a:xfrm>
            <a:off x="3788942" y="5179380"/>
            <a:ext cx="3962868" cy="531930"/>
          </a:xfrm>
          <a:prstGeom prst="rightArrow">
            <a:avLst/>
          </a:prstGeom>
          <a:solidFill>
            <a:schemeClr val="accent2">
              <a:lumMod val="40000"/>
              <a:lumOff val="60000"/>
            </a:schemeClr>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Arbejde</a:t>
            </a:r>
          </a:p>
        </p:txBody>
      </p:sp>
    </p:spTree>
    <p:extLst>
      <p:ext uri="{BB962C8B-B14F-4D97-AF65-F5344CB8AC3E}">
        <p14:creationId xmlns:p14="http://schemas.microsoft.com/office/powerpoint/2010/main" val="420260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a:t>Indflyvning</a:t>
            </a:r>
          </a:p>
        </p:txBody>
      </p:sp>
      <p:sp>
        <p:nvSpPr>
          <p:cNvPr id="5" name="Content Placeholder 4"/>
          <p:cNvSpPr>
            <a:spLocks noGrp="1"/>
          </p:cNvSpPr>
          <p:nvPr>
            <p:ph idx="1"/>
          </p:nvPr>
        </p:nvSpPr>
        <p:spPr/>
        <p:txBody>
          <a:bodyPr/>
          <a:lstStyle/>
          <a:p>
            <a:pPr>
              <a:buNone/>
            </a:pPr>
            <a:r>
              <a:rPr lang="da-DK" b="1"/>
              <a:t>Vikarloven/vikardirektivet:</a:t>
            </a:r>
          </a:p>
          <a:p>
            <a:pPr>
              <a:buNone/>
            </a:pPr>
            <a:endParaRPr lang="da-DK" sz="1200" b="1"/>
          </a:p>
          <a:p>
            <a:pPr>
              <a:buNone/>
            </a:pPr>
            <a:r>
              <a:rPr lang="da-DK" b="1"/>
              <a:t>Afgrænsning</a:t>
            </a:r>
          </a:p>
          <a:p>
            <a:pPr marL="342900" indent="-342900">
              <a:buFont typeface="Arial" panose="020B0604020202020204" pitchFamily="34" charset="0"/>
              <a:buChar char="•"/>
            </a:pPr>
            <a:r>
              <a:rPr lang="da-DK"/>
              <a:t>Afgrænsning overfor selvstændige (under)entreprenører</a:t>
            </a:r>
          </a:p>
          <a:p>
            <a:pPr marL="342900" indent="-342900">
              <a:buFont typeface="Arial" panose="020B0604020202020204" pitchFamily="34" charset="0"/>
              <a:buChar char="•"/>
            </a:pPr>
            <a:r>
              <a:rPr lang="da-DK"/>
              <a:t>Afgrænsning overfor andre typer af vikarer (barselsvikarer, tilkaldevikarer)</a:t>
            </a:r>
          </a:p>
          <a:p>
            <a:pPr marL="342900" indent="-342900">
              <a:buFont typeface="Arial" panose="020B0604020202020204" pitchFamily="34" charset="0"/>
              <a:buChar char="•"/>
            </a:pPr>
            <a:r>
              <a:rPr lang="da-DK"/>
              <a:t>Afgrænsning overfor alm. arbejdsudleje/udlån fra ikke-vikarbureauer</a:t>
            </a:r>
          </a:p>
          <a:p>
            <a:pPr marL="342900" indent="-342900">
              <a:buFont typeface="Arial" panose="020B0604020202020204" pitchFamily="34" charset="0"/>
              <a:buChar char="•"/>
            </a:pPr>
            <a:endParaRPr lang="da-DK" sz="1050"/>
          </a:p>
          <a:p>
            <a:pPr>
              <a:buNone/>
            </a:pPr>
            <a:r>
              <a:rPr lang="da-DK" b="1"/>
              <a:t>Resten af eftermiddagen: </a:t>
            </a:r>
          </a:p>
          <a:p>
            <a:pPr marL="342900" indent="-342900">
              <a:buFont typeface="Arial" panose="020B0604020202020204" pitchFamily="34" charset="0"/>
              <a:buChar char="•"/>
            </a:pPr>
            <a:r>
              <a:rPr lang="da-DK"/>
              <a:t>Vikarbureau-vikarer og vikardirektivet: </a:t>
            </a:r>
          </a:p>
          <a:p>
            <a:pPr marL="774900" lvl="1" indent="-342900"/>
            <a:r>
              <a:rPr lang="da-DK"/>
              <a:t>Adela Barrerro Flores fra EU-Kommissionens arbejdsretsenhed</a:t>
            </a:r>
          </a:p>
          <a:p>
            <a:pPr marL="342900" indent="-342900">
              <a:buFont typeface="Arial" panose="020B0604020202020204" pitchFamily="34" charset="0"/>
              <a:buChar char="•"/>
            </a:pPr>
            <a:endParaRPr lang="da-DK"/>
          </a:p>
          <a:p>
            <a:pPr>
              <a:buNone/>
            </a:pPr>
            <a:endParaRPr lang="da-DK"/>
          </a:p>
        </p:txBody>
      </p:sp>
    </p:spTree>
    <p:custDataLst>
      <p:tags r:id="rId1"/>
    </p:custDataLst>
    <p:extLst>
      <p:ext uri="{BB962C8B-B14F-4D97-AF65-F5344CB8AC3E}">
        <p14:creationId xmlns:p14="http://schemas.microsoft.com/office/powerpoint/2010/main" val="13389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a:t>Indflyvning</a:t>
            </a:r>
          </a:p>
        </p:txBody>
      </p:sp>
      <p:sp>
        <p:nvSpPr>
          <p:cNvPr id="5" name="Content Placeholder 4"/>
          <p:cNvSpPr>
            <a:spLocks noGrp="1"/>
          </p:cNvSpPr>
          <p:nvPr>
            <p:ph idx="1"/>
          </p:nvPr>
        </p:nvSpPr>
        <p:spPr>
          <a:xfrm>
            <a:off x="985838" y="1651756"/>
            <a:ext cx="10509174" cy="3937484"/>
          </a:xfrm>
        </p:spPr>
        <p:txBody>
          <a:bodyPr/>
          <a:lstStyle/>
          <a:p>
            <a:pPr>
              <a:buNone/>
            </a:pPr>
            <a:endParaRPr lang="da-DK"/>
          </a:p>
          <a:p>
            <a:pPr>
              <a:buNone/>
            </a:pPr>
            <a:r>
              <a:rPr lang="da-DK" b="1"/>
              <a:t>Vikarbureau-direktivet </a:t>
            </a:r>
            <a:r>
              <a:rPr lang="da-DK"/>
              <a:t>har centrale fælles begreber:</a:t>
            </a:r>
          </a:p>
          <a:p>
            <a:pPr marL="774900" lvl="1" indent="-342900"/>
            <a:r>
              <a:rPr lang="en-GB" b="1" i="0">
                <a:solidFill>
                  <a:srgbClr val="000000"/>
                </a:solidFill>
                <a:effectLst/>
              </a:rPr>
              <a:t>vikarbureau: </a:t>
            </a:r>
            <a:r>
              <a:rPr lang="en-GB" b="0" i="0">
                <a:solidFill>
                  <a:srgbClr val="000000"/>
                </a:solidFill>
                <a:effectLst/>
              </a:rPr>
              <a:t>enhver fysisk eller juridisk person, som i overensstemmelse med national lovgivning indgår en arbejdsaftale eller et ansættelsesforhold med vikaransatte med henblik på at udsende dem til brugervirksomheder for midlertidigt at udføre arbejdsopgaver under disses tilsyn og ledelse</a:t>
            </a:r>
            <a:endParaRPr lang="da-DK"/>
          </a:p>
          <a:p>
            <a:pPr marL="774900" lvl="1" indent="-342900"/>
            <a:r>
              <a:rPr lang="en-GB" b="1" i="0">
                <a:solidFill>
                  <a:srgbClr val="000000"/>
                </a:solidFill>
                <a:effectLst/>
              </a:rPr>
              <a:t>vikaransat: </a:t>
            </a:r>
            <a:r>
              <a:rPr lang="en-GB" b="0" i="0">
                <a:solidFill>
                  <a:srgbClr val="000000"/>
                </a:solidFill>
                <a:effectLst/>
              </a:rPr>
              <a:t>en arbejdstager, som har indgået en arbejdsaftale eller et ansættelsesforhold med et vikarbureau med det formål at blive udsendt til en brugervirksomhed for midlertidigt at udføre arbejdsopgaver under dennes tilsyn og ledelse</a:t>
            </a:r>
          </a:p>
          <a:p>
            <a:pPr marL="774900" lvl="1" indent="-342900"/>
            <a:r>
              <a:rPr lang="en-GB" b="1">
                <a:effectLst/>
              </a:rPr>
              <a:t>brugervirksomhed: </a:t>
            </a:r>
            <a:r>
              <a:rPr lang="en-GB">
                <a:effectLst/>
              </a:rPr>
              <a:t>enhver fysisk eller juridisk person, for hvem og under hvis tilsyn og ledelse en vikaransat midlertidigt udfører en arbejdsopgave</a:t>
            </a:r>
          </a:p>
          <a:p>
            <a:pPr marL="342900" indent="-342900">
              <a:buFont typeface="Arial" panose="020B0604020202020204" pitchFamily="34" charset="0"/>
              <a:buChar char="•"/>
            </a:pPr>
            <a:r>
              <a:rPr lang="da-DK"/>
              <a:t>Der er </a:t>
            </a:r>
            <a:r>
              <a:rPr lang="da-DK" b="1" i="1"/>
              <a:t>forskellige løsninger </a:t>
            </a:r>
            <a:r>
              <a:rPr lang="da-DK"/>
              <a:t>i medlemslandene f.eks. på ‘midlertidig’-begrebet</a:t>
            </a:r>
          </a:p>
          <a:p>
            <a:pPr marL="774900" lvl="1" indent="-342900"/>
            <a:endParaRPr lang="da-DK">
              <a:effectLst/>
            </a:endParaRPr>
          </a:p>
          <a:p>
            <a:pPr marL="774900" lvl="1" indent="-342900"/>
            <a:endParaRPr lang="en-GB">
              <a:effectLst/>
              <a:latin typeface="inherit"/>
            </a:endParaRPr>
          </a:p>
        </p:txBody>
      </p:sp>
      <p:sp>
        <p:nvSpPr>
          <p:cNvPr id="13" name="Oval 12">
            <a:extLst>
              <a:ext uri="{FF2B5EF4-FFF2-40B4-BE49-F238E27FC236}">
                <a16:creationId xmlns:a16="http://schemas.microsoft.com/office/drawing/2014/main" id="{EE7FCA1E-A90E-706C-DF0E-DBAC304833FC}"/>
              </a:ext>
            </a:extLst>
          </p:cNvPr>
          <p:cNvSpPr/>
          <p:nvPr/>
        </p:nvSpPr>
        <p:spPr bwMode="auto">
          <a:xfrm>
            <a:off x="8974732" y="162032"/>
            <a:ext cx="1224136" cy="720080"/>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Vikar-bureau</a:t>
            </a:r>
          </a:p>
        </p:txBody>
      </p:sp>
      <p:sp>
        <p:nvSpPr>
          <p:cNvPr id="14" name="Oval 13">
            <a:extLst>
              <a:ext uri="{FF2B5EF4-FFF2-40B4-BE49-F238E27FC236}">
                <a16:creationId xmlns:a16="http://schemas.microsoft.com/office/drawing/2014/main" id="{D268C6BF-769C-0F47-CC8C-705316F7D6BD}"/>
              </a:ext>
            </a:extLst>
          </p:cNvPr>
          <p:cNvSpPr/>
          <p:nvPr/>
        </p:nvSpPr>
        <p:spPr bwMode="auto">
          <a:xfrm>
            <a:off x="10135792" y="1073877"/>
            <a:ext cx="1872207" cy="962445"/>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Bruger-virksomhed</a:t>
            </a:r>
          </a:p>
        </p:txBody>
      </p:sp>
      <p:sp>
        <p:nvSpPr>
          <p:cNvPr id="15" name="Oval 14">
            <a:extLst>
              <a:ext uri="{FF2B5EF4-FFF2-40B4-BE49-F238E27FC236}">
                <a16:creationId xmlns:a16="http://schemas.microsoft.com/office/drawing/2014/main" id="{78D77F99-3483-8376-2D62-597B67D48017}"/>
              </a:ext>
            </a:extLst>
          </p:cNvPr>
          <p:cNvSpPr/>
          <p:nvPr/>
        </p:nvSpPr>
        <p:spPr bwMode="auto">
          <a:xfrm>
            <a:off x="7750596" y="1301776"/>
            <a:ext cx="1224136" cy="720080"/>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Vikar</a:t>
            </a:r>
          </a:p>
        </p:txBody>
      </p:sp>
      <p:sp>
        <p:nvSpPr>
          <p:cNvPr id="17" name="Left-right Arrow 16">
            <a:extLst>
              <a:ext uri="{FF2B5EF4-FFF2-40B4-BE49-F238E27FC236}">
                <a16:creationId xmlns:a16="http://schemas.microsoft.com/office/drawing/2014/main" id="{B0768137-4A9C-047D-BBDB-CC0061ED0B77}"/>
              </a:ext>
            </a:extLst>
          </p:cNvPr>
          <p:cNvSpPr/>
          <p:nvPr/>
        </p:nvSpPr>
        <p:spPr bwMode="auto">
          <a:xfrm rot="18647247">
            <a:off x="8371598" y="860856"/>
            <a:ext cx="968132" cy="466974"/>
          </a:xfrm>
          <a:prstGeom prst="leftRightArrow">
            <a:avLst/>
          </a:prstGeom>
          <a:solidFill>
            <a:srgbClr val="92D05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Ansat</a:t>
            </a:r>
          </a:p>
        </p:txBody>
      </p:sp>
      <p:sp>
        <p:nvSpPr>
          <p:cNvPr id="18" name="Left-right Arrow 17">
            <a:extLst>
              <a:ext uri="{FF2B5EF4-FFF2-40B4-BE49-F238E27FC236}">
                <a16:creationId xmlns:a16="http://schemas.microsoft.com/office/drawing/2014/main" id="{893DA071-61C6-D8F9-4FF3-7E50A8BB37F7}"/>
              </a:ext>
            </a:extLst>
          </p:cNvPr>
          <p:cNvSpPr/>
          <p:nvPr/>
        </p:nvSpPr>
        <p:spPr bwMode="auto">
          <a:xfrm>
            <a:off x="8974731" y="1371739"/>
            <a:ext cx="1224135" cy="433401"/>
          </a:xfrm>
          <a:prstGeom prst="leftRightArrow">
            <a:avLst/>
          </a:prstGeom>
          <a:solidFill>
            <a:srgbClr val="92D05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err="1">
                <a:ln>
                  <a:noFill/>
                </a:ln>
                <a:solidFill>
                  <a:schemeClr val="bg1"/>
                </a:solidFill>
                <a:effectLst/>
                <a:latin typeface="AU Passata" pitchFamily="34" charset="0"/>
              </a:rPr>
              <a:t>Arbejde</a:t>
            </a:r>
          </a:p>
        </p:txBody>
      </p:sp>
    </p:spTree>
    <p:custDataLst>
      <p:tags r:id="rId1"/>
    </p:custDataLst>
    <p:extLst>
      <p:ext uri="{BB962C8B-B14F-4D97-AF65-F5344CB8AC3E}">
        <p14:creationId xmlns:p14="http://schemas.microsoft.com/office/powerpoint/2010/main" val="3288819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DDF80-BB80-6650-2518-D1ABC83DFA8F}"/>
              </a:ext>
            </a:extLst>
          </p:cNvPr>
          <p:cNvSpPr>
            <a:spLocks noGrp="1"/>
          </p:cNvSpPr>
          <p:nvPr>
            <p:ph type="ctrTitle"/>
          </p:nvPr>
        </p:nvSpPr>
        <p:spPr>
          <a:xfrm>
            <a:off x="985838" y="2482343"/>
            <a:ext cx="10220325" cy="1661993"/>
          </a:xfrm>
        </p:spPr>
        <p:txBody>
          <a:bodyPr wrap="square" anchor="ctr">
            <a:normAutofit/>
          </a:bodyPr>
          <a:lstStyle/>
          <a:p>
            <a:r>
              <a:rPr lang="en-DK"/>
              <a:t>Vikarbureau-vikarer - ligebehandling</a:t>
            </a:r>
          </a:p>
        </p:txBody>
      </p:sp>
      <p:sp>
        <p:nvSpPr>
          <p:cNvPr id="4" name="Date Placeholder 3">
            <a:extLst>
              <a:ext uri="{FF2B5EF4-FFF2-40B4-BE49-F238E27FC236}">
                <a16:creationId xmlns:a16="http://schemas.microsoft.com/office/drawing/2014/main" id="{48115976-42E3-C811-F234-8330A9E5BCCD}"/>
              </a:ext>
            </a:extLst>
          </p:cNvPr>
          <p:cNvSpPr>
            <a:spLocks noGrp="1"/>
          </p:cNvSpPr>
          <p:nvPr>
            <p:ph type="dt" sz="half" idx="10"/>
          </p:nvPr>
        </p:nvSpPr>
        <p:spPr/>
        <p:txBody>
          <a:bodyPr/>
          <a:lstStyle/>
          <a:p>
            <a:pPr>
              <a:spcAft>
                <a:spcPts val="600"/>
              </a:spcAft>
            </a:pPr>
            <a:fld id="{5B0AC0AF-C217-C047-83E4-245C6EB23A42}" type="datetime1">
              <a:rPr lang="en-DK"/>
              <a:pPr>
                <a:spcAft>
                  <a:spcPts val="600"/>
                </a:spcAft>
              </a:pPr>
              <a:t>31/05/2023</a:t>
            </a:fld>
            <a:r>
              <a:rPr lang="da-DK"/>
              <a:t>24-05-2023</a:t>
            </a:r>
          </a:p>
        </p:txBody>
      </p:sp>
    </p:spTree>
    <p:extLst>
      <p:ext uri="{BB962C8B-B14F-4D97-AF65-F5344CB8AC3E}">
        <p14:creationId xmlns:p14="http://schemas.microsoft.com/office/powerpoint/2010/main" val="1507731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a:t>Vikarbureau-vikarer - ligebehandling</a:t>
            </a:r>
          </a:p>
        </p:txBody>
      </p:sp>
      <p:sp>
        <p:nvSpPr>
          <p:cNvPr id="5" name="Content Placeholder 4"/>
          <p:cNvSpPr>
            <a:spLocks noGrp="1"/>
          </p:cNvSpPr>
          <p:nvPr>
            <p:ph idx="1"/>
          </p:nvPr>
        </p:nvSpPr>
        <p:spPr/>
        <p:txBody>
          <a:bodyPr/>
          <a:lstStyle/>
          <a:p>
            <a:r>
              <a:rPr lang="da-DK" b="1"/>
              <a:t>Ligebehandlingsprincippet, jf. </a:t>
            </a:r>
            <a:r>
              <a:rPr lang="da-DK"/>
              <a:t>Vikarlovens § 3, stk. 1 jf. vikardirektivets artikel 5(1) jf. artikel 3(1)(f) </a:t>
            </a:r>
          </a:p>
          <a:p>
            <a:r>
              <a:rPr lang="da-DK" b="1"/>
              <a:t>Vikarbureauet</a:t>
            </a:r>
            <a:r>
              <a:rPr lang="da-DK"/>
              <a:t> </a:t>
            </a:r>
            <a:r>
              <a:rPr lang="da-DK" b="1"/>
              <a:t>skal sikre</a:t>
            </a:r>
            <a:r>
              <a:rPr lang="da-DK"/>
              <a:t>:</a:t>
            </a:r>
          </a:p>
          <a:p>
            <a:pPr marL="342900" indent="-342900">
              <a:buFont typeface="Arial" panose="020B0604020202020204" pitchFamily="34" charset="0"/>
              <a:buChar char="•"/>
            </a:pPr>
            <a:r>
              <a:rPr lang="da-DK" b="1"/>
              <a:t>Udvalgte vilkår (‘væsentlige vilkår’)</a:t>
            </a:r>
            <a:r>
              <a:rPr lang="da-DK"/>
              <a:t>: Arbejdstidens længde, overarbejde, pauser, hvileperioder, natarbejde, ferie, helligdage, og aflønning.</a:t>
            </a:r>
          </a:p>
          <a:p>
            <a:pPr marL="342900" indent="-342900">
              <a:buFont typeface="Arial" panose="020B0604020202020204" pitchFamily="34" charset="0"/>
              <a:buChar char="•"/>
            </a:pPr>
            <a:r>
              <a:rPr lang="da-DK" b="1"/>
              <a:t>Som hvis ansat direkte hos brugervirksomheden</a:t>
            </a:r>
            <a:r>
              <a:rPr lang="da-DK"/>
              <a:t>: mindst svarende til de vilkår, der ville have været gældende iflg. lov, overenskomst, andre bindende generelle bestemmelser, hvis vikaren havde været ansat direkte af brugervirksomheden til udførelse af samme opgave. </a:t>
            </a:r>
          </a:p>
          <a:p>
            <a:pPr marL="342900" indent="-342900">
              <a:buFont typeface="Arial" panose="020B0604020202020204" pitchFamily="34" charset="0"/>
              <a:buChar char="•"/>
            </a:pPr>
            <a:r>
              <a:rPr lang="da-DK" b="1"/>
              <a:t>Desuden</a:t>
            </a:r>
            <a:r>
              <a:rPr lang="da-DK"/>
              <a:t>: </a:t>
            </a:r>
            <a:r>
              <a:rPr lang="en-GB" b="0" i="0">
                <a:solidFill>
                  <a:srgbClr val="212529"/>
                </a:solidFill>
                <a:effectLst/>
              </a:rPr>
              <a:t>regler, der gælder i brugervirksomheden i medfør af lovgivning, kollektive overenskomster eller andre generelle bestemmelser om beskyttelse af gravide eller ammende kvinder, børn og unge, ligebehandling af mænd og kvinder samt foranstaltninger til bekæmpelse af forskelsbehandling på grund af køn, race eller etnisk oprindelse, religion eller tro, handicap, alder eller seksuel orientering.</a:t>
            </a:r>
            <a:endParaRPr lang="da-DK"/>
          </a:p>
          <a:p>
            <a:pPr>
              <a:buNone/>
            </a:pPr>
            <a:endParaRPr lang="da-DK"/>
          </a:p>
          <a:p>
            <a:pPr>
              <a:buNone/>
            </a:pPr>
            <a:endParaRPr lang="da-DK"/>
          </a:p>
          <a:p>
            <a:pPr>
              <a:buNone/>
            </a:pPr>
            <a:r>
              <a:rPr lang="da-DK"/>
              <a:t> </a:t>
            </a:r>
          </a:p>
        </p:txBody>
      </p:sp>
    </p:spTree>
    <p:custDataLst>
      <p:tags r:id="rId1"/>
    </p:custDataLst>
    <p:extLst>
      <p:ext uri="{BB962C8B-B14F-4D97-AF65-F5344CB8AC3E}">
        <p14:creationId xmlns:p14="http://schemas.microsoft.com/office/powerpoint/2010/main" val="64517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A11F0F3-2CA0-BCAE-3924-4EA427B14C02}"/>
              </a:ext>
            </a:extLst>
          </p:cNvPr>
          <p:cNvSpPr/>
          <p:nvPr/>
        </p:nvSpPr>
        <p:spPr bwMode="auto">
          <a:xfrm>
            <a:off x="6238429" y="1881322"/>
            <a:ext cx="5760639" cy="4211974"/>
          </a:xfrm>
          <a:prstGeom prst="roundRect">
            <a:avLst/>
          </a:prstGeom>
          <a:solidFill>
            <a:schemeClr val="accent2">
              <a:lumMod val="20000"/>
              <a:lumOff val="80000"/>
            </a:schemeClr>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DK" sz="1600" b="0" i="0" u="none" strike="noStrike" cap="none" normalizeH="0" baseline="0" dirty="0" err="1">
              <a:ln>
                <a:noFill/>
              </a:ln>
              <a:solidFill>
                <a:schemeClr val="bg1"/>
              </a:solidFill>
              <a:effectLst/>
              <a:latin typeface="AU Passata" pitchFamily="34" charset="0"/>
            </a:endParaRPr>
          </a:p>
        </p:txBody>
      </p:sp>
      <p:sp>
        <p:nvSpPr>
          <p:cNvPr id="4" name="Rounded Rectangle 3">
            <a:extLst>
              <a:ext uri="{FF2B5EF4-FFF2-40B4-BE49-F238E27FC236}">
                <a16:creationId xmlns:a16="http://schemas.microsoft.com/office/drawing/2014/main" id="{627E64EA-C1CB-90C2-B0E3-7D165DE572E0}"/>
              </a:ext>
            </a:extLst>
          </p:cNvPr>
          <p:cNvSpPr/>
          <p:nvPr/>
        </p:nvSpPr>
        <p:spPr bwMode="auto">
          <a:xfrm>
            <a:off x="521397" y="1953330"/>
            <a:ext cx="5933055" cy="4211974"/>
          </a:xfrm>
          <a:prstGeom prst="roundRect">
            <a:avLst/>
          </a:prstGeom>
          <a:solidFill>
            <a:schemeClr val="accent3">
              <a:lumMod val="40000"/>
              <a:lumOff val="60000"/>
            </a:schemeClr>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DK" sz="1600" b="0" i="0" u="none" strike="noStrike" cap="none" normalizeH="0" baseline="0" dirty="0" err="1">
              <a:ln>
                <a:noFill/>
              </a:ln>
              <a:solidFill>
                <a:schemeClr val="bg1"/>
              </a:solidFill>
              <a:effectLst/>
              <a:latin typeface="AU Passata" pitchFamily="34" charset="0"/>
            </a:endParaRPr>
          </a:p>
        </p:txBody>
      </p:sp>
      <p:sp>
        <p:nvSpPr>
          <p:cNvPr id="3" name="Title 2"/>
          <p:cNvSpPr>
            <a:spLocks noGrp="1"/>
          </p:cNvSpPr>
          <p:nvPr>
            <p:ph type="title"/>
          </p:nvPr>
        </p:nvSpPr>
        <p:spPr/>
        <p:txBody>
          <a:bodyPr/>
          <a:lstStyle/>
          <a:p>
            <a:r>
              <a:rPr lang="da-DK"/>
              <a:t>Vikarbureau-vikarer</a:t>
            </a:r>
            <a:br>
              <a:rPr lang="da-DK"/>
            </a:br>
            <a:r>
              <a:rPr lang="da-DK"/>
              <a:t>– ligebehandling og fravigelse</a:t>
            </a:r>
          </a:p>
        </p:txBody>
      </p:sp>
      <p:sp>
        <p:nvSpPr>
          <p:cNvPr id="5" name="Content Placeholder 4"/>
          <p:cNvSpPr>
            <a:spLocks noGrp="1"/>
          </p:cNvSpPr>
          <p:nvPr>
            <p:ph idx="1"/>
          </p:nvPr>
        </p:nvSpPr>
        <p:spPr>
          <a:xfrm>
            <a:off x="765820" y="2090575"/>
            <a:ext cx="5828653" cy="3937484"/>
          </a:xfrm>
        </p:spPr>
        <p:txBody>
          <a:bodyPr/>
          <a:lstStyle/>
          <a:p>
            <a:r>
              <a:rPr lang="da-DK" b="1"/>
              <a:t>Vikardirektivet:</a:t>
            </a:r>
          </a:p>
          <a:p>
            <a:r>
              <a:rPr lang="da-DK" sz="1800"/>
              <a:t>Artikel 5(1): Ligebehandlingsprincippet</a:t>
            </a:r>
          </a:p>
          <a:p>
            <a:endParaRPr lang="da-DK" sz="1800"/>
          </a:p>
          <a:p>
            <a:r>
              <a:rPr lang="da-DK" sz="1800"/>
              <a:t>Artikel 5(2): Medlemsstaterne kan fravige stk. 1 vedr. løn</a:t>
            </a:r>
          </a:p>
          <a:p>
            <a:r>
              <a:rPr lang="da-DK" sz="1800"/>
              <a:t> </a:t>
            </a:r>
          </a:p>
          <a:p>
            <a:r>
              <a:rPr lang="da-DK" sz="1800" b="1"/>
              <a:t>Artikel 5(3): Kollektive overenskomster kan</a:t>
            </a:r>
            <a:r>
              <a:rPr lang="da-DK" sz="1800"/>
              <a:t>, samtidig med at den generelle beskyttelse af vikaransatte respekteres, indføre arbejds- og ansættelsesvilkår, der </a:t>
            </a:r>
            <a:r>
              <a:rPr lang="da-DK" sz="1800" b="1"/>
              <a:t>afviger fra dem, der er omhandlet i stk. 1</a:t>
            </a:r>
          </a:p>
          <a:p>
            <a:endParaRPr lang="da-DK" sz="1800"/>
          </a:p>
          <a:p>
            <a:r>
              <a:rPr lang="da-DK" sz="1800"/>
              <a:t>Artikel 5(4): Fravigelse af stk. 1 ved almengørelse</a:t>
            </a:r>
          </a:p>
        </p:txBody>
      </p:sp>
      <p:sp>
        <p:nvSpPr>
          <p:cNvPr id="2" name="Content Placeholder 4">
            <a:extLst>
              <a:ext uri="{FF2B5EF4-FFF2-40B4-BE49-F238E27FC236}">
                <a16:creationId xmlns:a16="http://schemas.microsoft.com/office/drawing/2014/main" id="{3C326E2C-D011-EDF4-0951-8EE6521E44A5}"/>
              </a:ext>
            </a:extLst>
          </p:cNvPr>
          <p:cNvSpPr txBox="1">
            <a:spLocks/>
          </p:cNvSpPr>
          <p:nvPr/>
        </p:nvSpPr>
        <p:spPr bwMode="auto">
          <a:xfrm>
            <a:off x="6666915" y="1960079"/>
            <a:ext cx="5205997"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r>
              <a:rPr lang="da-DK" b="1" kern="0"/>
              <a:t>Vikarloven</a:t>
            </a:r>
            <a:r>
              <a:rPr lang="da-DK" kern="0"/>
              <a:t>:</a:t>
            </a:r>
          </a:p>
          <a:p>
            <a:r>
              <a:rPr lang="da-DK" sz="1800" kern="0"/>
              <a:t>§ 3, 1: Ligebehandlingsprincippet</a:t>
            </a:r>
          </a:p>
          <a:p>
            <a:r>
              <a:rPr lang="da-DK" sz="1800" kern="0"/>
              <a:t>§ 3, 2: Ligebehandling fortsat</a:t>
            </a:r>
          </a:p>
          <a:p>
            <a:endParaRPr lang="da-DK" sz="1800" kern="0"/>
          </a:p>
          <a:p>
            <a:r>
              <a:rPr lang="da-DK" sz="1800" b="1" kern="0"/>
              <a:t>§ 3, 5: Stk. 1-4 finder ikke anvendelse, hvis vikarbureauet omfattes af eller har tiltrådt en kollektiv overenskomst, som er </a:t>
            </a:r>
            <a:r>
              <a:rPr lang="da-DK" sz="1800" kern="0"/>
              <a:t>indgået af de mest repræsentative parter, og som gælder på hele det danske område, hvorved den generelle beskyttelse af vikarer respekteres</a:t>
            </a:r>
          </a:p>
          <a:p>
            <a:endParaRPr lang="da-DK" sz="1800" b="0" i="1" kern="0">
              <a:solidFill>
                <a:srgbClr val="212529"/>
              </a:solidFill>
              <a:effectLst/>
            </a:endParaRPr>
          </a:p>
          <a:p>
            <a:r>
              <a:rPr lang="da-DK" sz="1800" kern="0">
                <a:solidFill>
                  <a:srgbClr val="212529"/>
                </a:solidFill>
              </a:rPr>
              <a:t>§ 3, s</a:t>
            </a:r>
            <a:r>
              <a:rPr lang="en-GB" sz="1800" b="0">
                <a:solidFill>
                  <a:srgbClr val="212529"/>
                </a:solidFill>
                <a:effectLst/>
              </a:rPr>
              <a:t>tk. 7: Sager om, hvorvidt de i stk. 5 anførte betingelser er opfyldt, afgøres af Arbejdsretten</a:t>
            </a:r>
            <a:endParaRPr lang="da-DK" sz="1800" kern="0"/>
          </a:p>
          <a:p>
            <a:endParaRPr lang="da-DK" sz="1800" kern="0"/>
          </a:p>
          <a:p>
            <a:endParaRPr lang="da-DK" kern="0"/>
          </a:p>
        </p:txBody>
      </p:sp>
    </p:spTree>
    <p:custDataLst>
      <p:tags r:id="rId1"/>
    </p:custDataLst>
    <p:extLst>
      <p:ext uri="{BB962C8B-B14F-4D97-AF65-F5344CB8AC3E}">
        <p14:creationId xmlns:p14="http://schemas.microsoft.com/office/powerpoint/2010/main" val="3190545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240379814403676"/>
</p:tagLst>
</file>

<file path=ppt/tags/tag10.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11.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12.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13.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14.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15.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16.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17.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18.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19.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2.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20.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21.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22.xml><?xml version="1.0" encoding="utf-8"?>
<p:tagLst xmlns:a="http://schemas.openxmlformats.org/drawingml/2006/main" xmlns:r="http://schemas.openxmlformats.org/officeDocument/2006/relationships" xmlns:p="http://schemas.openxmlformats.org/presentationml/2006/main">
  <p:tag name="TEMPLAFYSLIDEID" val="636240379815497340"/>
</p:tagLst>
</file>

<file path=ppt/tags/tag3.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4.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5.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6.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7.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8.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9.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heme/theme1.xml><?xml version="1.0" encoding="utf-8"?>
<a:theme xmlns:a="http://schemas.openxmlformats.org/drawingml/2006/main" name="BSS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8066</Words>
  <Application>Microsoft Macintosh PowerPoint</Application>
  <PresentationFormat>Custom</PresentationFormat>
  <Paragraphs>518</Paragraphs>
  <Slides>35</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AU Passata</vt:lpstr>
      <vt:lpstr>Questa-Regular</vt:lpstr>
      <vt:lpstr>Arial</vt:lpstr>
      <vt:lpstr>Times New Roman</vt:lpstr>
      <vt:lpstr>Calibri</vt:lpstr>
      <vt:lpstr>Georgia</vt:lpstr>
      <vt:lpstr>Open Sans</vt:lpstr>
      <vt:lpstr>inherit</vt:lpstr>
      <vt:lpstr>AU Passata Light</vt:lpstr>
      <vt:lpstr>Times</vt:lpstr>
      <vt:lpstr>Verdana</vt:lpstr>
      <vt:lpstr>BSS 16:9</vt:lpstr>
      <vt:lpstr>Arbejdsrettens dag 2023  tema: Vikarbureauvikarer</vt:lpstr>
      <vt:lpstr>Indflyvning</vt:lpstr>
      <vt:lpstr>Indflyvning</vt:lpstr>
      <vt:lpstr>PowerPoint Presentation</vt:lpstr>
      <vt:lpstr>Indflyvning</vt:lpstr>
      <vt:lpstr>Indflyvning</vt:lpstr>
      <vt:lpstr>Vikarbureau-vikarer - ligebehandling</vt:lpstr>
      <vt:lpstr>Vikarbureau-vikarer - ligebehandling</vt:lpstr>
      <vt:lpstr>Vikarbureau-vikarer – ligebehandling og fravigelse</vt:lpstr>
      <vt:lpstr>fravigelse af ligebehandlingsprincippet</vt:lpstr>
      <vt:lpstr>U 2020.845 H</vt:lpstr>
      <vt:lpstr>CJEU C-311/21 Timepartner personnel</vt:lpstr>
      <vt:lpstr>CJEU C-311/21 Timepartner personnel</vt:lpstr>
      <vt:lpstr>CJEU C-311/21 Timepartner personnel</vt:lpstr>
      <vt:lpstr>CJEU C-311/21 Timepartner personnel</vt:lpstr>
      <vt:lpstr>CJEU C-311/21 Timepartner personnel</vt:lpstr>
      <vt:lpstr>Et kig på de danske komplikationer</vt:lpstr>
      <vt:lpstr>Hæftelse for Brugervirksomheden ?</vt:lpstr>
      <vt:lpstr>Hæftelse for Brugervirksomheden ?</vt:lpstr>
      <vt:lpstr>Hæftelse for Brugervirksomheden ?</vt:lpstr>
      <vt:lpstr>Vikarbureau-vikarer - ‘midlertidig’ og forebygge omgåelse</vt:lpstr>
      <vt:lpstr>Vikarbureau-vikarer – ‘midlertidig’ og forebygge omgåelse</vt:lpstr>
      <vt:lpstr>’midlertidigt’-begrebet i direktivet</vt:lpstr>
      <vt:lpstr>Vikarbureau-vikarer – forebygge omgåelse</vt:lpstr>
      <vt:lpstr>Vikarbureau-vikarer – forebygge omgåelse</vt:lpstr>
      <vt:lpstr>Vikarbureau-vikarer – forebygge omgåelse</vt:lpstr>
      <vt:lpstr>Vikarbureau-vikarer – forebygge omgåelse</vt:lpstr>
      <vt:lpstr>Vikarbureau-vikarer – forebygge omgåelse</vt:lpstr>
      <vt:lpstr>Vikarbureau-vikarer – forebygge omgåelse</vt:lpstr>
      <vt:lpstr>Vikarbureau-vikarer – forebygge omgåelse - vikarloven</vt:lpstr>
      <vt:lpstr>Hvilke foranstaltninger forebygger successive udsendelser ?</vt:lpstr>
      <vt:lpstr>Vikarbureau-vikarer – forebygge omgåelse</vt:lpstr>
      <vt:lpstr>Vikarbureau-vikarer – forebygge omgåelse</vt:lpstr>
      <vt:lpstr>Vikarbureau-vikarer – forebygge omgåelse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2023-05-31T10:09:26Z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636116758097597385</vt:lpwstr>
  </property>
  <property fmtid="{D5CDD505-2E9C-101B-9397-08002B2CF9AE}" pid="59" name="UserProfileId">
    <vt:lpwstr>636307929211832005</vt:lpwstr>
  </property>
  <property fmtid="{D5CDD505-2E9C-101B-9397-08002B2CF9AE}" pid="60" name="TemplafyTimeStamp">
    <vt:lpwstr>2017-03-02T07:52:54.0768626Z</vt:lpwstr>
  </property>
  <property fmtid="{D5CDD505-2E9C-101B-9397-08002B2CF9AE}" pid="61" name="OfficeID">
    <vt:lpwstr>3200</vt:lpwstr>
  </property>
  <property fmtid="{D5CDD505-2E9C-101B-9397-08002B2CF9AE}" pid="62" name="colorthemechange">
    <vt:lpwstr>True</vt:lpwstr>
  </property>
</Properties>
</file>