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4"/>
  </p:notesMasterIdLst>
  <p:sldIdLst>
    <p:sldId id="365" r:id="rId5"/>
    <p:sldId id="257" r:id="rId6"/>
    <p:sldId id="422" r:id="rId7"/>
    <p:sldId id="261" r:id="rId8"/>
    <p:sldId id="265" r:id="rId9"/>
    <p:sldId id="268" r:id="rId10"/>
    <p:sldId id="271" r:id="rId11"/>
    <p:sldId id="364" r:id="rId12"/>
    <p:sldId id="272" r:id="rId13"/>
    <p:sldId id="424" r:id="rId14"/>
    <p:sldId id="442" r:id="rId15"/>
    <p:sldId id="269" r:id="rId16"/>
    <p:sldId id="425" r:id="rId17"/>
    <p:sldId id="440" r:id="rId18"/>
    <p:sldId id="275" r:id="rId19"/>
    <p:sldId id="277" r:id="rId20"/>
    <p:sldId id="278" r:id="rId21"/>
    <p:sldId id="279" r:id="rId22"/>
    <p:sldId id="280" r:id="rId23"/>
    <p:sldId id="282" r:id="rId24"/>
    <p:sldId id="284" r:id="rId25"/>
    <p:sldId id="327" r:id="rId26"/>
    <p:sldId id="426" r:id="rId27"/>
    <p:sldId id="443" r:id="rId28"/>
    <p:sldId id="328" r:id="rId29"/>
    <p:sldId id="428" r:id="rId30"/>
    <p:sldId id="287" r:id="rId31"/>
    <p:sldId id="441" r:id="rId32"/>
    <p:sldId id="296" r:id="rId33"/>
    <p:sldId id="430" r:id="rId34"/>
    <p:sldId id="444" r:id="rId35"/>
    <p:sldId id="445" r:id="rId36"/>
    <p:sldId id="286" r:id="rId37"/>
    <p:sldId id="446" r:id="rId38"/>
    <p:sldId id="448" r:id="rId39"/>
    <p:sldId id="449" r:id="rId40"/>
    <p:sldId id="450" r:id="rId41"/>
    <p:sldId id="350" r:id="rId42"/>
    <p:sldId id="274" r:id="rId43"/>
  </p:sldIdLst>
  <p:sldSz cx="9144000" cy="5143500" type="screen16x9"/>
  <p:notesSz cx="9144000" cy="5143500"/>
  <p:custDataLst>
    <p:tags r:id="rId45"/>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46222"/>
    <a:srgbClr val="D04A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146C7-81B8-47D8-ABA0-E40C84AECB5D}" v="26" dt="2025-09-10T09:06:57.1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265" autoAdjust="0"/>
  </p:normalViewPr>
  <p:slideViewPr>
    <p:cSldViewPr snapToGrid="0">
      <p:cViewPr varScale="1">
        <p:scale>
          <a:sx n="109" d="100"/>
          <a:sy n="109" d="100"/>
        </p:scale>
        <p:origin x="1674" y="102"/>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5430DC8C-FDB6-4DAD-8D0B-66B8FC671382}" type="datetimeFigureOut">
              <a:rPr lang="da-DK" smtClean="0"/>
              <a:t>11-09-2025</a:t>
            </a:fld>
            <a:endParaRPr lang="da-DK"/>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CBC359EC-DBA0-4060-9CBB-3032002DE8E0}" type="slidenum">
              <a:rPr lang="da-DK" smtClean="0"/>
              <a:t>‹nr.›</a:t>
            </a:fld>
            <a:endParaRPr lang="da-DK"/>
          </a:p>
        </p:txBody>
      </p:sp>
    </p:spTree>
    <p:extLst>
      <p:ext uri="{BB962C8B-B14F-4D97-AF65-F5344CB8AC3E}">
        <p14:creationId xmlns:p14="http://schemas.microsoft.com/office/powerpoint/2010/main" val="333111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8F507-FFAD-4585-99E0-9DC17883AD4F}" type="slidenum">
              <a:rPr lang="en-US" smtClean="0"/>
              <a:t>1</a:t>
            </a:fld>
            <a:endParaRPr lang="en-US"/>
          </a:p>
        </p:txBody>
      </p:sp>
    </p:spTree>
    <p:extLst>
      <p:ext uri="{BB962C8B-B14F-4D97-AF65-F5344CB8AC3E}">
        <p14:creationId xmlns:p14="http://schemas.microsoft.com/office/powerpoint/2010/main" val="3025544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a:extLst>
            <a:ext uri="{FF2B5EF4-FFF2-40B4-BE49-F238E27FC236}">
              <a16:creationId xmlns:a16="http://schemas.microsoft.com/office/drawing/2014/main" id="{8DFE4D89-1CEE-ADE7-8E6A-BECBFC1E0129}"/>
            </a:ext>
          </a:extLst>
        </p:cNvPr>
        <p:cNvGrpSpPr/>
        <p:nvPr/>
      </p:nvGrpSpPr>
      <p:grpSpPr>
        <a:xfrm>
          <a:off x="0" y="0"/>
          <a:ext cx="0" cy="0"/>
          <a:chOff x="0" y="0"/>
          <a:chExt cx="0" cy="0"/>
        </a:xfrm>
      </p:grpSpPr>
      <p:sp>
        <p:nvSpPr>
          <p:cNvPr id="652" name="Google Shape;652;p4:notes">
            <a:extLst>
              <a:ext uri="{FF2B5EF4-FFF2-40B4-BE49-F238E27FC236}">
                <a16:creationId xmlns:a16="http://schemas.microsoft.com/office/drawing/2014/main" id="{D7B2AFDE-5A1D-E31F-7C57-FAFA1BB02C6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653" name="Google Shape;653;p4:notes">
            <a:extLst>
              <a:ext uri="{FF2B5EF4-FFF2-40B4-BE49-F238E27FC236}">
                <a16:creationId xmlns:a16="http://schemas.microsoft.com/office/drawing/2014/main" id="{EFB3B718-1189-7D76-3343-69918CF9B98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6101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31dc3b40360_0_2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dirty="0"/>
          </a:p>
        </p:txBody>
      </p:sp>
      <p:sp>
        <p:nvSpPr>
          <p:cNvPr id="685" name="Google Shape;685;g31dc3b40360_0_2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31dc3b40360_0_15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dirty="0"/>
          </a:p>
        </p:txBody>
      </p:sp>
      <p:sp>
        <p:nvSpPr>
          <p:cNvPr id="796" name="Google Shape;796;g31dc3b40360_0_15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a:extLst>
            <a:ext uri="{FF2B5EF4-FFF2-40B4-BE49-F238E27FC236}">
              <a16:creationId xmlns:a16="http://schemas.microsoft.com/office/drawing/2014/main" id="{21A16A14-3936-A5E0-C37D-AF1D5C8E7238}"/>
            </a:ext>
          </a:extLst>
        </p:cNvPr>
        <p:cNvGrpSpPr/>
        <p:nvPr/>
      </p:nvGrpSpPr>
      <p:grpSpPr>
        <a:xfrm>
          <a:off x="0" y="0"/>
          <a:ext cx="0" cy="0"/>
          <a:chOff x="0" y="0"/>
          <a:chExt cx="0" cy="0"/>
        </a:xfrm>
      </p:grpSpPr>
      <p:sp>
        <p:nvSpPr>
          <p:cNvPr id="846" name="Google Shape;846;g31dc3b40360_0_2133:notes">
            <a:extLst>
              <a:ext uri="{FF2B5EF4-FFF2-40B4-BE49-F238E27FC236}">
                <a16:creationId xmlns:a16="http://schemas.microsoft.com/office/drawing/2014/main" id="{3842586C-B1D3-5FCE-16BC-D63C74F1E76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dirty="0"/>
          </a:p>
        </p:txBody>
      </p:sp>
      <p:sp>
        <p:nvSpPr>
          <p:cNvPr id="847" name="Google Shape;847;g31dc3b40360_0_2133:notes">
            <a:extLst>
              <a:ext uri="{FF2B5EF4-FFF2-40B4-BE49-F238E27FC236}">
                <a16:creationId xmlns:a16="http://schemas.microsoft.com/office/drawing/2014/main" id="{30B33FE6-0E3E-C77E-CCD0-679D856804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8066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376f64c6a5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805" name="Google Shape;805;g3376f64c6a5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31dc1048280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dirty="0"/>
          </a:p>
        </p:txBody>
      </p:sp>
      <p:sp>
        <p:nvSpPr>
          <p:cNvPr id="828" name="Google Shape;828;g31dc1048280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31dc1048280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dirty="0"/>
          </a:p>
        </p:txBody>
      </p:sp>
      <p:sp>
        <p:nvSpPr>
          <p:cNvPr id="839" name="Google Shape;839;g31dc1048280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31dc3b40360_0_2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847" name="Google Shape;847;g31dc3b40360_0_2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31dc1048280_0_2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a-DK"/>
              <a:t>19</a:t>
            </a:fld>
            <a:endParaRPr/>
          </a:p>
        </p:txBody>
      </p:sp>
      <p:sp>
        <p:nvSpPr>
          <p:cNvPr id="857" name="Google Shape;857;g31dc1048280_0_2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858" name="Google Shape;858;g31dc1048280_0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31dc4b1263f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a-DK"/>
              <a:t>20</a:t>
            </a:fld>
            <a:endParaRPr/>
          </a:p>
        </p:txBody>
      </p:sp>
      <p:sp>
        <p:nvSpPr>
          <p:cNvPr id="891" name="Google Shape;891;g31dc4b1263f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dirty="0"/>
          </a:p>
        </p:txBody>
      </p:sp>
      <p:sp>
        <p:nvSpPr>
          <p:cNvPr id="892" name="Google Shape;892;g31dc4b1263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CBC359EC-DBA0-4060-9CBB-3032002DE8E0}" type="slidenum">
              <a:rPr lang="da-DK" smtClean="0"/>
              <a:t>2</a:t>
            </a:fld>
            <a:endParaRPr lang="da-DK"/>
          </a:p>
        </p:txBody>
      </p:sp>
    </p:spTree>
    <p:extLst>
      <p:ext uri="{BB962C8B-B14F-4D97-AF65-F5344CB8AC3E}">
        <p14:creationId xmlns:p14="http://schemas.microsoft.com/office/powerpoint/2010/main" val="3245577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31dc3b40360_0_14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a-DK"/>
              <a:t>21</a:t>
            </a:fld>
            <a:endParaRPr/>
          </a:p>
        </p:txBody>
      </p:sp>
      <p:sp>
        <p:nvSpPr>
          <p:cNvPr id="910" name="Google Shape;910;g31dc3b40360_0_14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dirty="0"/>
          </a:p>
        </p:txBody>
      </p:sp>
      <p:sp>
        <p:nvSpPr>
          <p:cNvPr id="911" name="Google Shape;911;g31dc3b40360_0_1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31dc3b40360_0_9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a-DK"/>
              <a:t>22</a:t>
            </a:fld>
            <a:endParaRPr/>
          </a:p>
        </p:txBody>
      </p:sp>
      <p:sp>
        <p:nvSpPr>
          <p:cNvPr id="1664" name="Google Shape;1664;g31dc3b40360_0_9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1665" name="Google Shape;1665;g31dc3b40360_0_9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3568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191C3-E6A0-4F73-9C63-A0F62DF0A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5D74B-2DA2-7CAC-C39F-A624C7DC5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F487F-08F3-6727-83B5-7135B0A5FC8E}"/>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58541A1E-FC0A-C705-1F03-93B80E7273A7}"/>
              </a:ext>
            </a:extLst>
          </p:cNvPr>
          <p:cNvSpPr>
            <a:spLocks noGrp="1"/>
          </p:cNvSpPr>
          <p:nvPr>
            <p:ph type="sldNum" sz="quarter" idx="5"/>
          </p:nvPr>
        </p:nvSpPr>
        <p:spPr/>
        <p:txBody>
          <a:bodyPr/>
          <a:lstStyle/>
          <a:p>
            <a:fld id="{CBC359EC-DBA0-4060-9CBB-3032002DE8E0}" type="slidenum">
              <a:rPr lang="da-DK" smtClean="0"/>
              <a:t>23</a:t>
            </a:fld>
            <a:endParaRPr lang="da-DK"/>
          </a:p>
        </p:txBody>
      </p:sp>
    </p:spTree>
    <p:extLst>
      <p:ext uri="{BB962C8B-B14F-4D97-AF65-F5344CB8AC3E}">
        <p14:creationId xmlns:p14="http://schemas.microsoft.com/office/powerpoint/2010/main" val="2701016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a:extLst>
            <a:ext uri="{FF2B5EF4-FFF2-40B4-BE49-F238E27FC236}">
              <a16:creationId xmlns:a16="http://schemas.microsoft.com/office/drawing/2014/main" id="{56A566B5-FC7A-6BE3-82D4-287C99EDC440}"/>
            </a:ext>
          </a:extLst>
        </p:cNvPr>
        <p:cNvGrpSpPr/>
        <p:nvPr/>
      </p:nvGrpSpPr>
      <p:grpSpPr>
        <a:xfrm>
          <a:off x="0" y="0"/>
          <a:ext cx="0" cy="0"/>
          <a:chOff x="0" y="0"/>
          <a:chExt cx="0" cy="0"/>
        </a:xfrm>
      </p:grpSpPr>
      <p:sp>
        <p:nvSpPr>
          <p:cNvPr id="975" name="Google Shape;975;g31dc20cc661_0_30:notes">
            <a:extLst>
              <a:ext uri="{FF2B5EF4-FFF2-40B4-BE49-F238E27FC236}">
                <a16:creationId xmlns:a16="http://schemas.microsoft.com/office/drawing/2014/main" id="{3759D31F-BDA5-DBC6-61BC-ACBBBA185A6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a-DK"/>
              <a:t>24</a:t>
            </a:fld>
            <a:endParaRPr/>
          </a:p>
        </p:txBody>
      </p:sp>
      <p:sp>
        <p:nvSpPr>
          <p:cNvPr id="976" name="Google Shape;976;g31dc20cc661_0_30:notes">
            <a:extLst>
              <a:ext uri="{FF2B5EF4-FFF2-40B4-BE49-F238E27FC236}">
                <a16:creationId xmlns:a16="http://schemas.microsoft.com/office/drawing/2014/main" id="{4AFF8111-9D1C-F6F2-54DF-BA27AAC10B3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977" name="Google Shape;977;g31dc20cc661_0_30:notes">
            <a:extLst>
              <a:ext uri="{FF2B5EF4-FFF2-40B4-BE49-F238E27FC236}">
                <a16:creationId xmlns:a16="http://schemas.microsoft.com/office/drawing/2014/main" id="{07D61F1A-3496-A3D0-D843-5F53E669833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000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g31dc3b40360_0_13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a-DK"/>
              <a:t>25</a:t>
            </a:fld>
            <a:endParaRPr/>
          </a:p>
        </p:txBody>
      </p:sp>
      <p:sp>
        <p:nvSpPr>
          <p:cNvPr id="1681" name="Google Shape;1681;g31dc3b40360_0_13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1682" name="Google Shape;1682;g31dc3b40360_0_1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8248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31dc1048280_0_3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a-DK"/>
              <a:t>27</a:t>
            </a:fld>
            <a:endParaRPr/>
          </a:p>
        </p:txBody>
      </p:sp>
      <p:sp>
        <p:nvSpPr>
          <p:cNvPr id="934" name="Google Shape;934;g31dc1048280_0_3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935" name="Google Shape;935;g31dc1048280_0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6478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a:extLst>
            <a:ext uri="{FF2B5EF4-FFF2-40B4-BE49-F238E27FC236}">
              <a16:creationId xmlns:a16="http://schemas.microsoft.com/office/drawing/2014/main" id="{A568F192-3F26-86F8-7CC5-D3C1372CA8F4}"/>
            </a:ext>
          </a:extLst>
        </p:cNvPr>
        <p:cNvGrpSpPr/>
        <p:nvPr/>
      </p:nvGrpSpPr>
      <p:grpSpPr>
        <a:xfrm>
          <a:off x="0" y="0"/>
          <a:ext cx="0" cy="0"/>
          <a:chOff x="0" y="0"/>
          <a:chExt cx="0" cy="0"/>
        </a:xfrm>
      </p:grpSpPr>
      <p:sp>
        <p:nvSpPr>
          <p:cNvPr id="909" name="Google Shape;909;g31dc3b40360_0_1405:notes">
            <a:extLst>
              <a:ext uri="{FF2B5EF4-FFF2-40B4-BE49-F238E27FC236}">
                <a16:creationId xmlns:a16="http://schemas.microsoft.com/office/drawing/2014/main" id="{7D5CF099-16AB-C689-F768-BBD90A800EE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a-DK"/>
              <a:t>28</a:t>
            </a:fld>
            <a:endParaRPr/>
          </a:p>
        </p:txBody>
      </p:sp>
      <p:sp>
        <p:nvSpPr>
          <p:cNvPr id="910" name="Google Shape;910;g31dc3b40360_0_1405:notes">
            <a:extLst>
              <a:ext uri="{FF2B5EF4-FFF2-40B4-BE49-F238E27FC236}">
                <a16:creationId xmlns:a16="http://schemas.microsoft.com/office/drawing/2014/main" id="{B09282CE-D0AB-EB86-6787-3BF962FD6B8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911" name="Google Shape;911;g31dc3b40360_0_1405:notes">
            <a:extLst>
              <a:ext uri="{FF2B5EF4-FFF2-40B4-BE49-F238E27FC236}">
                <a16:creationId xmlns:a16="http://schemas.microsoft.com/office/drawing/2014/main" id="{96470759-78D9-AD40-BC7A-F8CC966F09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7051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31dc482094f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a-DK"/>
              <a:t>29</a:t>
            </a:fld>
            <a:endParaRPr/>
          </a:p>
        </p:txBody>
      </p:sp>
      <p:sp>
        <p:nvSpPr>
          <p:cNvPr id="1036" name="Google Shape;1036;g31dc482094f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1037" name="Google Shape;1037;g31dc482094f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a:extLst>
            <a:ext uri="{FF2B5EF4-FFF2-40B4-BE49-F238E27FC236}">
              <a16:creationId xmlns:a16="http://schemas.microsoft.com/office/drawing/2014/main" id="{118021F7-3465-627F-C7C0-B8FC48CDE5E4}"/>
            </a:ext>
          </a:extLst>
        </p:cNvPr>
        <p:cNvGrpSpPr/>
        <p:nvPr/>
      </p:nvGrpSpPr>
      <p:grpSpPr>
        <a:xfrm>
          <a:off x="0" y="0"/>
          <a:ext cx="0" cy="0"/>
          <a:chOff x="0" y="0"/>
          <a:chExt cx="0" cy="0"/>
        </a:xfrm>
      </p:grpSpPr>
      <p:sp>
        <p:nvSpPr>
          <p:cNvPr id="1035" name="Google Shape;1035;g31dc482094f_0_96:notes">
            <a:extLst>
              <a:ext uri="{FF2B5EF4-FFF2-40B4-BE49-F238E27FC236}">
                <a16:creationId xmlns:a16="http://schemas.microsoft.com/office/drawing/2014/main" id="{8E1CF3AF-CFC6-C4D5-7650-D4A838F74B9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a-DK"/>
              <a:t>31</a:t>
            </a:fld>
            <a:endParaRPr/>
          </a:p>
        </p:txBody>
      </p:sp>
      <p:sp>
        <p:nvSpPr>
          <p:cNvPr id="1036" name="Google Shape;1036;g31dc482094f_0_96:notes">
            <a:extLst>
              <a:ext uri="{FF2B5EF4-FFF2-40B4-BE49-F238E27FC236}">
                <a16:creationId xmlns:a16="http://schemas.microsoft.com/office/drawing/2014/main" id="{C4EB294F-2D1D-6420-3A5E-BDA99C58DEB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1037" name="Google Shape;1037;g31dc482094f_0_96:notes">
            <a:extLst>
              <a:ext uri="{FF2B5EF4-FFF2-40B4-BE49-F238E27FC236}">
                <a16:creationId xmlns:a16="http://schemas.microsoft.com/office/drawing/2014/main" id="{51A512E2-E907-2A8D-71F1-4AFC60436E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2472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a:extLst>
            <a:ext uri="{FF2B5EF4-FFF2-40B4-BE49-F238E27FC236}">
              <a16:creationId xmlns:a16="http://schemas.microsoft.com/office/drawing/2014/main" id="{A6983D21-E843-931E-3915-3F983078B401}"/>
            </a:ext>
          </a:extLst>
        </p:cNvPr>
        <p:cNvGrpSpPr/>
        <p:nvPr/>
      </p:nvGrpSpPr>
      <p:grpSpPr>
        <a:xfrm>
          <a:off x="0" y="0"/>
          <a:ext cx="0" cy="0"/>
          <a:chOff x="0" y="0"/>
          <a:chExt cx="0" cy="0"/>
        </a:xfrm>
      </p:grpSpPr>
      <p:sp>
        <p:nvSpPr>
          <p:cNvPr id="1035" name="Google Shape;1035;g31dc482094f_0_96:notes">
            <a:extLst>
              <a:ext uri="{FF2B5EF4-FFF2-40B4-BE49-F238E27FC236}">
                <a16:creationId xmlns:a16="http://schemas.microsoft.com/office/drawing/2014/main" id="{99B334A4-563F-78BC-3358-97D5EB54460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a-DK"/>
              <a:t>32</a:t>
            </a:fld>
            <a:endParaRPr/>
          </a:p>
        </p:txBody>
      </p:sp>
      <p:sp>
        <p:nvSpPr>
          <p:cNvPr id="1036" name="Google Shape;1036;g31dc482094f_0_96:notes">
            <a:extLst>
              <a:ext uri="{FF2B5EF4-FFF2-40B4-BE49-F238E27FC236}">
                <a16:creationId xmlns:a16="http://schemas.microsoft.com/office/drawing/2014/main" id="{E2D18093-9D2A-EF40-A659-9EB56620914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1037" name="Google Shape;1037;g31dc482094f_0_96:notes">
            <a:extLst>
              <a:ext uri="{FF2B5EF4-FFF2-40B4-BE49-F238E27FC236}">
                <a16:creationId xmlns:a16="http://schemas.microsoft.com/office/drawing/2014/main" id="{167E2A86-483A-7C4E-5F5B-A43B758F66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3169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CBC359EC-DBA0-4060-9CBB-3032002DE8E0}" type="slidenum">
              <a:rPr lang="da-DK" smtClean="0"/>
              <a:t>3</a:t>
            </a:fld>
            <a:endParaRPr lang="da-DK"/>
          </a:p>
        </p:txBody>
      </p:sp>
    </p:spTree>
    <p:extLst>
      <p:ext uri="{BB962C8B-B14F-4D97-AF65-F5344CB8AC3E}">
        <p14:creationId xmlns:p14="http://schemas.microsoft.com/office/powerpoint/2010/main" val="564679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31dc4b1263f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926" name="Google Shape;926;g31dc4b1263f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1438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a:extLst>
            <a:ext uri="{FF2B5EF4-FFF2-40B4-BE49-F238E27FC236}">
              <a16:creationId xmlns:a16="http://schemas.microsoft.com/office/drawing/2014/main" id="{38ECBF97-4DE6-55F4-9675-0B4FC75F3BC0}"/>
            </a:ext>
          </a:extLst>
        </p:cNvPr>
        <p:cNvGrpSpPr/>
        <p:nvPr/>
      </p:nvGrpSpPr>
      <p:grpSpPr>
        <a:xfrm>
          <a:off x="0" y="0"/>
          <a:ext cx="0" cy="0"/>
          <a:chOff x="0" y="0"/>
          <a:chExt cx="0" cy="0"/>
        </a:xfrm>
      </p:grpSpPr>
      <p:sp>
        <p:nvSpPr>
          <p:cNvPr id="925" name="Google Shape;925;g31dc4b1263f_0_100:notes">
            <a:extLst>
              <a:ext uri="{FF2B5EF4-FFF2-40B4-BE49-F238E27FC236}">
                <a16:creationId xmlns:a16="http://schemas.microsoft.com/office/drawing/2014/main" id="{725883FE-7224-50AA-46E3-2F7EC4CC663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926" name="Google Shape;926;g31dc4b1263f_0_100:notes">
            <a:extLst>
              <a:ext uri="{FF2B5EF4-FFF2-40B4-BE49-F238E27FC236}">
                <a16:creationId xmlns:a16="http://schemas.microsoft.com/office/drawing/2014/main" id="{081B63A3-3BEE-CC58-20F8-9C230F6105A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3130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a:extLst>
            <a:ext uri="{FF2B5EF4-FFF2-40B4-BE49-F238E27FC236}">
              <a16:creationId xmlns:a16="http://schemas.microsoft.com/office/drawing/2014/main" id="{1D22A119-87C3-880B-902A-77B2DB58CF1F}"/>
            </a:ext>
          </a:extLst>
        </p:cNvPr>
        <p:cNvGrpSpPr/>
        <p:nvPr/>
      </p:nvGrpSpPr>
      <p:grpSpPr>
        <a:xfrm>
          <a:off x="0" y="0"/>
          <a:ext cx="0" cy="0"/>
          <a:chOff x="0" y="0"/>
          <a:chExt cx="0" cy="0"/>
        </a:xfrm>
      </p:grpSpPr>
      <p:sp>
        <p:nvSpPr>
          <p:cNvPr id="925" name="Google Shape;925;g31dc4b1263f_0_100:notes">
            <a:extLst>
              <a:ext uri="{FF2B5EF4-FFF2-40B4-BE49-F238E27FC236}">
                <a16:creationId xmlns:a16="http://schemas.microsoft.com/office/drawing/2014/main" id="{9685C316-3539-30E7-CBDF-D907B91DB5E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dirty="0"/>
          </a:p>
        </p:txBody>
      </p:sp>
      <p:sp>
        <p:nvSpPr>
          <p:cNvPr id="926" name="Google Shape;926;g31dc4b1263f_0_100:notes">
            <a:extLst>
              <a:ext uri="{FF2B5EF4-FFF2-40B4-BE49-F238E27FC236}">
                <a16:creationId xmlns:a16="http://schemas.microsoft.com/office/drawing/2014/main" id="{4D377625-93A5-FF54-F689-8DF3BB15D73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5125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a:extLst>
            <a:ext uri="{FF2B5EF4-FFF2-40B4-BE49-F238E27FC236}">
              <a16:creationId xmlns:a16="http://schemas.microsoft.com/office/drawing/2014/main" id="{1DF7476C-4400-6510-E5EE-03740C1886B5}"/>
            </a:ext>
          </a:extLst>
        </p:cNvPr>
        <p:cNvGrpSpPr/>
        <p:nvPr/>
      </p:nvGrpSpPr>
      <p:grpSpPr>
        <a:xfrm>
          <a:off x="0" y="0"/>
          <a:ext cx="0" cy="0"/>
          <a:chOff x="0" y="0"/>
          <a:chExt cx="0" cy="0"/>
        </a:xfrm>
      </p:grpSpPr>
      <p:sp>
        <p:nvSpPr>
          <p:cNvPr id="925" name="Google Shape;925;g31dc4b1263f_0_100:notes">
            <a:extLst>
              <a:ext uri="{FF2B5EF4-FFF2-40B4-BE49-F238E27FC236}">
                <a16:creationId xmlns:a16="http://schemas.microsoft.com/office/drawing/2014/main" id="{0438275B-ED96-3B5F-A082-FB236DFD091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926" name="Google Shape;926;g31dc4b1263f_0_100:notes">
            <a:extLst>
              <a:ext uri="{FF2B5EF4-FFF2-40B4-BE49-F238E27FC236}">
                <a16:creationId xmlns:a16="http://schemas.microsoft.com/office/drawing/2014/main" id="{9252100F-2464-7538-8CBC-9790DE4225A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2730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CBC359EC-DBA0-4060-9CBB-3032002DE8E0}" type="slidenum">
              <a:rPr lang="da-DK" smtClean="0"/>
              <a:t>38</a:t>
            </a:fld>
            <a:endParaRPr lang="da-DK"/>
          </a:p>
        </p:txBody>
      </p:sp>
    </p:spTree>
    <p:extLst>
      <p:ext uri="{BB962C8B-B14F-4D97-AF65-F5344CB8AC3E}">
        <p14:creationId xmlns:p14="http://schemas.microsoft.com/office/powerpoint/2010/main" val="136067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1dc19028f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592" name="Google Shape;592;g31dc19028f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376f64c6a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dirty="0"/>
          </a:p>
        </p:txBody>
      </p:sp>
      <p:sp>
        <p:nvSpPr>
          <p:cNvPr id="630" name="Google Shape;630;g3376f64c6a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653" name="Google Shape;6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736" name="Google Shape;7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0F51BAF1-86BF-877C-4362-C4A0CB73C70C}"/>
            </a:ext>
          </a:extLst>
        </p:cNvPr>
        <p:cNvGrpSpPr/>
        <p:nvPr/>
      </p:nvGrpSpPr>
      <p:grpSpPr>
        <a:xfrm>
          <a:off x="0" y="0"/>
          <a:ext cx="0" cy="0"/>
          <a:chOff x="0" y="0"/>
          <a:chExt cx="0" cy="0"/>
        </a:xfrm>
      </p:grpSpPr>
      <p:sp>
        <p:nvSpPr>
          <p:cNvPr id="684" name="Google Shape;684;g31dc3b40360_0_2221:notes">
            <a:extLst>
              <a:ext uri="{FF2B5EF4-FFF2-40B4-BE49-F238E27FC236}">
                <a16:creationId xmlns:a16="http://schemas.microsoft.com/office/drawing/2014/main" id="{B2C6130C-24E7-F3ED-3422-626E2D61157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685" name="Google Shape;685;g31dc3b40360_0_2221:notes">
            <a:extLst>
              <a:ext uri="{FF2B5EF4-FFF2-40B4-BE49-F238E27FC236}">
                <a16:creationId xmlns:a16="http://schemas.microsoft.com/office/drawing/2014/main" id="{7A53368C-B82B-5928-EA8C-8ABE176C83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872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31dc1048280_0_1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a-DK"/>
              <a:t>9</a:t>
            </a:fld>
            <a:endParaRPr/>
          </a:p>
        </p:txBody>
      </p:sp>
      <p:sp>
        <p:nvSpPr>
          <p:cNvPr id="766" name="Google Shape;766;g31dc1048280_0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a:p>
        </p:txBody>
      </p:sp>
      <p:sp>
        <p:nvSpPr>
          <p:cNvPr id="767" name="Google Shape;767;g31dc1048280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81" y="5143489"/>
                </a:moveTo>
                <a:lnTo>
                  <a:pt x="0" y="5143489"/>
                </a:lnTo>
                <a:lnTo>
                  <a:pt x="0" y="0"/>
                </a:lnTo>
                <a:lnTo>
                  <a:pt x="9143981" y="0"/>
                </a:lnTo>
                <a:lnTo>
                  <a:pt x="9143981" y="5143489"/>
                </a:lnTo>
                <a:close/>
              </a:path>
            </a:pathLst>
          </a:custGeom>
          <a:solidFill>
            <a:srgbClr val="EEE3D4"/>
          </a:solidFill>
        </p:spPr>
        <p:txBody>
          <a:bodyPr wrap="square" lIns="0" tIns="0" rIns="0" bIns="0" rtlCol="0"/>
          <a:lstStyle/>
          <a:p>
            <a:endParaRPr dirty="0"/>
          </a:p>
        </p:txBody>
      </p:sp>
      <p:sp>
        <p:nvSpPr>
          <p:cNvPr id="17" name="bg object 17"/>
          <p:cNvSpPr/>
          <p:nvPr/>
        </p:nvSpPr>
        <p:spPr>
          <a:xfrm>
            <a:off x="8262666" y="4116658"/>
            <a:ext cx="622935" cy="622935"/>
          </a:xfrm>
          <a:custGeom>
            <a:avLst/>
            <a:gdLst/>
            <a:ahLst/>
            <a:cxnLst/>
            <a:rect l="l" t="t" r="r" b="b"/>
            <a:pathLst>
              <a:path w="622934" h="622935">
                <a:moveTo>
                  <a:pt x="622797" y="622797"/>
                </a:moveTo>
                <a:lnTo>
                  <a:pt x="0" y="622797"/>
                </a:lnTo>
                <a:lnTo>
                  <a:pt x="0" y="0"/>
                </a:lnTo>
                <a:lnTo>
                  <a:pt x="622797" y="0"/>
                </a:lnTo>
                <a:lnTo>
                  <a:pt x="622797" y="622797"/>
                </a:lnTo>
                <a:close/>
              </a:path>
            </a:pathLst>
          </a:custGeom>
          <a:solidFill>
            <a:srgbClr val="EB8B00"/>
          </a:solidFill>
        </p:spPr>
        <p:txBody>
          <a:bodyPr wrap="square" lIns="0" tIns="0" rIns="0" bIns="0" rtlCol="0"/>
          <a:lstStyle/>
          <a:p>
            <a:endParaRPr/>
          </a:p>
        </p:txBody>
      </p:sp>
      <p:sp>
        <p:nvSpPr>
          <p:cNvPr id="18" name="bg object 18"/>
          <p:cNvSpPr/>
          <p:nvPr/>
        </p:nvSpPr>
        <p:spPr>
          <a:xfrm>
            <a:off x="8262666" y="4116658"/>
            <a:ext cx="622935" cy="622935"/>
          </a:xfrm>
          <a:custGeom>
            <a:avLst/>
            <a:gdLst/>
            <a:ahLst/>
            <a:cxnLst/>
            <a:rect l="l" t="t" r="r" b="b"/>
            <a:pathLst>
              <a:path w="622934" h="622935">
                <a:moveTo>
                  <a:pt x="0" y="0"/>
                </a:moveTo>
                <a:lnTo>
                  <a:pt x="622797" y="0"/>
                </a:lnTo>
                <a:lnTo>
                  <a:pt x="622797" y="622797"/>
                </a:lnTo>
                <a:lnTo>
                  <a:pt x="0" y="622797"/>
                </a:lnTo>
                <a:lnTo>
                  <a:pt x="0" y="0"/>
                </a:lnTo>
                <a:close/>
              </a:path>
            </a:pathLst>
          </a:custGeom>
          <a:ln w="9524">
            <a:solidFill>
              <a:srgbClr val="EB8B00"/>
            </a:solidFill>
          </a:ln>
        </p:spPr>
        <p:txBody>
          <a:bodyPr wrap="square" lIns="0" tIns="0" rIns="0" bIns="0" rtlCol="0"/>
          <a:lstStyle/>
          <a:p>
            <a:endParaRPr/>
          </a:p>
        </p:txBody>
      </p:sp>
      <p:sp>
        <p:nvSpPr>
          <p:cNvPr id="19" name="bg object 19"/>
          <p:cNvSpPr/>
          <p:nvPr/>
        </p:nvSpPr>
        <p:spPr>
          <a:xfrm>
            <a:off x="7639869" y="3493860"/>
            <a:ext cx="622935" cy="622935"/>
          </a:xfrm>
          <a:custGeom>
            <a:avLst/>
            <a:gdLst/>
            <a:ahLst/>
            <a:cxnLst/>
            <a:rect l="l" t="t" r="r" b="b"/>
            <a:pathLst>
              <a:path w="622934" h="622935">
                <a:moveTo>
                  <a:pt x="622797" y="622797"/>
                </a:moveTo>
                <a:lnTo>
                  <a:pt x="0" y="622797"/>
                </a:lnTo>
                <a:lnTo>
                  <a:pt x="0" y="0"/>
                </a:lnTo>
                <a:lnTo>
                  <a:pt x="622797" y="0"/>
                </a:lnTo>
                <a:lnTo>
                  <a:pt x="622797" y="622797"/>
                </a:lnTo>
                <a:close/>
              </a:path>
            </a:pathLst>
          </a:custGeom>
          <a:solidFill>
            <a:srgbClr val="D04902"/>
          </a:solidFill>
        </p:spPr>
        <p:txBody>
          <a:bodyPr wrap="square" lIns="0" tIns="0" rIns="0" bIns="0" rtlCol="0"/>
          <a:lstStyle/>
          <a:p>
            <a:endParaRPr/>
          </a:p>
        </p:txBody>
      </p:sp>
      <p:sp>
        <p:nvSpPr>
          <p:cNvPr id="20" name="bg object 20"/>
          <p:cNvSpPr/>
          <p:nvPr/>
        </p:nvSpPr>
        <p:spPr>
          <a:xfrm>
            <a:off x="7639869" y="3493860"/>
            <a:ext cx="622935" cy="622935"/>
          </a:xfrm>
          <a:custGeom>
            <a:avLst/>
            <a:gdLst/>
            <a:ahLst/>
            <a:cxnLst/>
            <a:rect l="l" t="t" r="r" b="b"/>
            <a:pathLst>
              <a:path w="622934" h="622935">
                <a:moveTo>
                  <a:pt x="0" y="0"/>
                </a:moveTo>
                <a:lnTo>
                  <a:pt x="622797" y="0"/>
                </a:lnTo>
                <a:lnTo>
                  <a:pt x="622797" y="622797"/>
                </a:lnTo>
                <a:lnTo>
                  <a:pt x="0" y="622797"/>
                </a:lnTo>
                <a:lnTo>
                  <a:pt x="0" y="0"/>
                </a:lnTo>
                <a:close/>
              </a:path>
            </a:pathLst>
          </a:custGeom>
          <a:ln w="9524">
            <a:solidFill>
              <a:srgbClr val="D04902"/>
            </a:solidFill>
          </a:ln>
        </p:spPr>
        <p:txBody>
          <a:bodyPr wrap="square" lIns="0" tIns="0" rIns="0" bIns="0" rtlCol="0"/>
          <a:lstStyle/>
          <a:p>
            <a:endParaRPr/>
          </a:p>
        </p:txBody>
      </p:sp>
      <p:sp>
        <p:nvSpPr>
          <p:cNvPr id="21" name="bg object 21"/>
          <p:cNvSpPr/>
          <p:nvPr/>
        </p:nvSpPr>
        <p:spPr>
          <a:xfrm>
            <a:off x="7017071" y="4116658"/>
            <a:ext cx="622935" cy="622935"/>
          </a:xfrm>
          <a:custGeom>
            <a:avLst/>
            <a:gdLst/>
            <a:ahLst/>
            <a:cxnLst/>
            <a:rect l="l" t="t" r="r" b="b"/>
            <a:pathLst>
              <a:path w="622934" h="622935">
                <a:moveTo>
                  <a:pt x="622797" y="622797"/>
                </a:moveTo>
                <a:lnTo>
                  <a:pt x="0" y="622797"/>
                </a:lnTo>
                <a:lnTo>
                  <a:pt x="0" y="0"/>
                </a:lnTo>
                <a:lnTo>
                  <a:pt x="622797" y="0"/>
                </a:lnTo>
                <a:lnTo>
                  <a:pt x="622797" y="622797"/>
                </a:lnTo>
                <a:close/>
              </a:path>
            </a:pathLst>
          </a:custGeom>
          <a:solidFill>
            <a:srgbClr val="000000"/>
          </a:solidFill>
        </p:spPr>
        <p:txBody>
          <a:bodyPr wrap="square" lIns="0" tIns="0" rIns="0" bIns="0" rtlCol="0"/>
          <a:lstStyle/>
          <a:p>
            <a:endParaRPr/>
          </a:p>
        </p:txBody>
      </p:sp>
      <p:sp>
        <p:nvSpPr>
          <p:cNvPr id="22" name="bg object 22"/>
          <p:cNvSpPr/>
          <p:nvPr/>
        </p:nvSpPr>
        <p:spPr>
          <a:xfrm>
            <a:off x="7017071" y="4116658"/>
            <a:ext cx="622935" cy="622935"/>
          </a:xfrm>
          <a:custGeom>
            <a:avLst/>
            <a:gdLst/>
            <a:ahLst/>
            <a:cxnLst/>
            <a:rect l="l" t="t" r="r" b="b"/>
            <a:pathLst>
              <a:path w="622934" h="622935">
                <a:moveTo>
                  <a:pt x="0" y="0"/>
                </a:moveTo>
                <a:lnTo>
                  <a:pt x="622797" y="0"/>
                </a:lnTo>
                <a:lnTo>
                  <a:pt x="622797" y="622797"/>
                </a:lnTo>
                <a:lnTo>
                  <a:pt x="0" y="622797"/>
                </a:lnTo>
                <a:lnTo>
                  <a:pt x="0" y="0"/>
                </a:lnTo>
                <a:close/>
              </a:path>
            </a:pathLst>
          </a:custGeom>
          <a:ln w="9524">
            <a:solidFill>
              <a:srgbClr val="000000"/>
            </a:solidFill>
          </a:ln>
        </p:spPr>
        <p:txBody>
          <a:bodyPr wrap="square" lIns="0" tIns="0" rIns="0" bIns="0" rtlCol="0"/>
          <a:lstStyle/>
          <a:p>
            <a:endParaRPr/>
          </a:p>
        </p:txBody>
      </p:sp>
      <p:sp>
        <p:nvSpPr>
          <p:cNvPr id="23" name="bg object 23"/>
          <p:cNvSpPr/>
          <p:nvPr/>
        </p:nvSpPr>
        <p:spPr>
          <a:xfrm>
            <a:off x="7934967" y="3212162"/>
            <a:ext cx="622935" cy="622935"/>
          </a:xfrm>
          <a:custGeom>
            <a:avLst/>
            <a:gdLst/>
            <a:ahLst/>
            <a:cxnLst/>
            <a:rect l="l" t="t" r="r" b="b"/>
            <a:pathLst>
              <a:path w="622934" h="622935">
                <a:moveTo>
                  <a:pt x="0" y="0"/>
                </a:moveTo>
                <a:lnTo>
                  <a:pt x="622797" y="0"/>
                </a:lnTo>
                <a:lnTo>
                  <a:pt x="622797" y="622797"/>
                </a:lnTo>
                <a:lnTo>
                  <a:pt x="0" y="622797"/>
                </a:lnTo>
                <a:lnTo>
                  <a:pt x="0" y="0"/>
                </a:lnTo>
                <a:close/>
              </a:path>
            </a:pathLst>
          </a:custGeom>
          <a:ln w="9524">
            <a:solidFill>
              <a:srgbClr val="FFFFFF"/>
            </a:solidFill>
          </a:ln>
        </p:spPr>
        <p:txBody>
          <a:bodyPr wrap="square" lIns="0" tIns="0" rIns="0" bIns="0" rtlCol="0"/>
          <a:lstStyle/>
          <a:p>
            <a:endParaRPr/>
          </a:p>
        </p:txBody>
      </p:sp>
      <p:sp>
        <p:nvSpPr>
          <p:cNvPr id="24" name="bg object 24"/>
          <p:cNvSpPr/>
          <p:nvPr/>
        </p:nvSpPr>
        <p:spPr>
          <a:xfrm>
            <a:off x="8445490" y="2652089"/>
            <a:ext cx="366395" cy="363220"/>
          </a:xfrm>
          <a:custGeom>
            <a:avLst/>
            <a:gdLst/>
            <a:ahLst/>
            <a:cxnLst/>
            <a:rect l="l" t="t" r="r" b="b"/>
            <a:pathLst>
              <a:path w="366395" h="363219">
                <a:moveTo>
                  <a:pt x="366298" y="362998"/>
                </a:moveTo>
                <a:lnTo>
                  <a:pt x="0" y="362998"/>
                </a:lnTo>
                <a:lnTo>
                  <a:pt x="0" y="0"/>
                </a:lnTo>
                <a:lnTo>
                  <a:pt x="366298" y="0"/>
                </a:lnTo>
                <a:lnTo>
                  <a:pt x="366298" y="362998"/>
                </a:lnTo>
                <a:close/>
              </a:path>
            </a:pathLst>
          </a:custGeom>
          <a:solidFill>
            <a:srgbClr val="000000"/>
          </a:solidFill>
        </p:spPr>
        <p:txBody>
          <a:bodyPr wrap="square" lIns="0" tIns="0" rIns="0" bIns="0" rtlCol="0"/>
          <a:lstStyle/>
          <a:p>
            <a:endParaRPr/>
          </a:p>
        </p:txBody>
      </p:sp>
      <p:sp>
        <p:nvSpPr>
          <p:cNvPr id="25" name="bg object 25"/>
          <p:cNvSpPr/>
          <p:nvPr/>
        </p:nvSpPr>
        <p:spPr>
          <a:xfrm>
            <a:off x="8445490" y="2652089"/>
            <a:ext cx="366395" cy="363220"/>
          </a:xfrm>
          <a:custGeom>
            <a:avLst/>
            <a:gdLst/>
            <a:ahLst/>
            <a:cxnLst/>
            <a:rect l="l" t="t" r="r" b="b"/>
            <a:pathLst>
              <a:path w="366395" h="363219">
                <a:moveTo>
                  <a:pt x="0" y="0"/>
                </a:moveTo>
                <a:lnTo>
                  <a:pt x="366298" y="0"/>
                </a:lnTo>
                <a:lnTo>
                  <a:pt x="366298" y="362998"/>
                </a:lnTo>
                <a:lnTo>
                  <a:pt x="0" y="362998"/>
                </a:lnTo>
                <a:lnTo>
                  <a:pt x="0" y="0"/>
                </a:lnTo>
                <a:close/>
              </a:path>
            </a:pathLst>
          </a:custGeom>
          <a:ln w="9524">
            <a:solidFill>
              <a:srgbClr val="000000"/>
            </a:solidFill>
          </a:ln>
        </p:spPr>
        <p:txBody>
          <a:bodyPr wrap="square" lIns="0" tIns="0" rIns="0" bIns="0" rtlCol="0"/>
          <a:lstStyle/>
          <a:p>
            <a:endParaRPr/>
          </a:p>
        </p:txBody>
      </p:sp>
      <p:sp>
        <p:nvSpPr>
          <p:cNvPr id="26" name="bg object 26"/>
          <p:cNvSpPr/>
          <p:nvPr/>
        </p:nvSpPr>
        <p:spPr>
          <a:xfrm>
            <a:off x="6027975" y="4116658"/>
            <a:ext cx="366395" cy="363220"/>
          </a:xfrm>
          <a:custGeom>
            <a:avLst/>
            <a:gdLst/>
            <a:ahLst/>
            <a:cxnLst/>
            <a:rect l="l" t="t" r="r" b="b"/>
            <a:pathLst>
              <a:path w="366395" h="363220">
                <a:moveTo>
                  <a:pt x="366298" y="362998"/>
                </a:moveTo>
                <a:lnTo>
                  <a:pt x="0" y="362998"/>
                </a:lnTo>
                <a:lnTo>
                  <a:pt x="0" y="0"/>
                </a:lnTo>
                <a:lnTo>
                  <a:pt x="366298" y="0"/>
                </a:lnTo>
                <a:lnTo>
                  <a:pt x="366298" y="362998"/>
                </a:lnTo>
                <a:close/>
              </a:path>
            </a:pathLst>
          </a:custGeom>
          <a:solidFill>
            <a:srgbClr val="D04902"/>
          </a:solidFill>
        </p:spPr>
        <p:txBody>
          <a:bodyPr wrap="square" lIns="0" tIns="0" rIns="0" bIns="0" rtlCol="0"/>
          <a:lstStyle/>
          <a:p>
            <a:endParaRPr/>
          </a:p>
        </p:txBody>
      </p:sp>
      <p:sp>
        <p:nvSpPr>
          <p:cNvPr id="27" name="bg object 27"/>
          <p:cNvSpPr/>
          <p:nvPr/>
        </p:nvSpPr>
        <p:spPr>
          <a:xfrm>
            <a:off x="6027975" y="4116658"/>
            <a:ext cx="366395" cy="363220"/>
          </a:xfrm>
          <a:custGeom>
            <a:avLst/>
            <a:gdLst/>
            <a:ahLst/>
            <a:cxnLst/>
            <a:rect l="l" t="t" r="r" b="b"/>
            <a:pathLst>
              <a:path w="366395" h="363220">
                <a:moveTo>
                  <a:pt x="0" y="0"/>
                </a:moveTo>
                <a:lnTo>
                  <a:pt x="366298" y="0"/>
                </a:lnTo>
                <a:lnTo>
                  <a:pt x="366298" y="362998"/>
                </a:lnTo>
                <a:lnTo>
                  <a:pt x="0" y="362998"/>
                </a:lnTo>
                <a:lnTo>
                  <a:pt x="0" y="0"/>
                </a:lnTo>
                <a:close/>
              </a:path>
            </a:pathLst>
          </a:custGeom>
          <a:ln w="9524">
            <a:solidFill>
              <a:srgbClr val="D04902"/>
            </a:solidFill>
          </a:ln>
        </p:spPr>
        <p:txBody>
          <a:bodyPr wrap="square" lIns="0" tIns="0" rIns="0" bIns="0" rtlCol="0"/>
          <a:lstStyle/>
          <a:p>
            <a:endParaRPr/>
          </a:p>
        </p:txBody>
      </p:sp>
      <p:sp>
        <p:nvSpPr>
          <p:cNvPr id="2" name="Holder 2"/>
          <p:cNvSpPr>
            <a:spLocks noGrp="1"/>
          </p:cNvSpPr>
          <p:nvPr>
            <p:ph type="ctrTitle"/>
          </p:nvPr>
        </p:nvSpPr>
        <p:spPr>
          <a:xfrm>
            <a:off x="319474" y="241195"/>
            <a:ext cx="6889115" cy="482600"/>
          </a:xfrm>
          <a:prstGeom prst="rect">
            <a:avLst/>
          </a:prstGeom>
        </p:spPr>
        <p:txBody>
          <a:bodyPr wrap="square" lIns="0" tIns="0" rIns="0" bIns="0">
            <a:spAutoFit/>
          </a:bodyPr>
          <a:lstStyle>
            <a:lvl1pPr>
              <a:defRPr sz="2400" b="0" i="0">
                <a:solidFill>
                  <a:schemeClr val="tx1"/>
                </a:solidFill>
                <a:latin typeface="Georgia"/>
                <a:cs typeface="Georgia"/>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400" b="1" i="0">
                <a:solidFill>
                  <a:srgbClr val="D04A02"/>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12700">
              <a:lnSpc>
                <a:spcPct val="100000"/>
              </a:lnSpc>
              <a:spcBef>
                <a:spcPts val="40"/>
              </a:spcBef>
            </a:pPr>
            <a:r>
              <a:rPr spc="-25"/>
              <a:t>PwC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8B98832-1A20-429D-BCBD-310AB445CF69}" type="datetime1">
              <a:rPr lang="en-US" smtClean="0"/>
              <a:t>9/11/2025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g 2 indhold">
  <p:cSld name="Titel og 2 indhold">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04814" y="675000"/>
            <a:ext cx="8334374" cy="9335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04813" y="1609201"/>
            <a:ext cx="4031456" cy="3127265"/>
          </a:xfrm>
          <a:prstGeom prst="rect">
            <a:avLst/>
          </a:prstGeom>
          <a:noFill/>
          <a:ln>
            <a:noFill/>
          </a:ln>
        </p:spPr>
        <p:txBody>
          <a:bodyPr spcFirstLastPara="1" wrap="square" lIns="0" tIns="0" rIns="0" bIns="0" anchor="t" anchorCtr="0">
            <a:noAutofit/>
          </a:bodyPr>
          <a:lstStyle>
            <a:lvl1pPr marL="342900" lvl="0" indent="-247650" algn="l">
              <a:lnSpc>
                <a:spcPct val="100000"/>
              </a:lnSpc>
              <a:spcBef>
                <a:spcPts val="0"/>
              </a:spcBef>
              <a:spcAft>
                <a:spcPts val="0"/>
              </a:spcAft>
              <a:buClr>
                <a:schemeClr val="dk1"/>
              </a:buClr>
              <a:buSzPts val="1600"/>
              <a:buChar char="•"/>
              <a:defRPr/>
            </a:lvl1pPr>
            <a:lvl2pPr marL="685800" lvl="1" indent="-257175" algn="l">
              <a:lnSpc>
                <a:spcPct val="100000"/>
              </a:lnSpc>
              <a:spcBef>
                <a:spcPts val="450"/>
              </a:spcBef>
              <a:spcAft>
                <a:spcPts val="0"/>
              </a:spcAft>
              <a:buClr>
                <a:schemeClr val="dk1"/>
              </a:buClr>
              <a:buSzPts val="1800"/>
              <a:buChar char="•"/>
              <a:defRPr/>
            </a:lvl2pPr>
            <a:lvl3pPr marL="1028700" lvl="2" indent="-257175" algn="l">
              <a:lnSpc>
                <a:spcPct val="100000"/>
              </a:lnSpc>
              <a:spcBef>
                <a:spcPts val="450"/>
              </a:spcBef>
              <a:spcAft>
                <a:spcPts val="0"/>
              </a:spcAft>
              <a:buClr>
                <a:schemeClr val="dk1"/>
              </a:buClr>
              <a:buSzPts val="1800"/>
              <a:buChar char="•"/>
              <a:defRPr/>
            </a:lvl3pPr>
            <a:lvl4pPr marL="1371600" lvl="3" indent="-257175" algn="l">
              <a:lnSpc>
                <a:spcPct val="100000"/>
              </a:lnSpc>
              <a:spcBef>
                <a:spcPts val="450"/>
              </a:spcBef>
              <a:spcAft>
                <a:spcPts val="0"/>
              </a:spcAft>
              <a:buClr>
                <a:schemeClr val="dk1"/>
              </a:buClr>
              <a:buSzPts val="1800"/>
              <a:buChar char="​"/>
              <a:defRPr/>
            </a:lvl4pPr>
            <a:lvl5pPr marL="1714500" lvl="4" indent="-247650" algn="l">
              <a:lnSpc>
                <a:spcPct val="100000"/>
              </a:lnSpc>
              <a:spcBef>
                <a:spcPts val="450"/>
              </a:spcBef>
              <a:spcAft>
                <a:spcPts val="0"/>
              </a:spcAft>
              <a:buClr>
                <a:schemeClr val="dk1"/>
              </a:buClr>
              <a:buSzPts val="1600"/>
              <a:buChar char="​"/>
              <a:defRPr/>
            </a:lvl5pPr>
            <a:lvl6pPr marL="2057400" lvl="5" indent="-257175" algn="l">
              <a:lnSpc>
                <a:spcPct val="120000"/>
              </a:lnSpc>
              <a:spcBef>
                <a:spcPts val="900"/>
              </a:spcBef>
              <a:spcAft>
                <a:spcPts val="0"/>
              </a:spcAft>
              <a:buClr>
                <a:schemeClr val="dk1"/>
              </a:buClr>
              <a:buSzPts val="1800"/>
              <a:buChar char="•"/>
              <a:defRPr/>
            </a:lvl6pPr>
            <a:lvl7pPr marL="2400300" lvl="6" indent="-257175" algn="l">
              <a:lnSpc>
                <a:spcPct val="120000"/>
              </a:lnSpc>
              <a:spcBef>
                <a:spcPts val="450"/>
              </a:spcBef>
              <a:spcAft>
                <a:spcPts val="0"/>
              </a:spcAft>
              <a:buClr>
                <a:schemeClr val="dk1"/>
              </a:buClr>
              <a:buSzPts val="1800"/>
              <a:buChar char="​"/>
              <a:defRPr/>
            </a:lvl7pPr>
            <a:lvl8pPr marL="2743200" lvl="7" indent="-257175" algn="l">
              <a:lnSpc>
                <a:spcPct val="120000"/>
              </a:lnSpc>
              <a:spcBef>
                <a:spcPts val="450"/>
              </a:spcBef>
              <a:spcAft>
                <a:spcPts val="0"/>
              </a:spcAft>
              <a:buClr>
                <a:schemeClr val="dk1"/>
              </a:buClr>
              <a:buSzPts val="1800"/>
              <a:buChar char="​"/>
              <a:defRPr/>
            </a:lvl8pPr>
            <a:lvl9pPr marL="3086100" lvl="8" indent="-257175" algn="l">
              <a:lnSpc>
                <a:spcPct val="93000"/>
              </a:lnSpc>
              <a:spcBef>
                <a:spcPts val="9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4705350" y="1609201"/>
            <a:ext cx="4031456" cy="3129965"/>
          </a:xfrm>
          <a:prstGeom prst="rect">
            <a:avLst/>
          </a:prstGeom>
          <a:noFill/>
          <a:ln>
            <a:noFill/>
          </a:ln>
        </p:spPr>
        <p:txBody>
          <a:bodyPr spcFirstLastPara="1" wrap="square" lIns="0" tIns="0" rIns="0" bIns="0" anchor="t" anchorCtr="0">
            <a:noAutofit/>
          </a:bodyPr>
          <a:lstStyle>
            <a:lvl1pPr marL="342900" lvl="0" indent="-247650" algn="l">
              <a:lnSpc>
                <a:spcPct val="100000"/>
              </a:lnSpc>
              <a:spcBef>
                <a:spcPts val="0"/>
              </a:spcBef>
              <a:spcAft>
                <a:spcPts val="0"/>
              </a:spcAft>
              <a:buClr>
                <a:schemeClr val="dk1"/>
              </a:buClr>
              <a:buSzPts val="1600"/>
              <a:buChar char="•"/>
              <a:defRPr/>
            </a:lvl1pPr>
            <a:lvl2pPr marL="685800" lvl="1" indent="-257175" algn="l">
              <a:lnSpc>
                <a:spcPct val="100000"/>
              </a:lnSpc>
              <a:spcBef>
                <a:spcPts val="450"/>
              </a:spcBef>
              <a:spcAft>
                <a:spcPts val="0"/>
              </a:spcAft>
              <a:buClr>
                <a:schemeClr val="dk1"/>
              </a:buClr>
              <a:buSzPts val="1800"/>
              <a:buChar char="•"/>
              <a:defRPr/>
            </a:lvl2pPr>
            <a:lvl3pPr marL="1028700" lvl="2" indent="-257175" algn="l">
              <a:lnSpc>
                <a:spcPct val="100000"/>
              </a:lnSpc>
              <a:spcBef>
                <a:spcPts val="450"/>
              </a:spcBef>
              <a:spcAft>
                <a:spcPts val="0"/>
              </a:spcAft>
              <a:buClr>
                <a:schemeClr val="dk1"/>
              </a:buClr>
              <a:buSzPts val="1800"/>
              <a:buChar char="•"/>
              <a:defRPr/>
            </a:lvl3pPr>
            <a:lvl4pPr marL="1371600" lvl="3" indent="-257175" algn="l">
              <a:lnSpc>
                <a:spcPct val="100000"/>
              </a:lnSpc>
              <a:spcBef>
                <a:spcPts val="450"/>
              </a:spcBef>
              <a:spcAft>
                <a:spcPts val="0"/>
              </a:spcAft>
              <a:buClr>
                <a:schemeClr val="dk1"/>
              </a:buClr>
              <a:buSzPts val="1800"/>
              <a:buChar char="​"/>
              <a:defRPr/>
            </a:lvl4pPr>
            <a:lvl5pPr marL="1714500" lvl="4" indent="-247650" algn="l">
              <a:lnSpc>
                <a:spcPct val="100000"/>
              </a:lnSpc>
              <a:spcBef>
                <a:spcPts val="450"/>
              </a:spcBef>
              <a:spcAft>
                <a:spcPts val="0"/>
              </a:spcAft>
              <a:buClr>
                <a:schemeClr val="dk1"/>
              </a:buClr>
              <a:buSzPts val="1600"/>
              <a:buChar char="​"/>
              <a:defRPr/>
            </a:lvl5pPr>
            <a:lvl6pPr marL="2057400" lvl="5" indent="-257175" algn="l">
              <a:lnSpc>
                <a:spcPct val="120000"/>
              </a:lnSpc>
              <a:spcBef>
                <a:spcPts val="900"/>
              </a:spcBef>
              <a:spcAft>
                <a:spcPts val="0"/>
              </a:spcAft>
              <a:buClr>
                <a:schemeClr val="dk1"/>
              </a:buClr>
              <a:buSzPts val="1800"/>
              <a:buChar char="•"/>
              <a:defRPr/>
            </a:lvl6pPr>
            <a:lvl7pPr marL="2400300" lvl="6" indent="-257175" algn="l">
              <a:lnSpc>
                <a:spcPct val="120000"/>
              </a:lnSpc>
              <a:spcBef>
                <a:spcPts val="450"/>
              </a:spcBef>
              <a:spcAft>
                <a:spcPts val="0"/>
              </a:spcAft>
              <a:buClr>
                <a:schemeClr val="dk1"/>
              </a:buClr>
              <a:buSzPts val="1800"/>
              <a:buChar char="​"/>
              <a:defRPr/>
            </a:lvl7pPr>
            <a:lvl8pPr marL="2743200" lvl="7" indent="-257175" algn="l">
              <a:lnSpc>
                <a:spcPct val="120000"/>
              </a:lnSpc>
              <a:spcBef>
                <a:spcPts val="450"/>
              </a:spcBef>
              <a:spcAft>
                <a:spcPts val="0"/>
              </a:spcAft>
              <a:buClr>
                <a:schemeClr val="dk1"/>
              </a:buClr>
              <a:buSzPts val="1800"/>
              <a:buChar char="​"/>
              <a:defRPr/>
            </a:lvl8pPr>
            <a:lvl9pPr marL="3086100" lvl="8" indent="-257175" algn="l">
              <a:lnSpc>
                <a:spcPct val="93000"/>
              </a:lnSpc>
              <a:spcBef>
                <a:spcPts val="900"/>
              </a:spcBef>
              <a:spcAft>
                <a:spcPts val="0"/>
              </a:spcAft>
              <a:buClr>
                <a:schemeClr val="dk1"/>
              </a:buClr>
              <a:buSzPts val="1800"/>
              <a:buChar char="​"/>
              <a:defRPr/>
            </a:lvl9pPr>
          </a:lstStyle>
          <a:p>
            <a:endParaRPr/>
          </a:p>
        </p:txBody>
      </p:sp>
      <p:sp>
        <p:nvSpPr>
          <p:cNvPr id="37" name="Google Shape;37;p22"/>
          <p:cNvSpPr txBox="1">
            <a:spLocks noGrp="1"/>
          </p:cNvSpPr>
          <p:nvPr>
            <p:ph type="body" idx="3"/>
          </p:nvPr>
        </p:nvSpPr>
        <p:spPr>
          <a:xfrm>
            <a:off x="404219" y="4737957"/>
            <a:ext cx="8334900" cy="135544"/>
          </a:xfrm>
          <a:prstGeom prst="rect">
            <a:avLst/>
          </a:prstGeom>
          <a:noFill/>
          <a:ln>
            <a:noFill/>
          </a:ln>
        </p:spPr>
        <p:txBody>
          <a:bodyPr spcFirstLastPara="1" wrap="square" lIns="0" tIns="0" rIns="0" bIns="0" anchor="b" anchorCtr="0">
            <a:noAutofit/>
          </a:bodyPr>
          <a:lstStyle>
            <a:lvl1pPr marL="342900" lvl="0" indent="-171450" algn="l">
              <a:lnSpc>
                <a:spcPct val="100000"/>
              </a:lnSpc>
              <a:spcBef>
                <a:spcPts val="0"/>
              </a:spcBef>
              <a:spcAft>
                <a:spcPts val="0"/>
              </a:spcAft>
              <a:buClr>
                <a:schemeClr val="dk1"/>
              </a:buClr>
              <a:buSzPts val="800"/>
              <a:buFont typeface="Arial"/>
              <a:buNone/>
              <a:defRPr sz="600" i="1"/>
            </a:lvl1pPr>
            <a:lvl2pPr marL="685800" lvl="1" indent="-171450" algn="l">
              <a:lnSpc>
                <a:spcPct val="100000"/>
              </a:lnSpc>
              <a:spcBef>
                <a:spcPts val="225"/>
              </a:spcBef>
              <a:spcAft>
                <a:spcPts val="0"/>
              </a:spcAft>
              <a:buClr>
                <a:schemeClr val="dk1"/>
              </a:buClr>
              <a:buSzPts val="1600"/>
              <a:buFont typeface="Arial"/>
              <a:buNone/>
              <a:defRPr/>
            </a:lvl2pPr>
            <a:lvl3pPr marL="1028700" lvl="2" indent="-171450" algn="l">
              <a:lnSpc>
                <a:spcPct val="100000"/>
              </a:lnSpc>
              <a:spcBef>
                <a:spcPts val="0"/>
              </a:spcBef>
              <a:spcAft>
                <a:spcPts val="0"/>
              </a:spcAft>
              <a:buClr>
                <a:schemeClr val="dk1"/>
              </a:buClr>
              <a:buSzPts val="1600"/>
              <a:buFont typeface="Arial"/>
              <a:buNone/>
              <a:defRPr/>
            </a:lvl3pPr>
            <a:lvl4pPr marL="1371600" lvl="3" indent="-171450" algn="l">
              <a:lnSpc>
                <a:spcPct val="100000"/>
              </a:lnSpc>
              <a:spcBef>
                <a:spcPts val="450"/>
              </a:spcBef>
              <a:spcAft>
                <a:spcPts val="0"/>
              </a:spcAft>
              <a:buClr>
                <a:schemeClr val="dk1"/>
              </a:buClr>
              <a:buSzPts val="1600"/>
              <a:buFont typeface="Arial"/>
              <a:buNone/>
              <a:defRPr/>
            </a:lvl4pPr>
            <a:lvl5pPr marL="1714500" lvl="4" indent="-171450" algn="l">
              <a:lnSpc>
                <a:spcPct val="100000"/>
              </a:lnSpc>
              <a:spcBef>
                <a:spcPts val="0"/>
              </a:spcBef>
              <a:spcAft>
                <a:spcPts val="0"/>
              </a:spcAft>
              <a:buClr>
                <a:schemeClr val="dk1"/>
              </a:buClr>
              <a:buSzPts val="1600"/>
              <a:buFont typeface="Arial"/>
              <a:buNone/>
              <a:defRPr/>
            </a:lvl5pPr>
            <a:lvl6pPr marL="2057400" lvl="5" indent="-257175" algn="l">
              <a:lnSpc>
                <a:spcPct val="120000"/>
              </a:lnSpc>
              <a:spcBef>
                <a:spcPts val="900"/>
              </a:spcBef>
              <a:spcAft>
                <a:spcPts val="0"/>
              </a:spcAft>
              <a:buClr>
                <a:schemeClr val="dk1"/>
              </a:buClr>
              <a:buSzPts val="1800"/>
              <a:buChar char="•"/>
              <a:defRPr/>
            </a:lvl6pPr>
            <a:lvl7pPr marL="2400300" lvl="6" indent="-257175" algn="l">
              <a:lnSpc>
                <a:spcPct val="120000"/>
              </a:lnSpc>
              <a:spcBef>
                <a:spcPts val="450"/>
              </a:spcBef>
              <a:spcAft>
                <a:spcPts val="0"/>
              </a:spcAft>
              <a:buClr>
                <a:schemeClr val="dk1"/>
              </a:buClr>
              <a:buSzPts val="1800"/>
              <a:buChar char="​"/>
              <a:defRPr/>
            </a:lvl7pPr>
            <a:lvl8pPr marL="2743200" lvl="7" indent="-257175" algn="l">
              <a:lnSpc>
                <a:spcPct val="120000"/>
              </a:lnSpc>
              <a:spcBef>
                <a:spcPts val="450"/>
              </a:spcBef>
              <a:spcAft>
                <a:spcPts val="0"/>
              </a:spcAft>
              <a:buClr>
                <a:schemeClr val="dk1"/>
              </a:buClr>
              <a:buSzPts val="1800"/>
              <a:buChar char="​"/>
              <a:defRPr/>
            </a:lvl8pPr>
            <a:lvl9pPr marL="3086100" lvl="8" indent="-257175" algn="l">
              <a:lnSpc>
                <a:spcPct val="93000"/>
              </a:lnSpc>
              <a:spcBef>
                <a:spcPts val="900"/>
              </a:spcBef>
              <a:spcAft>
                <a:spcPts val="0"/>
              </a:spcAft>
              <a:buClr>
                <a:schemeClr val="dk1"/>
              </a:buClr>
              <a:buSzPts val="1800"/>
              <a:buChar char="​"/>
              <a:defRPr/>
            </a:lvl9pPr>
          </a:lstStyle>
          <a:p>
            <a:endParaRPr/>
          </a:p>
        </p:txBody>
      </p:sp>
      <p:sp>
        <p:nvSpPr>
          <p:cNvPr id="38" name="Google Shape;38;p22"/>
          <p:cNvSpPr txBox="1">
            <a:spLocks noGrp="1"/>
          </p:cNvSpPr>
          <p:nvPr>
            <p:ph type="dt" idx="10"/>
          </p:nvPr>
        </p:nvSpPr>
        <p:spPr>
          <a:xfrm>
            <a:off x="675000" y="270000"/>
            <a:ext cx="1611000" cy="13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ftr" idx="11"/>
          </p:nvPr>
        </p:nvSpPr>
        <p:spPr>
          <a:xfrm>
            <a:off x="2555082" y="270000"/>
            <a:ext cx="2597944" cy="13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2"/>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9pPr>
          </a:lstStyle>
          <a:p>
            <a:pPr rtl="0"/>
            <a:fld id="{00000000-1234-1234-1234-123412341234}" type="slidenum">
              <a:rPr lang="da-DK" smtClean="0"/>
              <a:pPr rtl="0"/>
              <a:t>‹nr.›</a:t>
            </a:fld>
            <a:endParaRPr lang="da-DK"/>
          </a:p>
        </p:txBody>
      </p:sp>
    </p:spTree>
    <p:extLst>
      <p:ext uri="{BB962C8B-B14F-4D97-AF65-F5344CB8AC3E}">
        <p14:creationId xmlns:p14="http://schemas.microsoft.com/office/powerpoint/2010/main" val="415362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og 2 indhold A">
  <p:cSld name="Titel og 2 indhold A">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404814" y="675000"/>
            <a:ext cx="8334374" cy="9335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body" idx="1"/>
          </p:nvPr>
        </p:nvSpPr>
        <p:spPr>
          <a:xfrm>
            <a:off x="404813" y="1609201"/>
            <a:ext cx="6182915" cy="3127265"/>
          </a:xfrm>
          <a:prstGeom prst="rect">
            <a:avLst/>
          </a:prstGeom>
          <a:noFill/>
          <a:ln>
            <a:noFill/>
          </a:ln>
        </p:spPr>
        <p:txBody>
          <a:bodyPr spcFirstLastPara="1" wrap="square" lIns="0" tIns="0" rIns="0" bIns="0" anchor="t" anchorCtr="0">
            <a:noAutofit/>
          </a:bodyPr>
          <a:lstStyle>
            <a:lvl1pPr marL="342900" lvl="0" indent="-247650" algn="l">
              <a:lnSpc>
                <a:spcPct val="100000"/>
              </a:lnSpc>
              <a:spcBef>
                <a:spcPts val="0"/>
              </a:spcBef>
              <a:spcAft>
                <a:spcPts val="0"/>
              </a:spcAft>
              <a:buClr>
                <a:schemeClr val="dk1"/>
              </a:buClr>
              <a:buSzPts val="1600"/>
              <a:buChar char="•"/>
              <a:defRPr/>
            </a:lvl1pPr>
            <a:lvl2pPr marL="685800" lvl="1" indent="-257175" algn="l">
              <a:lnSpc>
                <a:spcPct val="100000"/>
              </a:lnSpc>
              <a:spcBef>
                <a:spcPts val="450"/>
              </a:spcBef>
              <a:spcAft>
                <a:spcPts val="0"/>
              </a:spcAft>
              <a:buClr>
                <a:schemeClr val="dk1"/>
              </a:buClr>
              <a:buSzPts val="1800"/>
              <a:buChar char="•"/>
              <a:defRPr/>
            </a:lvl2pPr>
            <a:lvl3pPr marL="1028700" lvl="2" indent="-257175" algn="l">
              <a:lnSpc>
                <a:spcPct val="100000"/>
              </a:lnSpc>
              <a:spcBef>
                <a:spcPts val="450"/>
              </a:spcBef>
              <a:spcAft>
                <a:spcPts val="0"/>
              </a:spcAft>
              <a:buClr>
                <a:schemeClr val="dk1"/>
              </a:buClr>
              <a:buSzPts val="1800"/>
              <a:buChar char="•"/>
              <a:defRPr/>
            </a:lvl3pPr>
            <a:lvl4pPr marL="1371600" lvl="3" indent="-257175" algn="l">
              <a:lnSpc>
                <a:spcPct val="100000"/>
              </a:lnSpc>
              <a:spcBef>
                <a:spcPts val="450"/>
              </a:spcBef>
              <a:spcAft>
                <a:spcPts val="0"/>
              </a:spcAft>
              <a:buClr>
                <a:schemeClr val="dk1"/>
              </a:buClr>
              <a:buSzPts val="1800"/>
              <a:buChar char="​"/>
              <a:defRPr/>
            </a:lvl4pPr>
            <a:lvl5pPr marL="1714500" lvl="4" indent="-247650" algn="l">
              <a:lnSpc>
                <a:spcPct val="100000"/>
              </a:lnSpc>
              <a:spcBef>
                <a:spcPts val="450"/>
              </a:spcBef>
              <a:spcAft>
                <a:spcPts val="0"/>
              </a:spcAft>
              <a:buClr>
                <a:schemeClr val="dk1"/>
              </a:buClr>
              <a:buSzPts val="1600"/>
              <a:buChar char="​"/>
              <a:defRPr/>
            </a:lvl5pPr>
            <a:lvl6pPr marL="2057400" lvl="5" indent="-257175" algn="l">
              <a:lnSpc>
                <a:spcPct val="120000"/>
              </a:lnSpc>
              <a:spcBef>
                <a:spcPts val="900"/>
              </a:spcBef>
              <a:spcAft>
                <a:spcPts val="0"/>
              </a:spcAft>
              <a:buClr>
                <a:schemeClr val="dk1"/>
              </a:buClr>
              <a:buSzPts val="1800"/>
              <a:buChar char="•"/>
              <a:defRPr/>
            </a:lvl6pPr>
            <a:lvl7pPr marL="2400300" lvl="6" indent="-257175" algn="l">
              <a:lnSpc>
                <a:spcPct val="120000"/>
              </a:lnSpc>
              <a:spcBef>
                <a:spcPts val="450"/>
              </a:spcBef>
              <a:spcAft>
                <a:spcPts val="0"/>
              </a:spcAft>
              <a:buClr>
                <a:schemeClr val="dk1"/>
              </a:buClr>
              <a:buSzPts val="1800"/>
              <a:buChar char="​"/>
              <a:defRPr/>
            </a:lvl7pPr>
            <a:lvl8pPr marL="2743200" lvl="7" indent="-257175" algn="l">
              <a:lnSpc>
                <a:spcPct val="120000"/>
              </a:lnSpc>
              <a:spcBef>
                <a:spcPts val="450"/>
              </a:spcBef>
              <a:spcAft>
                <a:spcPts val="0"/>
              </a:spcAft>
              <a:buClr>
                <a:schemeClr val="dk1"/>
              </a:buClr>
              <a:buSzPts val="1800"/>
              <a:buChar char="​"/>
              <a:defRPr/>
            </a:lvl8pPr>
            <a:lvl9pPr marL="3086100" lvl="8" indent="-257175" algn="l">
              <a:lnSpc>
                <a:spcPct val="93000"/>
              </a:lnSpc>
              <a:spcBef>
                <a:spcPts val="900"/>
              </a:spcBef>
              <a:spcAft>
                <a:spcPts val="0"/>
              </a:spcAft>
              <a:buClr>
                <a:schemeClr val="dk1"/>
              </a:buClr>
              <a:buSzPts val="1800"/>
              <a:buChar char="​"/>
              <a:defRPr/>
            </a:lvl9pPr>
          </a:lstStyle>
          <a:p>
            <a:endParaRPr/>
          </a:p>
        </p:txBody>
      </p:sp>
      <p:sp>
        <p:nvSpPr>
          <p:cNvPr id="44" name="Google Shape;44;p23"/>
          <p:cNvSpPr txBox="1">
            <a:spLocks noGrp="1"/>
          </p:cNvSpPr>
          <p:nvPr>
            <p:ph type="body" idx="2"/>
          </p:nvPr>
        </p:nvSpPr>
        <p:spPr>
          <a:xfrm>
            <a:off x="6858000" y="1609201"/>
            <a:ext cx="1878806" cy="3129965"/>
          </a:xfrm>
          <a:prstGeom prst="rect">
            <a:avLst/>
          </a:prstGeom>
          <a:noFill/>
          <a:ln>
            <a:noFill/>
          </a:ln>
        </p:spPr>
        <p:txBody>
          <a:bodyPr spcFirstLastPara="1" wrap="square" lIns="0" tIns="0" rIns="0" bIns="0" anchor="t" anchorCtr="0">
            <a:noAutofit/>
          </a:bodyPr>
          <a:lstStyle>
            <a:lvl1pPr marL="342900" lvl="0" indent="-247650" algn="l">
              <a:lnSpc>
                <a:spcPct val="100000"/>
              </a:lnSpc>
              <a:spcBef>
                <a:spcPts val="0"/>
              </a:spcBef>
              <a:spcAft>
                <a:spcPts val="0"/>
              </a:spcAft>
              <a:buClr>
                <a:schemeClr val="dk1"/>
              </a:buClr>
              <a:buSzPts val="1600"/>
              <a:buChar char="•"/>
              <a:defRPr/>
            </a:lvl1pPr>
            <a:lvl2pPr marL="685800" lvl="1" indent="-257175" algn="l">
              <a:lnSpc>
                <a:spcPct val="100000"/>
              </a:lnSpc>
              <a:spcBef>
                <a:spcPts val="450"/>
              </a:spcBef>
              <a:spcAft>
                <a:spcPts val="0"/>
              </a:spcAft>
              <a:buClr>
                <a:schemeClr val="dk1"/>
              </a:buClr>
              <a:buSzPts val="1800"/>
              <a:buChar char="•"/>
              <a:defRPr/>
            </a:lvl2pPr>
            <a:lvl3pPr marL="1028700" lvl="2" indent="-257175" algn="l">
              <a:lnSpc>
                <a:spcPct val="100000"/>
              </a:lnSpc>
              <a:spcBef>
                <a:spcPts val="450"/>
              </a:spcBef>
              <a:spcAft>
                <a:spcPts val="0"/>
              </a:spcAft>
              <a:buClr>
                <a:schemeClr val="dk1"/>
              </a:buClr>
              <a:buSzPts val="1800"/>
              <a:buChar char="•"/>
              <a:defRPr/>
            </a:lvl3pPr>
            <a:lvl4pPr marL="1371600" lvl="3" indent="-257175" algn="l">
              <a:lnSpc>
                <a:spcPct val="100000"/>
              </a:lnSpc>
              <a:spcBef>
                <a:spcPts val="450"/>
              </a:spcBef>
              <a:spcAft>
                <a:spcPts val="0"/>
              </a:spcAft>
              <a:buClr>
                <a:schemeClr val="dk1"/>
              </a:buClr>
              <a:buSzPts val="1800"/>
              <a:buChar char="​"/>
              <a:defRPr/>
            </a:lvl4pPr>
            <a:lvl5pPr marL="1714500" lvl="4" indent="-247650" algn="l">
              <a:lnSpc>
                <a:spcPct val="100000"/>
              </a:lnSpc>
              <a:spcBef>
                <a:spcPts val="450"/>
              </a:spcBef>
              <a:spcAft>
                <a:spcPts val="0"/>
              </a:spcAft>
              <a:buClr>
                <a:schemeClr val="dk1"/>
              </a:buClr>
              <a:buSzPts val="1600"/>
              <a:buChar char="​"/>
              <a:defRPr/>
            </a:lvl5pPr>
            <a:lvl6pPr marL="2057400" lvl="5" indent="-257175" algn="l">
              <a:lnSpc>
                <a:spcPct val="120000"/>
              </a:lnSpc>
              <a:spcBef>
                <a:spcPts val="900"/>
              </a:spcBef>
              <a:spcAft>
                <a:spcPts val="0"/>
              </a:spcAft>
              <a:buClr>
                <a:schemeClr val="dk1"/>
              </a:buClr>
              <a:buSzPts val="1800"/>
              <a:buChar char="•"/>
              <a:defRPr/>
            </a:lvl6pPr>
            <a:lvl7pPr marL="2400300" lvl="6" indent="-257175" algn="l">
              <a:lnSpc>
                <a:spcPct val="120000"/>
              </a:lnSpc>
              <a:spcBef>
                <a:spcPts val="450"/>
              </a:spcBef>
              <a:spcAft>
                <a:spcPts val="0"/>
              </a:spcAft>
              <a:buClr>
                <a:schemeClr val="dk1"/>
              </a:buClr>
              <a:buSzPts val="1800"/>
              <a:buChar char="​"/>
              <a:defRPr/>
            </a:lvl7pPr>
            <a:lvl8pPr marL="2743200" lvl="7" indent="-257175" algn="l">
              <a:lnSpc>
                <a:spcPct val="120000"/>
              </a:lnSpc>
              <a:spcBef>
                <a:spcPts val="450"/>
              </a:spcBef>
              <a:spcAft>
                <a:spcPts val="0"/>
              </a:spcAft>
              <a:buClr>
                <a:schemeClr val="dk1"/>
              </a:buClr>
              <a:buSzPts val="1800"/>
              <a:buChar char="​"/>
              <a:defRPr/>
            </a:lvl8pPr>
            <a:lvl9pPr marL="3086100" lvl="8" indent="-257175" algn="l">
              <a:lnSpc>
                <a:spcPct val="93000"/>
              </a:lnSpc>
              <a:spcBef>
                <a:spcPts val="900"/>
              </a:spcBef>
              <a:spcAft>
                <a:spcPts val="0"/>
              </a:spcAft>
              <a:buClr>
                <a:schemeClr val="dk1"/>
              </a:buClr>
              <a:buSzPts val="1800"/>
              <a:buChar char="​"/>
              <a:defRPr/>
            </a:lvl9pPr>
          </a:lstStyle>
          <a:p>
            <a:endParaRPr/>
          </a:p>
        </p:txBody>
      </p:sp>
      <p:sp>
        <p:nvSpPr>
          <p:cNvPr id="45" name="Google Shape;45;p23"/>
          <p:cNvSpPr txBox="1">
            <a:spLocks noGrp="1"/>
          </p:cNvSpPr>
          <p:nvPr>
            <p:ph type="body" idx="3"/>
          </p:nvPr>
        </p:nvSpPr>
        <p:spPr>
          <a:xfrm>
            <a:off x="404219" y="4737957"/>
            <a:ext cx="8334900" cy="135544"/>
          </a:xfrm>
          <a:prstGeom prst="rect">
            <a:avLst/>
          </a:prstGeom>
          <a:noFill/>
          <a:ln>
            <a:noFill/>
          </a:ln>
        </p:spPr>
        <p:txBody>
          <a:bodyPr spcFirstLastPara="1" wrap="square" lIns="0" tIns="0" rIns="0" bIns="0" anchor="b" anchorCtr="0">
            <a:noAutofit/>
          </a:bodyPr>
          <a:lstStyle>
            <a:lvl1pPr marL="342900" lvl="0" indent="-171450" algn="l">
              <a:lnSpc>
                <a:spcPct val="100000"/>
              </a:lnSpc>
              <a:spcBef>
                <a:spcPts val="0"/>
              </a:spcBef>
              <a:spcAft>
                <a:spcPts val="0"/>
              </a:spcAft>
              <a:buClr>
                <a:schemeClr val="dk1"/>
              </a:buClr>
              <a:buSzPts val="800"/>
              <a:buFont typeface="Arial"/>
              <a:buNone/>
              <a:defRPr sz="600" i="1"/>
            </a:lvl1pPr>
            <a:lvl2pPr marL="685800" lvl="1" indent="-171450" algn="l">
              <a:lnSpc>
                <a:spcPct val="100000"/>
              </a:lnSpc>
              <a:spcBef>
                <a:spcPts val="225"/>
              </a:spcBef>
              <a:spcAft>
                <a:spcPts val="0"/>
              </a:spcAft>
              <a:buClr>
                <a:schemeClr val="dk1"/>
              </a:buClr>
              <a:buSzPts val="1600"/>
              <a:buFont typeface="Arial"/>
              <a:buNone/>
              <a:defRPr/>
            </a:lvl2pPr>
            <a:lvl3pPr marL="1028700" lvl="2" indent="-171450" algn="l">
              <a:lnSpc>
                <a:spcPct val="100000"/>
              </a:lnSpc>
              <a:spcBef>
                <a:spcPts val="0"/>
              </a:spcBef>
              <a:spcAft>
                <a:spcPts val="0"/>
              </a:spcAft>
              <a:buClr>
                <a:schemeClr val="dk1"/>
              </a:buClr>
              <a:buSzPts val="1600"/>
              <a:buFont typeface="Arial"/>
              <a:buNone/>
              <a:defRPr/>
            </a:lvl3pPr>
            <a:lvl4pPr marL="1371600" lvl="3" indent="-171450" algn="l">
              <a:lnSpc>
                <a:spcPct val="100000"/>
              </a:lnSpc>
              <a:spcBef>
                <a:spcPts val="450"/>
              </a:spcBef>
              <a:spcAft>
                <a:spcPts val="0"/>
              </a:spcAft>
              <a:buClr>
                <a:schemeClr val="dk1"/>
              </a:buClr>
              <a:buSzPts val="1600"/>
              <a:buFont typeface="Arial"/>
              <a:buNone/>
              <a:defRPr/>
            </a:lvl4pPr>
            <a:lvl5pPr marL="1714500" lvl="4" indent="-171450" algn="l">
              <a:lnSpc>
                <a:spcPct val="100000"/>
              </a:lnSpc>
              <a:spcBef>
                <a:spcPts val="0"/>
              </a:spcBef>
              <a:spcAft>
                <a:spcPts val="0"/>
              </a:spcAft>
              <a:buClr>
                <a:schemeClr val="dk1"/>
              </a:buClr>
              <a:buSzPts val="1600"/>
              <a:buFont typeface="Arial"/>
              <a:buNone/>
              <a:defRPr/>
            </a:lvl5pPr>
            <a:lvl6pPr marL="2057400" lvl="5" indent="-257175" algn="l">
              <a:lnSpc>
                <a:spcPct val="120000"/>
              </a:lnSpc>
              <a:spcBef>
                <a:spcPts val="900"/>
              </a:spcBef>
              <a:spcAft>
                <a:spcPts val="0"/>
              </a:spcAft>
              <a:buClr>
                <a:schemeClr val="dk1"/>
              </a:buClr>
              <a:buSzPts val="1800"/>
              <a:buChar char="•"/>
              <a:defRPr/>
            </a:lvl6pPr>
            <a:lvl7pPr marL="2400300" lvl="6" indent="-257175" algn="l">
              <a:lnSpc>
                <a:spcPct val="120000"/>
              </a:lnSpc>
              <a:spcBef>
                <a:spcPts val="450"/>
              </a:spcBef>
              <a:spcAft>
                <a:spcPts val="0"/>
              </a:spcAft>
              <a:buClr>
                <a:schemeClr val="dk1"/>
              </a:buClr>
              <a:buSzPts val="1800"/>
              <a:buChar char="​"/>
              <a:defRPr/>
            </a:lvl7pPr>
            <a:lvl8pPr marL="2743200" lvl="7" indent="-257175" algn="l">
              <a:lnSpc>
                <a:spcPct val="120000"/>
              </a:lnSpc>
              <a:spcBef>
                <a:spcPts val="450"/>
              </a:spcBef>
              <a:spcAft>
                <a:spcPts val="0"/>
              </a:spcAft>
              <a:buClr>
                <a:schemeClr val="dk1"/>
              </a:buClr>
              <a:buSzPts val="1800"/>
              <a:buChar char="​"/>
              <a:defRPr/>
            </a:lvl8pPr>
            <a:lvl9pPr marL="3086100" lvl="8" indent="-257175" algn="l">
              <a:lnSpc>
                <a:spcPct val="93000"/>
              </a:lnSpc>
              <a:spcBef>
                <a:spcPts val="9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675000" y="270000"/>
            <a:ext cx="1611000" cy="13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2555082" y="270000"/>
            <a:ext cx="2597944" cy="13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9pPr>
          </a:lstStyle>
          <a:p>
            <a:pPr rtl="0"/>
            <a:fld id="{00000000-1234-1234-1234-123412341234}" type="slidenum">
              <a:rPr lang="da-DK" smtClean="0"/>
              <a:pPr rtl="0"/>
              <a:t>‹nr.›</a:t>
            </a:fld>
            <a:endParaRPr lang="da-DK"/>
          </a:p>
        </p:txBody>
      </p:sp>
    </p:spTree>
    <p:extLst>
      <p:ext uri="{BB962C8B-B14F-4D97-AF65-F5344CB8AC3E}">
        <p14:creationId xmlns:p14="http://schemas.microsoft.com/office/powerpoint/2010/main" val="77379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1400" b="1" i="0">
                <a:solidFill>
                  <a:srgbClr val="D04A02"/>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12700">
              <a:lnSpc>
                <a:spcPct val="100000"/>
              </a:lnSpc>
              <a:spcBef>
                <a:spcPts val="40"/>
              </a:spcBef>
            </a:pPr>
            <a:r>
              <a:rPr spc="-25"/>
              <a:t>PwC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628D692-CB77-478C-97F8-65F641F1E7AE}" type="datetime1">
              <a:rPr lang="en-US" smtClean="0"/>
              <a:t>9/11/2025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Georgia"/>
                <a:cs typeface="Georgia"/>
              </a:defRPr>
            </a:lvl1pPr>
          </a:lstStyle>
          <a:p>
            <a:endParaRPr/>
          </a:p>
        </p:txBody>
      </p:sp>
      <p:sp>
        <p:nvSpPr>
          <p:cNvPr id="3" name="Holder 3"/>
          <p:cNvSpPr>
            <a:spLocks noGrp="1"/>
          </p:cNvSpPr>
          <p:nvPr>
            <p:ph sz="half" idx="2"/>
          </p:nvPr>
        </p:nvSpPr>
        <p:spPr>
          <a:xfrm>
            <a:off x="306863" y="1117273"/>
            <a:ext cx="3613150" cy="2650125"/>
          </a:xfrm>
          <a:prstGeom prst="rect">
            <a:avLst/>
          </a:prstGeom>
        </p:spPr>
        <p:txBody>
          <a:bodyPr wrap="square" lIns="0" tIns="0" rIns="0" bIns="0">
            <a:spAutoFit/>
          </a:bodyPr>
          <a:lstStyle>
            <a:lvl1pPr>
              <a:defRPr sz="1400" b="1" i="0">
                <a:solidFill>
                  <a:srgbClr val="D04A02"/>
                </a:solidFill>
                <a:latin typeface="Georgia"/>
                <a:cs typeface="Georgia"/>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12700">
              <a:lnSpc>
                <a:spcPct val="100000"/>
              </a:lnSpc>
              <a:spcBef>
                <a:spcPts val="40"/>
              </a:spcBef>
            </a:pPr>
            <a:r>
              <a:rPr spc="-25"/>
              <a:t>PwC</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598DADC-8010-406C-863A-606368016E9B}" type="datetime1">
              <a:rPr lang="en-US" smtClean="0"/>
              <a:t>9/11/2025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EB8C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chemeClr val="tx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12700">
              <a:lnSpc>
                <a:spcPct val="100000"/>
              </a:lnSpc>
              <a:spcBef>
                <a:spcPts val="40"/>
              </a:spcBef>
            </a:pPr>
            <a:r>
              <a:rPr spc="-25"/>
              <a:t>PwC</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482A98A-1ED5-4518-800E-BC48929032EF}" type="datetime1">
              <a:rPr lang="en-US" smtClean="0"/>
              <a:t>9/11/2025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12700">
              <a:lnSpc>
                <a:spcPct val="100000"/>
              </a:lnSpc>
              <a:spcBef>
                <a:spcPts val="40"/>
              </a:spcBef>
            </a:pPr>
            <a:r>
              <a:rPr spc="-25"/>
              <a:t>PwC</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A67CC41-59CD-48DB-A716-6BBDF65D61EA}" type="datetime1">
              <a:rPr lang="en-US" smtClean="0"/>
              <a:t>9/11/2025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332185" y="322886"/>
            <a:ext cx="8479631" cy="37719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subTitle" idx="1"/>
          </p:nvPr>
        </p:nvSpPr>
        <p:spPr>
          <a:xfrm>
            <a:off x="332184" y="700075"/>
            <a:ext cx="8479632" cy="664382"/>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None/>
              <a:defRPr sz="1800" b="0">
                <a:solidFill>
                  <a:schemeClr val="dk1"/>
                </a:solidFill>
              </a:defRPr>
            </a:lvl1pPr>
            <a:lvl2pPr lvl="1" algn="l">
              <a:lnSpc>
                <a:spcPct val="85000"/>
              </a:lnSpc>
              <a:spcBef>
                <a:spcPts val="0"/>
              </a:spcBef>
              <a:spcAft>
                <a:spcPts val="0"/>
              </a:spcAft>
              <a:buClr>
                <a:schemeClr val="dk1"/>
              </a:buClr>
              <a:buSzPts val="2400"/>
              <a:buNone/>
              <a:defRPr sz="1800"/>
            </a:lvl2pPr>
            <a:lvl3pPr lvl="2" algn="l">
              <a:lnSpc>
                <a:spcPct val="85000"/>
              </a:lnSpc>
              <a:spcBef>
                <a:spcPts val="0"/>
              </a:spcBef>
              <a:spcAft>
                <a:spcPts val="0"/>
              </a:spcAft>
              <a:buClr>
                <a:schemeClr val="dk1"/>
              </a:buClr>
              <a:buSzPts val="2400"/>
              <a:buNone/>
              <a:defRPr sz="1800"/>
            </a:lvl3pPr>
            <a:lvl4pPr lvl="3" algn="l">
              <a:lnSpc>
                <a:spcPct val="85000"/>
              </a:lnSpc>
              <a:spcBef>
                <a:spcPts val="0"/>
              </a:spcBef>
              <a:spcAft>
                <a:spcPts val="0"/>
              </a:spcAft>
              <a:buClr>
                <a:schemeClr val="dk1"/>
              </a:buClr>
              <a:buSzPts val="2400"/>
              <a:buNone/>
              <a:defRPr sz="1800"/>
            </a:lvl4pPr>
            <a:lvl5pPr lvl="4" algn="l">
              <a:lnSpc>
                <a:spcPct val="85000"/>
              </a:lnSpc>
              <a:spcBef>
                <a:spcPts val="0"/>
              </a:spcBef>
              <a:spcAft>
                <a:spcPts val="0"/>
              </a:spcAft>
              <a:buClr>
                <a:schemeClr val="dk1"/>
              </a:buClr>
              <a:buSzPts val="2400"/>
              <a:buNone/>
              <a:defRPr sz="1800"/>
            </a:lvl5pPr>
            <a:lvl6pPr lvl="5" algn="l">
              <a:lnSpc>
                <a:spcPct val="85000"/>
              </a:lnSpc>
              <a:spcBef>
                <a:spcPts val="0"/>
              </a:spcBef>
              <a:spcAft>
                <a:spcPts val="0"/>
              </a:spcAft>
              <a:buClr>
                <a:schemeClr val="dk1"/>
              </a:buClr>
              <a:buSzPts val="2400"/>
              <a:buNone/>
              <a:defRPr sz="1800"/>
            </a:lvl6pPr>
            <a:lvl7pPr lvl="6" algn="l">
              <a:lnSpc>
                <a:spcPct val="85000"/>
              </a:lnSpc>
              <a:spcBef>
                <a:spcPts val="0"/>
              </a:spcBef>
              <a:spcAft>
                <a:spcPts val="0"/>
              </a:spcAft>
              <a:buClr>
                <a:schemeClr val="dk1"/>
              </a:buClr>
              <a:buSzPts val="2400"/>
              <a:buNone/>
              <a:defRPr sz="1800"/>
            </a:lvl7pPr>
            <a:lvl8pPr lvl="7" algn="l">
              <a:lnSpc>
                <a:spcPct val="85000"/>
              </a:lnSpc>
              <a:spcBef>
                <a:spcPts val="0"/>
              </a:spcBef>
              <a:spcAft>
                <a:spcPts val="0"/>
              </a:spcAft>
              <a:buClr>
                <a:schemeClr val="dk1"/>
              </a:buClr>
              <a:buSzPts val="2400"/>
              <a:buNone/>
              <a:defRPr sz="1800"/>
            </a:lvl8pPr>
            <a:lvl9pPr lvl="8" algn="l">
              <a:lnSpc>
                <a:spcPct val="85000"/>
              </a:lnSpc>
              <a:spcBef>
                <a:spcPts val="0"/>
              </a:spcBef>
              <a:spcAft>
                <a:spcPts val="0"/>
              </a:spcAft>
              <a:buClr>
                <a:schemeClr val="dk1"/>
              </a:buClr>
              <a:buSzPts val="2400"/>
              <a:buNone/>
              <a:defRPr sz="1800"/>
            </a:lvl9pPr>
          </a:lstStyle>
          <a:p>
            <a:endParaRPr/>
          </a:p>
        </p:txBody>
      </p:sp>
      <p:sp>
        <p:nvSpPr>
          <p:cNvPr id="35" name="Google Shape;35;p16"/>
          <p:cNvSpPr txBox="1">
            <a:spLocks noGrp="1"/>
          </p:cNvSpPr>
          <p:nvPr>
            <p:ph type="body" idx="2"/>
          </p:nvPr>
        </p:nvSpPr>
        <p:spPr>
          <a:xfrm>
            <a:off x="332185" y="1577578"/>
            <a:ext cx="8479631" cy="3051572"/>
          </a:xfrm>
          <a:prstGeom prst="rect">
            <a:avLst/>
          </a:prstGeom>
          <a:noFill/>
          <a:ln>
            <a:noFill/>
          </a:ln>
        </p:spPr>
        <p:txBody>
          <a:bodyPr spcFirstLastPara="1" wrap="square" lIns="0" tIns="0" rIns="0" bIns="0" anchor="t" anchorCtr="0">
            <a:noAutofit/>
          </a:bodyPr>
          <a:lstStyle>
            <a:lvl1pPr marL="342900" lvl="0" indent="-171450" algn="l">
              <a:lnSpc>
                <a:spcPct val="100000"/>
              </a:lnSpc>
              <a:spcBef>
                <a:spcPts val="0"/>
              </a:spcBef>
              <a:spcAft>
                <a:spcPts val="0"/>
              </a:spcAft>
              <a:buClr>
                <a:schemeClr val="accent1"/>
              </a:buClr>
              <a:buSzPts val="1800"/>
              <a:buNone/>
              <a:defRPr/>
            </a:lvl1pPr>
            <a:lvl2pPr marL="685800" lvl="1" indent="-171450" algn="l">
              <a:lnSpc>
                <a:spcPct val="100000"/>
              </a:lnSpc>
              <a:spcBef>
                <a:spcPts val="900"/>
              </a:spcBef>
              <a:spcAft>
                <a:spcPts val="0"/>
              </a:spcAft>
              <a:buClr>
                <a:schemeClr val="dk1"/>
              </a:buClr>
              <a:buSzPts val="1800"/>
              <a:buNone/>
              <a:defRPr/>
            </a:lvl2pPr>
            <a:lvl3pPr marL="1028700" lvl="2" indent="-257175" algn="l">
              <a:lnSpc>
                <a:spcPct val="100000"/>
              </a:lnSpc>
              <a:spcBef>
                <a:spcPts val="450"/>
              </a:spcBef>
              <a:spcAft>
                <a:spcPts val="0"/>
              </a:spcAft>
              <a:buClr>
                <a:schemeClr val="dk1"/>
              </a:buClr>
              <a:buSzPts val="1800"/>
              <a:buChar char="•"/>
              <a:defRPr/>
            </a:lvl3pPr>
            <a:lvl4pPr marL="1371600" lvl="3" indent="-257175" algn="l">
              <a:lnSpc>
                <a:spcPct val="100000"/>
              </a:lnSpc>
              <a:spcBef>
                <a:spcPts val="450"/>
              </a:spcBef>
              <a:spcAft>
                <a:spcPts val="0"/>
              </a:spcAft>
              <a:buClr>
                <a:schemeClr val="dk1"/>
              </a:buClr>
              <a:buSzPts val="1800"/>
              <a:buChar char="–"/>
              <a:defRPr/>
            </a:lvl4pPr>
            <a:lvl5pPr marL="1714500" lvl="4" indent="-247650" algn="l">
              <a:lnSpc>
                <a:spcPct val="100000"/>
              </a:lnSpc>
              <a:spcBef>
                <a:spcPts val="450"/>
              </a:spcBef>
              <a:spcAft>
                <a:spcPts val="0"/>
              </a:spcAft>
              <a:buClr>
                <a:schemeClr val="dk1"/>
              </a:buClr>
              <a:buSzPts val="1600"/>
              <a:buChar char="•"/>
              <a:defRPr/>
            </a:lvl5pPr>
            <a:lvl6pPr marL="2057400" lvl="5" indent="-257175" algn="l">
              <a:lnSpc>
                <a:spcPct val="100000"/>
              </a:lnSpc>
              <a:spcBef>
                <a:spcPts val="450"/>
              </a:spcBef>
              <a:spcAft>
                <a:spcPts val="0"/>
              </a:spcAft>
              <a:buClr>
                <a:schemeClr val="dk1"/>
              </a:buClr>
              <a:buSzPts val="1800"/>
              <a:buChar char="–"/>
              <a:defRPr/>
            </a:lvl6pPr>
            <a:lvl7pPr marL="2400300" lvl="6" indent="-257175" algn="l">
              <a:lnSpc>
                <a:spcPct val="100000"/>
              </a:lnSpc>
              <a:spcBef>
                <a:spcPts val="450"/>
              </a:spcBef>
              <a:spcAft>
                <a:spcPts val="0"/>
              </a:spcAft>
              <a:buClr>
                <a:schemeClr val="dk1"/>
              </a:buClr>
              <a:buSzPts val="1800"/>
              <a:buChar char="•"/>
              <a:defRPr/>
            </a:lvl7pPr>
            <a:lvl8pPr marL="2743200" lvl="7" indent="-257175" algn="l">
              <a:lnSpc>
                <a:spcPct val="100000"/>
              </a:lnSpc>
              <a:spcBef>
                <a:spcPts val="450"/>
              </a:spcBef>
              <a:spcAft>
                <a:spcPts val="0"/>
              </a:spcAft>
              <a:buClr>
                <a:schemeClr val="dk1"/>
              </a:buClr>
              <a:buSzPts val="1800"/>
              <a:buChar char="–"/>
              <a:defRPr/>
            </a:lvl8pPr>
            <a:lvl9pPr marL="3086100" lvl="8" indent="-257175" algn="l">
              <a:lnSpc>
                <a:spcPct val="100000"/>
              </a:lnSpc>
              <a:spcBef>
                <a:spcPts val="450"/>
              </a:spcBef>
              <a:spcAft>
                <a:spcPts val="450"/>
              </a:spcAft>
              <a:buClr>
                <a:schemeClr val="dk1"/>
              </a:buClr>
              <a:buSzPts val="1800"/>
              <a:buChar char="•"/>
              <a:defRPr/>
            </a:lvl9pPr>
          </a:lstStyle>
          <a:p>
            <a:endParaRPr/>
          </a:p>
        </p:txBody>
      </p:sp>
      <p:sp>
        <p:nvSpPr>
          <p:cNvPr id="36" name="Google Shape;36;p16"/>
          <p:cNvSpPr txBox="1">
            <a:spLocks noGrp="1"/>
          </p:cNvSpPr>
          <p:nvPr>
            <p:ph type="ftr" idx="11"/>
          </p:nvPr>
        </p:nvSpPr>
        <p:spPr>
          <a:xfrm>
            <a:off x="332184" y="4766310"/>
            <a:ext cx="4105276" cy="10287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PwC</a:t>
            </a:r>
            <a:endParaRPr/>
          </a:p>
        </p:txBody>
      </p:sp>
      <p:sp>
        <p:nvSpPr>
          <p:cNvPr id="37" name="Google Shape;37;p16"/>
          <p:cNvSpPr txBox="1">
            <a:spLocks noGrp="1"/>
          </p:cNvSpPr>
          <p:nvPr>
            <p:ph type="dt" idx="10"/>
          </p:nvPr>
        </p:nvSpPr>
        <p:spPr>
          <a:xfrm>
            <a:off x="7488222" y="4766310"/>
            <a:ext cx="1323594" cy="10287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7488222" y="4869180"/>
            <a:ext cx="1323594" cy="10287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a-DK"/>
              <a:pPr marL="0" lvl="0" indent="0" algn="r" rtl="0">
                <a:spcBef>
                  <a:spcPts val="0"/>
                </a:spcBef>
                <a:spcAft>
                  <a:spcPts val="0"/>
                </a:spcAft>
                <a:buNone/>
              </a:pPr>
              <a:t>‹nr.›</a:t>
            </a:fld>
            <a:endParaRPr/>
          </a:p>
        </p:txBody>
      </p:sp>
    </p:spTree>
    <p:extLst>
      <p:ext uri="{BB962C8B-B14F-4D97-AF65-F5344CB8AC3E}">
        <p14:creationId xmlns:p14="http://schemas.microsoft.com/office/powerpoint/2010/main" val="199406538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8C4C564F-54DF-8C5F-8208-487AC945D740}"/>
              </a:ext>
            </a:extLst>
          </p:cNvPr>
          <p:cNvPicPr/>
          <p:nvPr userDrawn="1"/>
        </p:nvPicPr>
        <p:blipFill>
          <a:blip r:embed="rId2" cstate="print">
            <a:extLst>
              <a:ext uri="{28A0092B-C50C-407E-A947-70E740481C1C}">
                <a14:useLocalDpi xmlns:a14="http://schemas.microsoft.com/office/drawing/2010/main"/>
              </a:ext>
            </a:extLst>
          </a:blip>
          <a:srcRect/>
          <a:stretch/>
        </p:blipFill>
        <p:spPr>
          <a:xfrm>
            <a:off x="2287" y="1287"/>
            <a:ext cx="9141713" cy="5142214"/>
          </a:xfrm>
          <a:prstGeom prst="rect">
            <a:avLst/>
          </a:prstGeom>
        </p:spPr>
      </p:pic>
      <p:sp>
        <p:nvSpPr>
          <p:cNvPr id="2" name="Title 1">
            <a:extLst>
              <a:ext uri="{FF2B5EF4-FFF2-40B4-BE49-F238E27FC236}">
                <a16:creationId xmlns:a16="http://schemas.microsoft.com/office/drawing/2014/main" id="{5AEF2F32-23D2-85EF-3071-5C6939DCE4A4}"/>
              </a:ext>
            </a:extLst>
          </p:cNvPr>
          <p:cNvSpPr>
            <a:spLocks noGrp="1"/>
          </p:cNvSpPr>
          <p:nvPr>
            <p:ph type="ctrTitle"/>
          </p:nvPr>
        </p:nvSpPr>
        <p:spPr>
          <a:xfrm>
            <a:off x="301429" y="1472621"/>
            <a:ext cx="4248416" cy="1371600"/>
          </a:xfrm>
        </p:spPr>
        <p:txBody>
          <a:bodyPr anchor="t" anchorCtr="0"/>
          <a:lstStyle>
            <a:lvl1pPr algn="l">
              <a:lnSpc>
                <a:spcPct val="80000"/>
              </a:lnSpc>
              <a:spcBef>
                <a:spcPts val="1050"/>
              </a:spcBef>
              <a:defRPr sz="3600" b="0"/>
            </a:lvl1pPr>
          </a:lstStyle>
          <a:p>
            <a:r>
              <a:rPr lang="en-US"/>
              <a:t>Click to edit Master title style</a:t>
            </a:r>
          </a:p>
        </p:txBody>
      </p:sp>
      <p:sp>
        <p:nvSpPr>
          <p:cNvPr id="5" name="Subtitle 2">
            <a:extLst>
              <a:ext uri="{FF2B5EF4-FFF2-40B4-BE49-F238E27FC236}">
                <a16:creationId xmlns:a16="http://schemas.microsoft.com/office/drawing/2014/main" id="{98AB6ED3-C5F6-877C-DAED-BEF7F304594B}"/>
              </a:ext>
            </a:extLst>
          </p:cNvPr>
          <p:cNvSpPr>
            <a:spLocks noGrp="1"/>
          </p:cNvSpPr>
          <p:nvPr>
            <p:ph type="subTitle" idx="1" hasCustomPrompt="1"/>
          </p:nvPr>
        </p:nvSpPr>
        <p:spPr>
          <a:xfrm>
            <a:off x="301428" y="4540865"/>
            <a:ext cx="3513335" cy="339921"/>
          </a:xfrm>
        </p:spPr>
        <p:txBody>
          <a:bodyPr/>
          <a:lstStyle>
            <a:lvl1pPr marL="0" indent="0" algn="l">
              <a:lnSpc>
                <a:spcPct val="100000"/>
              </a:lnSpc>
              <a:spcBef>
                <a:spcPts val="75"/>
              </a:spcBef>
              <a:spcAft>
                <a:spcPts val="0"/>
              </a:spcAft>
              <a:buNone/>
              <a:defRPr sz="1050" b="0"/>
            </a:lvl1pPr>
            <a:lvl2pPr marL="0" indent="0" algn="l">
              <a:lnSpc>
                <a:spcPct val="100000"/>
              </a:lnSpc>
              <a:spcBef>
                <a:spcPts val="75"/>
              </a:spcBef>
              <a:buNone/>
              <a:defRPr sz="1050" b="1">
                <a:latin typeface="+mn-lt"/>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subtitle style</a:t>
            </a:r>
          </a:p>
        </p:txBody>
      </p:sp>
      <p:pic>
        <p:nvPicPr>
          <p:cNvPr id="14" name="Graphic 13">
            <a:extLst>
              <a:ext uri="{FF2B5EF4-FFF2-40B4-BE49-F238E27FC236}">
                <a16:creationId xmlns:a16="http://schemas.microsoft.com/office/drawing/2014/main" id="{FB11A3AB-4A69-E082-016E-71E3453713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544" y="287536"/>
            <a:ext cx="798005" cy="388427"/>
          </a:xfrm>
          <a:prstGeom prst="rect">
            <a:avLst/>
          </a:prstGeom>
        </p:spPr>
      </p:pic>
    </p:spTree>
    <p:extLst>
      <p:ext uri="{BB962C8B-B14F-4D97-AF65-F5344CB8AC3E}">
        <p14:creationId xmlns:p14="http://schemas.microsoft.com/office/powerpoint/2010/main" val="3078342312"/>
      </p:ext>
    </p:extLst>
  </p:cSld>
  <p:clrMapOvr>
    <a:masterClrMapping/>
  </p:clrMapOvr>
  <p:hf sldNum="0" hdr="0" dt="0"/>
  <p:extLst>
    <p:ext uri="{DCECCB84-F9BA-43D5-87BE-67443E8EF086}">
      <p15:sldGuideLst xmlns:p15="http://schemas.microsoft.com/office/powerpoint/2012/main">
        <p15:guide id="9" orient="horz" pos="16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p:bg>
      <p:bgPr>
        <a:solidFill>
          <a:srgbClr val="FFE8D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9E65-4ABC-F7FC-FCE0-B29255497D5B}"/>
              </a:ext>
            </a:extLst>
          </p:cNvPr>
          <p:cNvSpPr>
            <a:spLocks noGrp="1"/>
          </p:cNvSpPr>
          <p:nvPr>
            <p:ph type="title"/>
          </p:nvPr>
        </p:nvSpPr>
        <p:spPr>
          <a:xfrm>
            <a:off x="298329" y="2594969"/>
            <a:ext cx="4234381" cy="1944956"/>
          </a:xfrm>
        </p:spPr>
        <p:txBody>
          <a:bodyPr anchor="b" anchorCtr="0"/>
          <a:lstStyle>
            <a:lvl1pPr>
              <a:lnSpc>
                <a:spcPct val="80000"/>
              </a:lnSpc>
              <a:spcBef>
                <a:spcPts val="1050"/>
              </a:spcBef>
              <a:defRPr sz="3600" b="0"/>
            </a:lvl1pPr>
          </a:lstStyle>
          <a:p>
            <a:r>
              <a:rPr lang="en-US"/>
              <a:t>Click to edit Master title style</a:t>
            </a:r>
          </a:p>
        </p:txBody>
      </p:sp>
      <p:sp>
        <p:nvSpPr>
          <p:cNvPr id="3" name="Text Placeholder 2">
            <a:extLst>
              <a:ext uri="{FF2B5EF4-FFF2-40B4-BE49-F238E27FC236}">
                <a16:creationId xmlns:a16="http://schemas.microsoft.com/office/drawing/2014/main" id="{B2BDD4AC-270A-4483-7315-655B46AA98C3}"/>
              </a:ext>
            </a:extLst>
          </p:cNvPr>
          <p:cNvSpPr>
            <a:spLocks noGrp="1"/>
          </p:cNvSpPr>
          <p:nvPr>
            <p:ph type="body" idx="1" hasCustomPrompt="1"/>
          </p:nvPr>
        </p:nvSpPr>
        <p:spPr>
          <a:xfrm>
            <a:off x="6145368" y="429306"/>
            <a:ext cx="2596571" cy="3231654"/>
          </a:xfrm>
        </p:spPr>
        <p:txBody>
          <a:bodyPr wrap="square">
            <a:spAutoFit/>
          </a:bodyPr>
          <a:lstStyle>
            <a:lvl1pPr marL="0" indent="0" algn="r">
              <a:lnSpc>
                <a:spcPct val="80000"/>
              </a:lnSpc>
              <a:spcBef>
                <a:spcPts val="0"/>
              </a:spcBef>
              <a:spcAft>
                <a:spcPts val="0"/>
              </a:spcAft>
              <a:buNone/>
              <a:defRPr sz="26250" b="0" kern="100" spc="-38" baseline="0">
                <a:solidFill>
                  <a:schemeClr val="accent1"/>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0</a:t>
            </a:r>
          </a:p>
        </p:txBody>
      </p:sp>
      <p:sp>
        <p:nvSpPr>
          <p:cNvPr id="6" name="Footer Placeholder 4">
            <a:extLst>
              <a:ext uri="{FF2B5EF4-FFF2-40B4-BE49-F238E27FC236}">
                <a16:creationId xmlns:a16="http://schemas.microsoft.com/office/drawing/2014/main" id="{8A3789D3-8936-6361-B279-04482E5DA052}"/>
              </a:ext>
            </a:extLst>
          </p:cNvPr>
          <p:cNvSpPr>
            <a:spLocks noGrp="1"/>
          </p:cNvSpPr>
          <p:nvPr>
            <p:ph type="ftr" sz="quarter" idx="3"/>
          </p:nvPr>
        </p:nvSpPr>
        <p:spPr>
          <a:xfrm>
            <a:off x="800100" y="4873081"/>
            <a:ext cx="6611112" cy="121187"/>
          </a:xfrm>
          <a:prstGeom prst="rect">
            <a:avLst/>
          </a:prstGeom>
        </p:spPr>
        <p:txBody>
          <a:bodyPr vert="horz" wrap="square" lIns="0" tIns="0" rIns="0" bIns="0" rtlCol="0" anchor="b" anchorCtr="0">
            <a:spAutoFit/>
          </a:bodyPr>
          <a:lstStyle>
            <a:lvl1pPr algn="l">
              <a:defRPr sz="788" b="0">
                <a:solidFill>
                  <a:sysClr val="windowText" lastClr="000000"/>
                </a:solidFill>
                <a:latin typeface="+mn-lt"/>
                <a:cs typeface="Arial" panose="020B0604020202020204" pitchFamily="34" charset="0"/>
              </a:defRPr>
            </a:lvl1pPr>
          </a:lstStyle>
          <a:p>
            <a:r>
              <a:rPr lang="en-US"/>
              <a:t>PwC</a:t>
            </a:r>
          </a:p>
        </p:txBody>
      </p:sp>
      <p:sp>
        <p:nvSpPr>
          <p:cNvPr id="7" name="Slide Number Placeholder 13">
            <a:extLst>
              <a:ext uri="{FF2B5EF4-FFF2-40B4-BE49-F238E27FC236}">
                <a16:creationId xmlns:a16="http://schemas.microsoft.com/office/drawing/2014/main" id="{D2CF944E-CA0D-78C4-2738-7FF65A3C61DE}"/>
              </a:ext>
            </a:extLst>
          </p:cNvPr>
          <p:cNvSpPr>
            <a:spLocks noGrp="1"/>
          </p:cNvSpPr>
          <p:nvPr>
            <p:ph type="sldNum" sz="quarter" idx="4"/>
          </p:nvPr>
        </p:nvSpPr>
        <p:spPr>
          <a:xfrm>
            <a:off x="8627864" y="4876039"/>
            <a:ext cx="223657" cy="121187"/>
          </a:xfrm>
          <a:prstGeom prst="rect">
            <a:avLst/>
          </a:prstGeom>
        </p:spPr>
        <p:txBody>
          <a:bodyPr vert="horz" wrap="square" lIns="0" tIns="0" rIns="0" bIns="0" rtlCol="0" anchor="b" anchorCtr="0">
            <a:spAutoFit/>
          </a:bodyPr>
          <a:lstStyle>
            <a:lvl1pPr algn="r">
              <a:defRPr sz="788">
                <a:solidFill>
                  <a:schemeClr val="tx1"/>
                </a:solidFill>
                <a:latin typeface="+mn-lt"/>
                <a:cs typeface="Arial" panose="020B0604020202020204" pitchFamily="34" charset="0"/>
              </a:defRPr>
            </a:lvl1pPr>
          </a:lstStyle>
          <a:p>
            <a:fld id="{3E6AC032-1535-134B-A583-D5E1DDD0D167}" type="slidenum">
              <a:rPr lang="en-US" smtClean="0"/>
              <a:pPr/>
              <a:t>‹nr.›</a:t>
            </a:fld>
            <a:endParaRPr lang="en-US"/>
          </a:p>
        </p:txBody>
      </p:sp>
    </p:spTree>
    <p:extLst>
      <p:ext uri="{BB962C8B-B14F-4D97-AF65-F5344CB8AC3E}">
        <p14:creationId xmlns:p14="http://schemas.microsoft.com/office/powerpoint/2010/main" val="1249835648"/>
      </p:ext>
    </p:extLst>
  </p:cSld>
  <p:clrMapOvr>
    <a:masterClrMapping/>
  </p:clrMapOvr>
  <p:hf sldNum="0" hd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og indhold">
  <p:cSld name="Titel og indhold">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404814" y="675000"/>
            <a:ext cx="8334374" cy="9335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404813" y="1609201"/>
            <a:ext cx="8333780" cy="3127265"/>
          </a:xfrm>
          <a:prstGeom prst="rect">
            <a:avLst/>
          </a:prstGeom>
          <a:noFill/>
          <a:ln>
            <a:noFill/>
          </a:ln>
        </p:spPr>
        <p:txBody>
          <a:bodyPr spcFirstLastPara="1" wrap="square" lIns="0" tIns="0" rIns="0" bIns="0" anchor="t" anchorCtr="0">
            <a:noAutofit/>
          </a:bodyPr>
          <a:lstStyle>
            <a:lvl1pPr marL="342900" lvl="0" indent="-247650" algn="l">
              <a:lnSpc>
                <a:spcPct val="100000"/>
              </a:lnSpc>
              <a:spcBef>
                <a:spcPts val="0"/>
              </a:spcBef>
              <a:spcAft>
                <a:spcPts val="0"/>
              </a:spcAft>
              <a:buClr>
                <a:schemeClr val="dk1"/>
              </a:buClr>
              <a:buSzPts val="1600"/>
              <a:buChar char="•"/>
              <a:defRPr/>
            </a:lvl1pPr>
            <a:lvl2pPr marL="685800" lvl="1" indent="-257175" algn="l">
              <a:lnSpc>
                <a:spcPct val="100000"/>
              </a:lnSpc>
              <a:spcBef>
                <a:spcPts val="450"/>
              </a:spcBef>
              <a:spcAft>
                <a:spcPts val="0"/>
              </a:spcAft>
              <a:buClr>
                <a:schemeClr val="dk1"/>
              </a:buClr>
              <a:buSzPts val="1800"/>
              <a:buChar char="•"/>
              <a:defRPr/>
            </a:lvl2pPr>
            <a:lvl3pPr marL="1028700" lvl="2" indent="-257175" algn="l">
              <a:lnSpc>
                <a:spcPct val="100000"/>
              </a:lnSpc>
              <a:spcBef>
                <a:spcPts val="450"/>
              </a:spcBef>
              <a:spcAft>
                <a:spcPts val="0"/>
              </a:spcAft>
              <a:buClr>
                <a:schemeClr val="dk1"/>
              </a:buClr>
              <a:buSzPts val="1800"/>
              <a:buChar char="•"/>
              <a:defRPr/>
            </a:lvl3pPr>
            <a:lvl4pPr marL="1371600" lvl="3" indent="-257175" algn="l">
              <a:lnSpc>
                <a:spcPct val="100000"/>
              </a:lnSpc>
              <a:spcBef>
                <a:spcPts val="450"/>
              </a:spcBef>
              <a:spcAft>
                <a:spcPts val="0"/>
              </a:spcAft>
              <a:buClr>
                <a:schemeClr val="dk1"/>
              </a:buClr>
              <a:buSzPts val="1800"/>
              <a:buChar char="​"/>
              <a:defRPr/>
            </a:lvl4pPr>
            <a:lvl5pPr marL="1714500" lvl="4" indent="-247650" algn="l">
              <a:lnSpc>
                <a:spcPct val="100000"/>
              </a:lnSpc>
              <a:spcBef>
                <a:spcPts val="450"/>
              </a:spcBef>
              <a:spcAft>
                <a:spcPts val="0"/>
              </a:spcAft>
              <a:buClr>
                <a:schemeClr val="dk1"/>
              </a:buClr>
              <a:buSzPts val="1600"/>
              <a:buChar char="​"/>
              <a:defRPr/>
            </a:lvl5pPr>
            <a:lvl6pPr marL="2057400" lvl="5" indent="-257175" algn="l">
              <a:lnSpc>
                <a:spcPct val="120000"/>
              </a:lnSpc>
              <a:spcBef>
                <a:spcPts val="900"/>
              </a:spcBef>
              <a:spcAft>
                <a:spcPts val="0"/>
              </a:spcAft>
              <a:buClr>
                <a:schemeClr val="dk1"/>
              </a:buClr>
              <a:buSzPts val="1800"/>
              <a:buChar char="•"/>
              <a:defRPr/>
            </a:lvl6pPr>
            <a:lvl7pPr marL="2400300" lvl="6" indent="-257175" algn="l">
              <a:lnSpc>
                <a:spcPct val="120000"/>
              </a:lnSpc>
              <a:spcBef>
                <a:spcPts val="450"/>
              </a:spcBef>
              <a:spcAft>
                <a:spcPts val="0"/>
              </a:spcAft>
              <a:buClr>
                <a:schemeClr val="dk1"/>
              </a:buClr>
              <a:buSzPts val="1800"/>
              <a:buChar char="​"/>
              <a:defRPr/>
            </a:lvl7pPr>
            <a:lvl8pPr marL="2743200" lvl="7" indent="-257175" algn="l">
              <a:lnSpc>
                <a:spcPct val="120000"/>
              </a:lnSpc>
              <a:spcBef>
                <a:spcPts val="450"/>
              </a:spcBef>
              <a:spcAft>
                <a:spcPts val="0"/>
              </a:spcAft>
              <a:buClr>
                <a:schemeClr val="dk1"/>
              </a:buClr>
              <a:buSzPts val="1800"/>
              <a:buChar char="​"/>
              <a:defRPr/>
            </a:lvl8pPr>
            <a:lvl9pPr marL="3086100" lvl="8" indent="-257175" algn="l">
              <a:lnSpc>
                <a:spcPct val="93000"/>
              </a:lnSpc>
              <a:spcBef>
                <a:spcPts val="900"/>
              </a:spcBef>
              <a:spcAft>
                <a:spcPts val="0"/>
              </a:spcAft>
              <a:buClr>
                <a:schemeClr val="dk1"/>
              </a:buClr>
              <a:buSzPts val="1800"/>
              <a:buChar char="​"/>
              <a:defRPr/>
            </a:lvl9pPr>
          </a:lstStyle>
          <a:p>
            <a:endParaRPr/>
          </a:p>
        </p:txBody>
      </p:sp>
      <p:sp>
        <p:nvSpPr>
          <p:cNvPr id="29" name="Google Shape;29;p21"/>
          <p:cNvSpPr txBox="1">
            <a:spLocks noGrp="1"/>
          </p:cNvSpPr>
          <p:nvPr>
            <p:ph type="body" idx="2"/>
          </p:nvPr>
        </p:nvSpPr>
        <p:spPr>
          <a:xfrm>
            <a:off x="404219" y="4737957"/>
            <a:ext cx="8334900" cy="135544"/>
          </a:xfrm>
          <a:prstGeom prst="rect">
            <a:avLst/>
          </a:prstGeom>
          <a:noFill/>
          <a:ln>
            <a:noFill/>
          </a:ln>
        </p:spPr>
        <p:txBody>
          <a:bodyPr spcFirstLastPara="1" wrap="square" lIns="0" tIns="0" rIns="0" bIns="0" anchor="b" anchorCtr="0">
            <a:noAutofit/>
          </a:bodyPr>
          <a:lstStyle>
            <a:lvl1pPr marL="342900" lvl="0" indent="-171450" algn="l">
              <a:lnSpc>
                <a:spcPct val="100000"/>
              </a:lnSpc>
              <a:spcBef>
                <a:spcPts val="0"/>
              </a:spcBef>
              <a:spcAft>
                <a:spcPts val="0"/>
              </a:spcAft>
              <a:buClr>
                <a:schemeClr val="dk1"/>
              </a:buClr>
              <a:buSzPts val="800"/>
              <a:buFont typeface="Arial"/>
              <a:buNone/>
              <a:defRPr sz="600" i="1"/>
            </a:lvl1pPr>
            <a:lvl2pPr marL="685800" lvl="1" indent="-171450" algn="l">
              <a:lnSpc>
                <a:spcPct val="100000"/>
              </a:lnSpc>
              <a:spcBef>
                <a:spcPts val="225"/>
              </a:spcBef>
              <a:spcAft>
                <a:spcPts val="0"/>
              </a:spcAft>
              <a:buClr>
                <a:schemeClr val="dk1"/>
              </a:buClr>
              <a:buSzPts val="1600"/>
              <a:buFont typeface="Arial"/>
              <a:buNone/>
              <a:defRPr/>
            </a:lvl2pPr>
            <a:lvl3pPr marL="1028700" lvl="2" indent="-171450" algn="l">
              <a:lnSpc>
                <a:spcPct val="100000"/>
              </a:lnSpc>
              <a:spcBef>
                <a:spcPts val="0"/>
              </a:spcBef>
              <a:spcAft>
                <a:spcPts val="0"/>
              </a:spcAft>
              <a:buClr>
                <a:schemeClr val="dk1"/>
              </a:buClr>
              <a:buSzPts val="1600"/>
              <a:buFont typeface="Arial"/>
              <a:buNone/>
              <a:defRPr/>
            </a:lvl3pPr>
            <a:lvl4pPr marL="1371600" lvl="3" indent="-171450" algn="l">
              <a:lnSpc>
                <a:spcPct val="100000"/>
              </a:lnSpc>
              <a:spcBef>
                <a:spcPts val="450"/>
              </a:spcBef>
              <a:spcAft>
                <a:spcPts val="0"/>
              </a:spcAft>
              <a:buClr>
                <a:schemeClr val="dk1"/>
              </a:buClr>
              <a:buSzPts val="1600"/>
              <a:buFont typeface="Arial"/>
              <a:buNone/>
              <a:defRPr/>
            </a:lvl4pPr>
            <a:lvl5pPr marL="1714500" lvl="4" indent="-171450" algn="l">
              <a:lnSpc>
                <a:spcPct val="100000"/>
              </a:lnSpc>
              <a:spcBef>
                <a:spcPts val="0"/>
              </a:spcBef>
              <a:spcAft>
                <a:spcPts val="0"/>
              </a:spcAft>
              <a:buClr>
                <a:schemeClr val="dk1"/>
              </a:buClr>
              <a:buSzPts val="1600"/>
              <a:buFont typeface="Arial"/>
              <a:buNone/>
              <a:defRPr/>
            </a:lvl5pPr>
            <a:lvl6pPr marL="2057400" lvl="5" indent="-257175" algn="l">
              <a:lnSpc>
                <a:spcPct val="120000"/>
              </a:lnSpc>
              <a:spcBef>
                <a:spcPts val="900"/>
              </a:spcBef>
              <a:spcAft>
                <a:spcPts val="0"/>
              </a:spcAft>
              <a:buClr>
                <a:schemeClr val="dk1"/>
              </a:buClr>
              <a:buSzPts val="1800"/>
              <a:buChar char="•"/>
              <a:defRPr/>
            </a:lvl6pPr>
            <a:lvl7pPr marL="2400300" lvl="6" indent="-257175" algn="l">
              <a:lnSpc>
                <a:spcPct val="120000"/>
              </a:lnSpc>
              <a:spcBef>
                <a:spcPts val="450"/>
              </a:spcBef>
              <a:spcAft>
                <a:spcPts val="0"/>
              </a:spcAft>
              <a:buClr>
                <a:schemeClr val="dk1"/>
              </a:buClr>
              <a:buSzPts val="1800"/>
              <a:buChar char="​"/>
              <a:defRPr/>
            </a:lvl7pPr>
            <a:lvl8pPr marL="2743200" lvl="7" indent="-257175" algn="l">
              <a:lnSpc>
                <a:spcPct val="120000"/>
              </a:lnSpc>
              <a:spcBef>
                <a:spcPts val="450"/>
              </a:spcBef>
              <a:spcAft>
                <a:spcPts val="0"/>
              </a:spcAft>
              <a:buClr>
                <a:schemeClr val="dk1"/>
              </a:buClr>
              <a:buSzPts val="1800"/>
              <a:buChar char="​"/>
              <a:defRPr/>
            </a:lvl8pPr>
            <a:lvl9pPr marL="3086100" lvl="8" indent="-257175" algn="l">
              <a:lnSpc>
                <a:spcPct val="93000"/>
              </a:lnSpc>
              <a:spcBef>
                <a:spcPts val="900"/>
              </a:spcBef>
              <a:spcAft>
                <a:spcPts val="0"/>
              </a:spcAft>
              <a:buClr>
                <a:schemeClr val="dk1"/>
              </a:buClr>
              <a:buSzPts val="1800"/>
              <a:buChar char="​"/>
              <a:defRPr/>
            </a:lvl9pPr>
          </a:lstStyle>
          <a:p>
            <a:endParaRPr/>
          </a:p>
        </p:txBody>
      </p:sp>
      <p:sp>
        <p:nvSpPr>
          <p:cNvPr id="30" name="Google Shape;30;p21"/>
          <p:cNvSpPr txBox="1">
            <a:spLocks noGrp="1"/>
          </p:cNvSpPr>
          <p:nvPr>
            <p:ph type="dt" idx="10"/>
          </p:nvPr>
        </p:nvSpPr>
        <p:spPr>
          <a:xfrm>
            <a:off x="675000" y="270000"/>
            <a:ext cx="1611000" cy="13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2555082" y="270000"/>
            <a:ext cx="2597944" cy="13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675" b="0" i="0" u="none" strike="noStrike" cap="none">
                <a:solidFill>
                  <a:schemeClr val="dk1"/>
                </a:solidFill>
                <a:latin typeface="Arial"/>
                <a:ea typeface="Arial"/>
                <a:cs typeface="Arial"/>
                <a:sym typeface="Arial"/>
              </a:defRPr>
            </a:lvl9pPr>
          </a:lstStyle>
          <a:p>
            <a:pPr rtl="0"/>
            <a:fld id="{00000000-1234-1234-1234-123412341234}" type="slidenum">
              <a:rPr lang="da-DK" smtClean="0"/>
              <a:pPr rtl="0"/>
              <a:t>‹nr.›</a:t>
            </a:fld>
            <a:endParaRPr lang="da-DK"/>
          </a:p>
        </p:txBody>
      </p:sp>
    </p:spTree>
    <p:extLst>
      <p:ext uri="{BB962C8B-B14F-4D97-AF65-F5344CB8AC3E}">
        <p14:creationId xmlns:p14="http://schemas.microsoft.com/office/powerpoint/2010/main" val="143996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EEE4D4"/>
          </a:solidFill>
        </p:spPr>
        <p:txBody>
          <a:bodyPr wrap="square" lIns="0" tIns="0" rIns="0" bIns="0" rtlCol="0"/>
          <a:lstStyle/>
          <a:p>
            <a:endParaRPr/>
          </a:p>
        </p:txBody>
      </p:sp>
      <p:sp>
        <p:nvSpPr>
          <p:cNvPr id="2" name="Holder 2"/>
          <p:cNvSpPr>
            <a:spLocks noGrp="1"/>
          </p:cNvSpPr>
          <p:nvPr>
            <p:ph type="title"/>
          </p:nvPr>
        </p:nvSpPr>
        <p:spPr>
          <a:xfrm>
            <a:off x="260099" y="255216"/>
            <a:ext cx="5907570" cy="556075"/>
          </a:xfrm>
          <a:prstGeom prst="rect">
            <a:avLst/>
          </a:prstGeom>
        </p:spPr>
        <p:txBody>
          <a:bodyPr wrap="square" lIns="0" tIns="0" rIns="0" bIns="0">
            <a:spAutoFit/>
          </a:bodyPr>
          <a:lstStyle>
            <a:lvl1pPr>
              <a:defRPr sz="2400" b="0" i="0">
                <a:solidFill>
                  <a:schemeClr val="tx1"/>
                </a:solidFill>
                <a:latin typeface="Georgia"/>
                <a:cs typeface="Georgia"/>
              </a:defRPr>
            </a:lvl1pPr>
          </a:lstStyle>
          <a:p>
            <a:endParaRPr/>
          </a:p>
        </p:txBody>
      </p:sp>
      <p:sp>
        <p:nvSpPr>
          <p:cNvPr id="3" name="Holder 3"/>
          <p:cNvSpPr>
            <a:spLocks noGrp="1"/>
          </p:cNvSpPr>
          <p:nvPr>
            <p:ph type="body" idx="1"/>
          </p:nvPr>
        </p:nvSpPr>
        <p:spPr>
          <a:xfrm>
            <a:off x="299000" y="1169023"/>
            <a:ext cx="4084320" cy="2857500"/>
          </a:xfrm>
          <a:prstGeom prst="rect">
            <a:avLst/>
          </a:prstGeom>
        </p:spPr>
        <p:txBody>
          <a:bodyPr wrap="square" lIns="0" tIns="0" rIns="0" bIns="0">
            <a:spAutoFit/>
          </a:bodyPr>
          <a:lstStyle>
            <a:lvl1pPr>
              <a:defRPr sz="1400" b="1" i="0">
                <a:solidFill>
                  <a:srgbClr val="D04A02"/>
                </a:solidFill>
                <a:latin typeface="Georgia"/>
                <a:cs typeface="Georgia"/>
              </a:defRPr>
            </a:lvl1pPr>
          </a:lstStyle>
          <a:p>
            <a:endParaRPr/>
          </a:p>
        </p:txBody>
      </p:sp>
      <p:sp>
        <p:nvSpPr>
          <p:cNvPr id="4" name="Holder 4"/>
          <p:cNvSpPr>
            <a:spLocks noGrp="1"/>
          </p:cNvSpPr>
          <p:nvPr>
            <p:ph type="ftr" sz="quarter" idx="5"/>
          </p:nvPr>
        </p:nvSpPr>
        <p:spPr>
          <a:xfrm>
            <a:off x="319484" y="4868290"/>
            <a:ext cx="186690" cy="111134"/>
          </a:xfrm>
          <a:prstGeom prst="rect">
            <a:avLst/>
          </a:prstGeom>
        </p:spPr>
        <p:txBody>
          <a:bodyPr wrap="square" lIns="0" tIns="0" rIns="0" bIns="0">
            <a:spAutoFit/>
          </a:bodyPr>
          <a:lstStyle>
            <a:lvl1pPr>
              <a:defRPr sz="600" b="0" i="0">
                <a:solidFill>
                  <a:schemeClr val="tx1"/>
                </a:solidFill>
                <a:latin typeface="Arial"/>
                <a:cs typeface="Arial"/>
              </a:defRPr>
            </a:lvl1pPr>
          </a:lstStyle>
          <a:p>
            <a:pPr marL="12700">
              <a:lnSpc>
                <a:spcPct val="100000"/>
              </a:lnSpc>
              <a:spcBef>
                <a:spcPts val="40"/>
              </a:spcBef>
            </a:pPr>
            <a:r>
              <a:rPr spc="-25"/>
              <a:t>PwC</a:t>
            </a: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538FF6DC-89F4-4E4A-A2AD-50DFD45E0689}" type="datetime1">
              <a:rPr lang="en-US" smtClean="0"/>
              <a:t>9/11/2025</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3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8867C-3856-C0D9-DCE0-ADBD5C0B6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BF121-4939-9A21-A839-230CC776A674}"/>
              </a:ext>
            </a:extLst>
          </p:cNvPr>
          <p:cNvSpPr>
            <a:spLocks noGrp="1"/>
          </p:cNvSpPr>
          <p:nvPr>
            <p:ph type="ctrTitle"/>
          </p:nvPr>
        </p:nvSpPr>
        <p:spPr>
          <a:xfrm>
            <a:off x="301428" y="1472621"/>
            <a:ext cx="6939477" cy="66742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sz="3000" b="1" i="0" u="none" strike="noStrike" dirty="0">
                <a:solidFill>
                  <a:srgbClr val="000000"/>
                </a:solidFill>
                <a:effectLst/>
                <a:latin typeface="Georgia" panose="02040502050405020303" pitchFamily="18" charset="0"/>
              </a:rPr>
              <a:t>Løngennemsigtighedsdirektivet</a:t>
            </a:r>
            <a:br>
              <a:rPr lang="da-DK" sz="3000" b="1" i="0" u="none" strike="noStrike" dirty="0">
                <a:solidFill>
                  <a:srgbClr val="000000"/>
                </a:solidFill>
                <a:effectLst/>
                <a:latin typeface="Georgia" panose="02040502050405020303" pitchFamily="18" charset="0"/>
              </a:rPr>
            </a:br>
            <a:br>
              <a:rPr lang="da-DK" sz="1200" i="0" u="none" strike="noStrike" dirty="0">
                <a:solidFill>
                  <a:srgbClr val="000000"/>
                </a:solidFill>
                <a:effectLst/>
                <a:latin typeface="Georgia" panose="02040502050405020303" pitchFamily="18" charset="0"/>
              </a:rPr>
            </a:br>
            <a:r>
              <a:rPr lang="da-DK" sz="1200" i="0" u="none" strike="noStrike" dirty="0">
                <a:solidFill>
                  <a:srgbClr val="000000"/>
                </a:solidFill>
                <a:effectLst/>
                <a:latin typeface="Georgia" panose="02040502050405020303" pitchFamily="18" charset="0"/>
              </a:rPr>
              <a:t>Dansk Forening for Arbejdsret</a:t>
            </a:r>
            <a:endParaRPr lang="en-GB" sz="1200" noProof="0" dirty="0"/>
          </a:p>
        </p:txBody>
      </p:sp>
      <p:sp>
        <p:nvSpPr>
          <p:cNvPr id="9" name="Subtitle 8">
            <a:extLst>
              <a:ext uri="{FF2B5EF4-FFF2-40B4-BE49-F238E27FC236}">
                <a16:creationId xmlns:a16="http://schemas.microsoft.com/office/drawing/2014/main" id="{6D45FBCF-F654-37CF-10CA-7AB40D869512}"/>
              </a:ext>
            </a:extLst>
          </p:cNvPr>
          <p:cNvSpPr>
            <a:spLocks noGrp="1"/>
          </p:cNvSpPr>
          <p:nvPr>
            <p:ph type="subTitle" idx="1"/>
          </p:nvPr>
        </p:nvSpPr>
        <p:spPr>
          <a:xfrm>
            <a:off x="301428" y="4540865"/>
            <a:ext cx="7373959" cy="20774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b="1" noProof="0" dirty="0"/>
              <a:t>Catrine Søndergaard Byrne, Partner, PwC Legal,</a:t>
            </a:r>
            <a:r>
              <a:rPr lang="en-GB" noProof="0" dirty="0"/>
              <a:t> September</a:t>
            </a:r>
            <a:r>
              <a:rPr lang="en-GB" dirty="0"/>
              <a:t> 2025</a:t>
            </a:r>
            <a:endParaRPr lang="en-GB" noProof="0" dirty="0"/>
          </a:p>
        </p:txBody>
      </p:sp>
    </p:spTree>
    <p:extLst>
      <p:ext uri="{BB962C8B-B14F-4D97-AF65-F5344CB8AC3E}">
        <p14:creationId xmlns:p14="http://schemas.microsoft.com/office/powerpoint/2010/main" val="1865854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24244-C4F6-5073-54BC-419620D90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7429E4-3022-7C75-EF56-F63E83D1DE38}"/>
              </a:ext>
            </a:extLst>
          </p:cNvPr>
          <p:cNvSpPr>
            <a:spLocks noGrp="1"/>
          </p:cNvSpPr>
          <p:nvPr>
            <p:ph type="title"/>
          </p:nvPr>
        </p:nvSpPr>
        <p:spPr>
          <a:xfrm>
            <a:off x="298329" y="2594969"/>
            <a:ext cx="4234381" cy="886397"/>
          </a:xfrm>
        </p:spPr>
        <p:txBody>
          <a:bodyPr/>
          <a:lstStyle/>
          <a:p>
            <a:r>
              <a:rPr lang="en-US" dirty="0" err="1"/>
              <a:t>Nedslag</a:t>
            </a:r>
            <a:r>
              <a:rPr lang="en-US" dirty="0"/>
              <a:t> </a:t>
            </a:r>
            <a:r>
              <a:rPr lang="en-US" dirty="0" err="1"/>
              <a:t>i</a:t>
            </a:r>
            <a:r>
              <a:rPr lang="en-US" dirty="0"/>
              <a:t> </a:t>
            </a:r>
            <a:r>
              <a:rPr lang="en-US" dirty="0" err="1"/>
              <a:t>direktivets</a:t>
            </a:r>
            <a:r>
              <a:rPr lang="en-US" dirty="0"/>
              <a:t> </a:t>
            </a:r>
            <a:r>
              <a:rPr lang="en-US" dirty="0" err="1"/>
              <a:t>krav</a:t>
            </a:r>
            <a:endParaRPr lang="da-DK" sz="1200" b="1" dirty="0">
              <a:solidFill>
                <a:srgbClr val="D04A02"/>
              </a:solidFill>
            </a:endParaRPr>
          </a:p>
        </p:txBody>
      </p:sp>
      <p:sp>
        <p:nvSpPr>
          <p:cNvPr id="3" name="Text Placeholder 2">
            <a:extLst>
              <a:ext uri="{FF2B5EF4-FFF2-40B4-BE49-F238E27FC236}">
                <a16:creationId xmlns:a16="http://schemas.microsoft.com/office/drawing/2014/main" id="{186AEB8D-23C5-8789-EA66-6CDB2BDAFF64}"/>
              </a:ext>
            </a:extLst>
          </p:cNvPr>
          <p:cNvSpPr>
            <a:spLocks noGrp="1"/>
          </p:cNvSpPr>
          <p:nvPr>
            <p:ph type="body" idx="1"/>
          </p:nvPr>
        </p:nvSpPr>
        <p:spPr/>
        <p:txBody>
          <a:bodyPr wrap="square" lIns="0" tIns="0" rIns="0" bIns="0" anchor="t">
            <a:spAutoFit/>
          </a:bodyPr>
          <a:lstStyle/>
          <a:p>
            <a:r>
              <a:rPr lang="en-US" dirty="0">
                <a:solidFill>
                  <a:srgbClr val="D46222"/>
                </a:solidFill>
              </a:rPr>
              <a:t>2</a:t>
            </a:r>
          </a:p>
        </p:txBody>
      </p:sp>
      <p:sp>
        <p:nvSpPr>
          <p:cNvPr id="4" name="Footer Placeholder 3">
            <a:extLst>
              <a:ext uri="{FF2B5EF4-FFF2-40B4-BE49-F238E27FC236}">
                <a16:creationId xmlns:a16="http://schemas.microsoft.com/office/drawing/2014/main" id="{1230A7FE-7ECF-7121-1072-D4413242B696}"/>
              </a:ext>
            </a:extLst>
          </p:cNvPr>
          <p:cNvSpPr>
            <a:spLocks noGrp="1"/>
          </p:cNvSpPr>
          <p:nvPr>
            <p:ph type="ftr" sz="quarter" idx="3"/>
          </p:nvPr>
        </p:nvSpPr>
        <p:spPr/>
        <p:txBody>
          <a:bodyPr/>
          <a:lstStyle/>
          <a:p>
            <a:r>
              <a:rPr lang="en-US"/>
              <a:t>PwC</a:t>
            </a:r>
          </a:p>
        </p:txBody>
      </p:sp>
    </p:spTree>
    <p:extLst>
      <p:ext uri="{BB962C8B-B14F-4D97-AF65-F5344CB8AC3E}">
        <p14:creationId xmlns:p14="http://schemas.microsoft.com/office/powerpoint/2010/main" val="276758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4">
          <a:extLst>
            <a:ext uri="{FF2B5EF4-FFF2-40B4-BE49-F238E27FC236}">
              <a16:creationId xmlns:a16="http://schemas.microsoft.com/office/drawing/2014/main" id="{4A4D49F3-683C-605A-3418-9B0ECD6B8C7D}"/>
            </a:ext>
          </a:extLst>
        </p:cNvPr>
        <p:cNvGrpSpPr/>
        <p:nvPr/>
      </p:nvGrpSpPr>
      <p:grpSpPr>
        <a:xfrm>
          <a:off x="0" y="0"/>
          <a:ext cx="0" cy="0"/>
          <a:chOff x="0" y="0"/>
          <a:chExt cx="0" cy="0"/>
        </a:xfrm>
      </p:grpSpPr>
      <p:sp>
        <p:nvSpPr>
          <p:cNvPr id="655" name="Google Shape;655;p4">
            <a:extLst>
              <a:ext uri="{FF2B5EF4-FFF2-40B4-BE49-F238E27FC236}">
                <a16:creationId xmlns:a16="http://schemas.microsoft.com/office/drawing/2014/main" id="{F6FC496A-7F87-72DB-F587-7DD24F9A8891}"/>
              </a:ext>
            </a:extLst>
          </p:cNvPr>
          <p:cNvSpPr txBox="1">
            <a:spLocks noGrp="1"/>
          </p:cNvSpPr>
          <p:nvPr>
            <p:ph type="title"/>
          </p:nvPr>
        </p:nvSpPr>
        <p:spPr>
          <a:xfrm>
            <a:off x="404814" y="675000"/>
            <a:ext cx="8334374" cy="933535"/>
          </a:xfrm>
          <a:prstGeom prst="rect">
            <a:avLst/>
          </a:prstGeom>
          <a:noFill/>
          <a:ln>
            <a:noFill/>
          </a:ln>
        </p:spPr>
        <p:txBody>
          <a:bodyPr spcFirstLastPara="1" wrap="square" lIns="0" tIns="0" rIns="0" bIns="0" anchor="t" anchorCtr="0">
            <a:noAutofit/>
          </a:bodyPr>
          <a:lstStyle/>
          <a:p>
            <a:pPr rtl="0">
              <a:buSzPts val="3200"/>
            </a:pPr>
            <a:r>
              <a:rPr lang="da-DK" dirty="0"/>
              <a:t>Hovedpunkter</a:t>
            </a:r>
            <a:endParaRPr dirty="0"/>
          </a:p>
        </p:txBody>
      </p:sp>
      <p:sp>
        <p:nvSpPr>
          <p:cNvPr id="656" name="Google Shape;656;p4">
            <a:extLst>
              <a:ext uri="{FF2B5EF4-FFF2-40B4-BE49-F238E27FC236}">
                <a16:creationId xmlns:a16="http://schemas.microsoft.com/office/drawing/2014/main" id="{F9A2648A-0D4C-438B-B7B5-6F4E344F290F}"/>
              </a:ext>
            </a:extLst>
          </p:cNvPr>
          <p:cNvSpPr txBox="1">
            <a:spLocks noGrp="1"/>
          </p:cNvSpPr>
          <p:nvPr>
            <p:ph type="body" idx="1"/>
          </p:nvPr>
        </p:nvSpPr>
        <p:spPr>
          <a:xfrm>
            <a:off x="404813" y="1609200"/>
            <a:ext cx="7014890" cy="3127275"/>
          </a:xfrm>
          <a:prstGeom prst="rect">
            <a:avLst/>
          </a:prstGeom>
          <a:noFill/>
          <a:ln>
            <a:noFill/>
          </a:ln>
        </p:spPr>
        <p:txBody>
          <a:bodyPr spcFirstLastPara="1" wrap="square" lIns="0" tIns="0" rIns="0" bIns="0" anchor="t" anchorCtr="0">
            <a:noAutofit/>
          </a:bodyPr>
          <a:lstStyle/>
          <a:p>
            <a:pPr indent="-342900" rtl="0"/>
            <a:r>
              <a:rPr lang="da-DK" sz="2000" dirty="0"/>
              <a:t>Minimumskrav for at styrke løngennemsigtighed</a:t>
            </a:r>
          </a:p>
          <a:p>
            <a:pPr indent="-342900" rtl="0"/>
            <a:endParaRPr lang="da-DK" sz="2000" dirty="0"/>
          </a:p>
          <a:p>
            <a:pPr indent="-342900" rtl="0"/>
            <a:r>
              <a:rPr lang="da-DK" sz="2000" dirty="0"/>
              <a:t>Forpligtelser for arbejdsgivere afhængig af virksomhedsstørrelse</a:t>
            </a:r>
          </a:p>
          <a:p>
            <a:pPr indent="-342900" rtl="0"/>
            <a:endParaRPr lang="da-DK" sz="2000" dirty="0"/>
          </a:p>
          <a:p>
            <a:pPr indent="-342900" rtl="0"/>
            <a:r>
              <a:rPr lang="da-DK" sz="2000" dirty="0"/>
              <a:t>Styrket rolle for samarbejdet med medarbejderrepræsentanter</a:t>
            </a:r>
          </a:p>
          <a:p>
            <a:pPr indent="-342900" rtl="0"/>
            <a:endParaRPr lang="da-DK" sz="2000" dirty="0"/>
          </a:p>
          <a:p>
            <a:pPr indent="-342900" rtl="0"/>
            <a:r>
              <a:rPr lang="da-DK" sz="2000" dirty="0"/>
              <a:t>Nye indberetnings- og handlepligter</a:t>
            </a:r>
            <a:endParaRPr sz="2000" dirty="0"/>
          </a:p>
          <a:p>
            <a:pPr marL="0" indent="0" rtl="0">
              <a:buNone/>
            </a:pPr>
            <a:endParaRPr sz="1125" dirty="0"/>
          </a:p>
        </p:txBody>
      </p:sp>
      <p:sp>
        <p:nvSpPr>
          <p:cNvPr id="658" name="Google Shape;658;p4">
            <a:extLst>
              <a:ext uri="{FF2B5EF4-FFF2-40B4-BE49-F238E27FC236}">
                <a16:creationId xmlns:a16="http://schemas.microsoft.com/office/drawing/2014/main" id="{83EAA6A0-05AB-17E7-F3BB-6224ADB3F6E8}"/>
              </a:ext>
            </a:extLst>
          </p:cNvPr>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11</a:t>
            </a:fld>
            <a:endParaRPr/>
          </a:p>
        </p:txBody>
      </p:sp>
    </p:spTree>
    <p:extLst>
      <p:ext uri="{BB962C8B-B14F-4D97-AF65-F5344CB8AC3E}">
        <p14:creationId xmlns:p14="http://schemas.microsoft.com/office/powerpoint/2010/main" val="53695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g31dc3b40360_0_2221"/>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buSzPts val="3200"/>
            </a:pPr>
            <a:r>
              <a:rPr lang="da-DK" dirty="0"/>
              <a:t>Centrale definitioner i direktivet</a:t>
            </a:r>
            <a:endParaRPr dirty="0"/>
          </a:p>
        </p:txBody>
      </p:sp>
      <p:sp>
        <p:nvSpPr>
          <p:cNvPr id="688" name="Google Shape;688;g31dc3b40360_0_2221"/>
          <p:cNvSpPr txBox="1">
            <a:spLocks noGrp="1"/>
          </p:cNvSpPr>
          <p:nvPr>
            <p:ph type="body" idx="1"/>
          </p:nvPr>
        </p:nvSpPr>
        <p:spPr>
          <a:xfrm>
            <a:off x="404813" y="1380600"/>
            <a:ext cx="6279300" cy="3127275"/>
          </a:xfrm>
          <a:prstGeom prst="rect">
            <a:avLst/>
          </a:prstGeom>
          <a:noFill/>
          <a:ln>
            <a:noFill/>
          </a:ln>
        </p:spPr>
        <p:txBody>
          <a:bodyPr spcFirstLastPara="1" wrap="square" lIns="0" tIns="0" rIns="0" bIns="0" anchor="t" anchorCtr="0">
            <a:noAutofit/>
          </a:bodyPr>
          <a:lstStyle/>
          <a:p>
            <a:pPr marL="0" indent="0" rtl="0">
              <a:buNone/>
            </a:pPr>
            <a:r>
              <a:rPr lang="da-DK" b="1" dirty="0"/>
              <a:t>Hvad er løn?</a:t>
            </a:r>
            <a:endParaRPr b="1" dirty="0"/>
          </a:p>
          <a:p>
            <a:pPr marL="742950" lvl="1" indent="-285750" rtl="0">
              <a:spcBef>
                <a:spcPts val="0"/>
              </a:spcBef>
              <a:buSzPts val="1500"/>
              <a:buFont typeface="Arial" panose="020B0604020202020204" pitchFamily="34" charset="0"/>
              <a:buChar char="•"/>
            </a:pPr>
            <a:r>
              <a:rPr lang="da-DK" sz="1200" dirty="0">
                <a:latin typeface="Georgia"/>
              </a:rPr>
              <a:t>Den almindelige grund- eller minimumsløn og alle andre ydelser i </a:t>
            </a:r>
            <a:r>
              <a:rPr lang="da-DK" sz="1200" b="1" dirty="0">
                <a:latin typeface="Georgia"/>
              </a:rPr>
              <a:t>penge</a:t>
            </a:r>
            <a:r>
              <a:rPr lang="da-DK" sz="1200" dirty="0">
                <a:latin typeface="Georgia"/>
              </a:rPr>
              <a:t> eller </a:t>
            </a:r>
            <a:r>
              <a:rPr lang="da-DK" sz="1200" b="1" dirty="0">
                <a:latin typeface="Georgia"/>
              </a:rPr>
              <a:t>naturalier</a:t>
            </a:r>
            <a:r>
              <a:rPr lang="da-DK" sz="1200" dirty="0">
                <a:latin typeface="Georgia"/>
              </a:rPr>
              <a:t>, som en arbejdstager i forbindelse med vedkommendes ansættelse modtager direkte eller indirekte (supplerende eller variable elementer) fra en arbejdsgiver</a:t>
            </a:r>
            <a:endParaRPr sz="1200" dirty="0">
              <a:latin typeface="Georgia"/>
            </a:endParaRPr>
          </a:p>
          <a:p>
            <a:pPr marL="742950" lvl="1" indent="-285750" rtl="0">
              <a:spcBef>
                <a:spcPts val="0"/>
              </a:spcBef>
              <a:buSzPts val="1500"/>
              <a:buFont typeface="Arial" panose="020B0604020202020204" pitchFamily="34" charset="0"/>
              <a:buChar char="•"/>
            </a:pPr>
            <a:endParaRPr sz="1200" dirty="0">
              <a:latin typeface="Georgia"/>
            </a:endParaRPr>
          </a:p>
          <a:p>
            <a:pPr marL="0" indent="0" rtl="0">
              <a:buNone/>
            </a:pPr>
            <a:r>
              <a:rPr lang="da-DK" b="1" dirty="0"/>
              <a:t>Hvad er lønforskel mellem køn?</a:t>
            </a:r>
            <a:endParaRPr b="1" dirty="0"/>
          </a:p>
          <a:p>
            <a:pPr marL="742950" lvl="1" indent="-285750" rtl="0">
              <a:spcBef>
                <a:spcPts val="0"/>
              </a:spcBef>
              <a:buSzPts val="1500"/>
              <a:buFont typeface="Arial" panose="020B0604020202020204" pitchFamily="34" charset="0"/>
              <a:buChar char="•"/>
            </a:pPr>
            <a:r>
              <a:rPr lang="da-DK" sz="1200" b="1" dirty="0">
                <a:latin typeface="Georgia"/>
              </a:rPr>
              <a:t>forskellen</a:t>
            </a:r>
            <a:r>
              <a:rPr lang="da-DK" sz="1200" dirty="0">
                <a:latin typeface="Georgia"/>
              </a:rPr>
              <a:t> mellem det gennemsnitlige lønniveau for en arbejdsgivers </a:t>
            </a:r>
            <a:r>
              <a:rPr lang="da-DK" sz="1200" b="1" dirty="0">
                <a:latin typeface="Georgia"/>
              </a:rPr>
              <a:t>kvindelige</a:t>
            </a:r>
            <a:r>
              <a:rPr lang="da-DK" sz="1200" dirty="0">
                <a:latin typeface="Georgia"/>
              </a:rPr>
              <a:t> og </a:t>
            </a:r>
            <a:r>
              <a:rPr lang="da-DK" sz="1200" b="1" dirty="0">
                <a:latin typeface="Georgia"/>
              </a:rPr>
              <a:t>mandlige</a:t>
            </a:r>
            <a:r>
              <a:rPr lang="da-DK" sz="1200" dirty="0">
                <a:latin typeface="Georgia"/>
              </a:rPr>
              <a:t> arbejdstagere udtrykt i procent af de mandlige arbejdstageres gennemsnitlige lønniveau</a:t>
            </a:r>
            <a:endParaRPr sz="1200" dirty="0">
              <a:latin typeface="Georgia"/>
            </a:endParaRPr>
          </a:p>
          <a:p>
            <a:pPr marL="0" indent="0" rtl="0">
              <a:buNone/>
            </a:pPr>
            <a:endParaRPr dirty="0"/>
          </a:p>
          <a:p>
            <a:pPr marL="0" indent="0" rtl="0">
              <a:buSzPts val="1100"/>
              <a:buNone/>
            </a:pPr>
            <a:r>
              <a:rPr lang="da-DK" b="1" dirty="0"/>
              <a:t>Hvad er ulige løn?</a:t>
            </a:r>
            <a:endParaRPr dirty="0"/>
          </a:p>
          <a:p>
            <a:pPr marL="742950" lvl="1" indent="-285750" rtl="0">
              <a:spcBef>
                <a:spcPts val="0"/>
              </a:spcBef>
              <a:buSzPts val="1500"/>
              <a:buFont typeface="Arial" panose="020B0604020202020204" pitchFamily="34" charset="0"/>
              <a:buChar char="•"/>
            </a:pPr>
            <a:r>
              <a:rPr lang="da-DK" sz="1200" dirty="0">
                <a:latin typeface="Georgia"/>
              </a:rPr>
              <a:t>Den </a:t>
            </a:r>
            <a:r>
              <a:rPr lang="da-DK" sz="1200" b="1" dirty="0">
                <a:latin typeface="Georgia"/>
              </a:rPr>
              <a:t>negative effekt af en neutral lønregel</a:t>
            </a:r>
            <a:r>
              <a:rPr lang="da-DK" sz="1200" dirty="0">
                <a:latin typeface="Georgia"/>
              </a:rPr>
              <a:t>, der vedrører grupper af arbejdstagere, der fortrinsvist er det ene køn. Kriterier der er/kan være indirekte diskriminerende er fleksibilitet, fravær, kvalitet, fuldtid mv. </a:t>
            </a:r>
            <a:endParaRPr sz="1200" dirty="0">
              <a:latin typeface="Georgia"/>
            </a:endParaRPr>
          </a:p>
        </p:txBody>
      </p:sp>
      <p:sp>
        <p:nvSpPr>
          <p:cNvPr id="690" name="Google Shape;690;g31dc3b40360_0_2221"/>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12</a:t>
            </a:fld>
            <a:endParaRPr/>
          </a:p>
        </p:txBody>
      </p:sp>
      <p:sp>
        <p:nvSpPr>
          <p:cNvPr id="4" name="Thought Bubble: Cloud 3">
            <a:extLst>
              <a:ext uri="{FF2B5EF4-FFF2-40B4-BE49-F238E27FC236}">
                <a16:creationId xmlns:a16="http://schemas.microsoft.com/office/drawing/2014/main" id="{6805FBF9-EF2D-33FC-10EB-16B8CDDC4412}"/>
              </a:ext>
            </a:extLst>
          </p:cNvPr>
          <p:cNvSpPr/>
          <p:nvPr/>
        </p:nvSpPr>
        <p:spPr>
          <a:xfrm>
            <a:off x="6853643" y="1141762"/>
            <a:ext cx="1776549" cy="1287929"/>
          </a:xfrm>
          <a:prstGeom prst="cloudCallout">
            <a:avLst/>
          </a:prstGeom>
          <a:solidFill>
            <a:srgbClr val="D462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xtBox 4">
            <a:extLst>
              <a:ext uri="{FF2B5EF4-FFF2-40B4-BE49-F238E27FC236}">
                <a16:creationId xmlns:a16="http://schemas.microsoft.com/office/drawing/2014/main" id="{B899D46D-678F-E532-B903-DC11DCB1CAEA}"/>
              </a:ext>
            </a:extLst>
          </p:cNvPr>
          <p:cNvSpPr txBox="1"/>
          <p:nvPr/>
        </p:nvSpPr>
        <p:spPr>
          <a:xfrm>
            <a:off x="6836215" y="1332407"/>
            <a:ext cx="1824164" cy="646331"/>
          </a:xfrm>
          <a:prstGeom prst="rect">
            <a:avLst/>
          </a:prstGeom>
          <a:noFill/>
        </p:spPr>
        <p:txBody>
          <a:bodyPr wrap="square" rtlCol="0">
            <a:spAutoFit/>
          </a:bodyPr>
          <a:lstStyle/>
          <a:p>
            <a:pPr algn="ctr"/>
            <a:r>
              <a:rPr lang="da-DK" dirty="0">
                <a:solidFill>
                  <a:schemeClr val="bg1"/>
                </a:solidFill>
              </a:rPr>
              <a:t>DK implementering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g31dc3b40360_0_1556"/>
          <p:cNvSpPr txBox="1">
            <a:spLocks noGrp="1"/>
          </p:cNvSpPr>
          <p:nvPr>
            <p:ph type="title"/>
          </p:nvPr>
        </p:nvSpPr>
        <p:spPr>
          <a:xfrm>
            <a:off x="404776" y="675019"/>
            <a:ext cx="8334450" cy="933525"/>
          </a:xfrm>
          <a:prstGeom prst="rect">
            <a:avLst/>
          </a:prstGeom>
          <a:noFill/>
          <a:ln>
            <a:noFill/>
          </a:ln>
        </p:spPr>
        <p:txBody>
          <a:bodyPr spcFirstLastPara="1" wrap="square" lIns="0" tIns="0" rIns="0" bIns="0" anchor="t" anchorCtr="0">
            <a:noAutofit/>
          </a:bodyPr>
          <a:lstStyle/>
          <a:p>
            <a:pPr rtl="0">
              <a:buSzPts val="3200"/>
            </a:pPr>
            <a:r>
              <a:rPr lang="da-DK" dirty="0"/>
              <a:t>“</a:t>
            </a:r>
            <a:r>
              <a:rPr lang="da-DK" dirty="0" err="1"/>
              <a:t>Workers</a:t>
            </a:r>
            <a:r>
              <a:rPr lang="da-DK" dirty="0"/>
              <a:t>” - arbejdstagerbegrebet</a:t>
            </a:r>
            <a:endParaRPr dirty="0"/>
          </a:p>
        </p:txBody>
      </p:sp>
      <p:sp>
        <p:nvSpPr>
          <p:cNvPr id="800" name="Google Shape;800;g31dc3b40360_0_1556"/>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13</a:t>
            </a:fld>
            <a:endParaRPr/>
          </a:p>
        </p:txBody>
      </p:sp>
      <p:pic>
        <p:nvPicPr>
          <p:cNvPr id="801" name="Google Shape;801;g31dc3b40360_0_1556"/>
          <p:cNvPicPr preferRelativeResize="0"/>
          <p:nvPr/>
        </p:nvPicPr>
        <p:blipFill>
          <a:blip r:embed="rId3">
            <a:alphaModFix/>
          </a:blip>
          <a:stretch>
            <a:fillRect/>
          </a:stretch>
        </p:blipFill>
        <p:spPr>
          <a:xfrm>
            <a:off x="1085850" y="1265644"/>
            <a:ext cx="7415605" cy="3306356"/>
          </a:xfrm>
          <a:prstGeom prst="rect">
            <a:avLst/>
          </a:prstGeom>
          <a:noFill/>
          <a:ln>
            <a:noFill/>
          </a:ln>
        </p:spPr>
      </p:pic>
      <p:sp>
        <p:nvSpPr>
          <p:cNvPr id="802" name="Google Shape;802;g31dc3b40360_0_1556"/>
          <p:cNvSpPr/>
          <p:nvPr/>
        </p:nvSpPr>
        <p:spPr>
          <a:xfrm>
            <a:off x="1968844" y="1764338"/>
            <a:ext cx="1368225" cy="762525"/>
          </a:xfrm>
          <a:prstGeom prst="ellipse">
            <a:avLst/>
          </a:prstGeom>
          <a:noFill/>
          <a:ln w="9525" cap="flat" cmpd="sng">
            <a:solidFill>
              <a:srgbClr val="D04A02"/>
            </a:solidFill>
            <a:prstDash val="solid"/>
            <a:round/>
            <a:headEnd type="none" w="sm" len="sm"/>
            <a:tailEnd type="none" w="sm" len="sm"/>
          </a:ln>
        </p:spPr>
        <p:txBody>
          <a:bodyPr spcFirstLastPara="1" wrap="square" lIns="68569" tIns="68569" rIns="68569" bIns="68569" anchor="ctr" anchorCtr="0">
            <a:noAutofit/>
          </a:bodyPr>
          <a:lstStyle/>
          <a:p>
            <a:pPr algn="ctr" rtl="0"/>
            <a:endParaRPr/>
          </a:p>
        </p:txBody>
      </p:sp>
      <p:sp>
        <p:nvSpPr>
          <p:cNvPr id="4" name="Thought Bubble: Cloud 3">
            <a:extLst>
              <a:ext uri="{FF2B5EF4-FFF2-40B4-BE49-F238E27FC236}">
                <a16:creationId xmlns:a16="http://schemas.microsoft.com/office/drawing/2014/main" id="{AB8DF7D7-80B8-E297-B460-C377CE3F0573}"/>
              </a:ext>
            </a:extLst>
          </p:cNvPr>
          <p:cNvSpPr/>
          <p:nvPr/>
        </p:nvSpPr>
        <p:spPr>
          <a:xfrm>
            <a:off x="4606830" y="3545333"/>
            <a:ext cx="1776549" cy="1287929"/>
          </a:xfrm>
          <a:prstGeom prst="cloudCallout">
            <a:avLst/>
          </a:prstGeom>
          <a:solidFill>
            <a:srgbClr val="D462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xtBox 4">
            <a:extLst>
              <a:ext uri="{FF2B5EF4-FFF2-40B4-BE49-F238E27FC236}">
                <a16:creationId xmlns:a16="http://schemas.microsoft.com/office/drawing/2014/main" id="{816A614E-9DA9-1B34-2CB4-47D1F9D223A0}"/>
              </a:ext>
            </a:extLst>
          </p:cNvPr>
          <p:cNvSpPr txBox="1"/>
          <p:nvPr/>
        </p:nvSpPr>
        <p:spPr>
          <a:xfrm>
            <a:off x="4589402" y="3735978"/>
            <a:ext cx="1824164" cy="646331"/>
          </a:xfrm>
          <a:prstGeom prst="rect">
            <a:avLst/>
          </a:prstGeom>
          <a:noFill/>
        </p:spPr>
        <p:txBody>
          <a:bodyPr wrap="square" rtlCol="0">
            <a:spAutoFit/>
          </a:bodyPr>
          <a:lstStyle/>
          <a:p>
            <a:pPr algn="ctr"/>
            <a:r>
              <a:rPr lang="da-DK" dirty="0">
                <a:solidFill>
                  <a:schemeClr val="bg1"/>
                </a:solidFill>
              </a:rPr>
              <a:t>DK implementering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8">
          <a:extLst>
            <a:ext uri="{FF2B5EF4-FFF2-40B4-BE49-F238E27FC236}">
              <a16:creationId xmlns:a16="http://schemas.microsoft.com/office/drawing/2014/main" id="{1ED06A0A-CA9F-647F-99DF-FF4BEBDAD93A}"/>
            </a:ext>
          </a:extLst>
        </p:cNvPr>
        <p:cNvGrpSpPr/>
        <p:nvPr/>
      </p:nvGrpSpPr>
      <p:grpSpPr>
        <a:xfrm>
          <a:off x="0" y="0"/>
          <a:ext cx="0" cy="0"/>
          <a:chOff x="0" y="0"/>
          <a:chExt cx="0" cy="0"/>
        </a:xfrm>
      </p:grpSpPr>
      <p:sp>
        <p:nvSpPr>
          <p:cNvPr id="850" name="Google Shape;850;g31dc3b40360_0_2133">
            <a:extLst>
              <a:ext uri="{FF2B5EF4-FFF2-40B4-BE49-F238E27FC236}">
                <a16:creationId xmlns:a16="http://schemas.microsoft.com/office/drawing/2014/main" id="{5C2C6490-DA2F-AD69-84BA-5526991DFFE4}"/>
              </a:ext>
            </a:extLst>
          </p:cNvPr>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buSzPts val="3200"/>
            </a:pPr>
            <a:r>
              <a:rPr lang="da-DK" dirty="0"/>
              <a:t>”Arbejdsgiver”</a:t>
            </a:r>
            <a:endParaRPr dirty="0"/>
          </a:p>
        </p:txBody>
      </p:sp>
      <p:sp>
        <p:nvSpPr>
          <p:cNvPr id="852" name="Google Shape;852;g31dc3b40360_0_2133">
            <a:extLst>
              <a:ext uri="{FF2B5EF4-FFF2-40B4-BE49-F238E27FC236}">
                <a16:creationId xmlns:a16="http://schemas.microsoft.com/office/drawing/2014/main" id="{7B8842C8-9D3F-4793-C8F5-E3063B8DA54C}"/>
              </a:ext>
            </a:extLst>
          </p:cNvPr>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14</a:t>
            </a:fld>
            <a:endParaRPr/>
          </a:p>
        </p:txBody>
      </p:sp>
      <p:sp>
        <p:nvSpPr>
          <p:cNvPr id="853" name="Google Shape;853;g31dc3b40360_0_2133">
            <a:extLst>
              <a:ext uri="{FF2B5EF4-FFF2-40B4-BE49-F238E27FC236}">
                <a16:creationId xmlns:a16="http://schemas.microsoft.com/office/drawing/2014/main" id="{660C1152-ED73-137C-BC1C-FAFF52731E8C}"/>
              </a:ext>
            </a:extLst>
          </p:cNvPr>
          <p:cNvSpPr txBox="1">
            <a:spLocks noGrp="1"/>
          </p:cNvSpPr>
          <p:nvPr>
            <p:ph type="body" idx="1"/>
          </p:nvPr>
        </p:nvSpPr>
        <p:spPr>
          <a:xfrm>
            <a:off x="405000" y="1493025"/>
            <a:ext cx="6183000" cy="3050325"/>
          </a:xfrm>
          <a:prstGeom prst="rect">
            <a:avLst/>
          </a:prstGeom>
          <a:noFill/>
          <a:ln>
            <a:noFill/>
          </a:ln>
        </p:spPr>
        <p:txBody>
          <a:bodyPr spcFirstLastPara="1" wrap="square" lIns="0" tIns="0" rIns="0" bIns="0" anchor="t" anchorCtr="0">
            <a:noAutofit/>
          </a:bodyPr>
          <a:lstStyle/>
          <a:p>
            <a:pPr marL="0" indent="0" rtl="0">
              <a:buNone/>
            </a:pPr>
            <a:r>
              <a:rPr lang="da-DK" dirty="0"/>
              <a:t>Forventes som efter kønsopdelt lønstatistik</a:t>
            </a:r>
          </a:p>
          <a:p>
            <a:pPr marL="0" indent="0" rtl="0">
              <a:buNone/>
            </a:pPr>
            <a:endParaRPr dirty="0"/>
          </a:p>
          <a:p>
            <a:pPr marL="742950" lvl="1" indent="-285750" rtl="0">
              <a:spcBef>
                <a:spcPts val="0"/>
              </a:spcBef>
              <a:buSzPts val="1500"/>
            </a:pPr>
            <a:r>
              <a:rPr lang="da-DK" sz="1400" dirty="0">
                <a:latin typeface="Georgia"/>
              </a:rPr>
              <a:t>Antallet af medarbejdere for den enkelte selvstændige, juridiske enhed, dvs. pr. CVR-nr. </a:t>
            </a:r>
          </a:p>
          <a:p>
            <a:pPr marL="742950" lvl="1" indent="-285750" rtl="0">
              <a:spcBef>
                <a:spcPts val="0"/>
              </a:spcBef>
              <a:buSzPts val="1500"/>
            </a:pPr>
            <a:endParaRPr lang="da-DK" sz="1400" dirty="0">
              <a:latin typeface="Georgia"/>
            </a:endParaRPr>
          </a:p>
          <a:p>
            <a:pPr marL="742950" lvl="1" indent="-285750" rtl="0">
              <a:spcBef>
                <a:spcPts val="0"/>
              </a:spcBef>
              <a:buSzPts val="1500"/>
            </a:pPr>
            <a:r>
              <a:rPr lang="da-DK" sz="1400" dirty="0">
                <a:latin typeface="Georgia"/>
              </a:rPr>
              <a:t>Ingen bemærkninger om koncernforhold</a:t>
            </a:r>
          </a:p>
          <a:p>
            <a:pPr marL="742950" lvl="1" indent="-285750" rtl="0">
              <a:spcBef>
                <a:spcPts val="0"/>
              </a:spcBef>
              <a:buSzPts val="1500"/>
            </a:pPr>
            <a:endParaRPr sz="1400" dirty="0">
              <a:latin typeface="Georgia"/>
            </a:endParaRPr>
          </a:p>
          <a:p>
            <a:pPr marL="0" indent="0" rtl="0">
              <a:lnSpc>
                <a:spcPct val="99000"/>
              </a:lnSpc>
              <a:spcBef>
                <a:spcPts val="450"/>
              </a:spcBef>
              <a:buNone/>
            </a:pPr>
            <a:endParaRPr dirty="0"/>
          </a:p>
        </p:txBody>
      </p:sp>
      <p:sp>
        <p:nvSpPr>
          <p:cNvPr id="6" name="Thought Bubble: Cloud 5">
            <a:extLst>
              <a:ext uri="{FF2B5EF4-FFF2-40B4-BE49-F238E27FC236}">
                <a16:creationId xmlns:a16="http://schemas.microsoft.com/office/drawing/2014/main" id="{E066FB6B-3B97-8D8A-78D0-EAF9394CC3CE}"/>
              </a:ext>
            </a:extLst>
          </p:cNvPr>
          <p:cNvSpPr/>
          <p:nvPr/>
        </p:nvSpPr>
        <p:spPr>
          <a:xfrm>
            <a:off x="5965368" y="2613515"/>
            <a:ext cx="1776549" cy="1287929"/>
          </a:xfrm>
          <a:prstGeom prst="cloudCallout">
            <a:avLst/>
          </a:prstGeom>
          <a:solidFill>
            <a:srgbClr val="D462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54E7F308-ED1F-9F7B-EB8E-A47807A0B027}"/>
              </a:ext>
            </a:extLst>
          </p:cNvPr>
          <p:cNvSpPr txBox="1"/>
          <p:nvPr/>
        </p:nvSpPr>
        <p:spPr>
          <a:xfrm>
            <a:off x="5947940" y="2804160"/>
            <a:ext cx="1824164" cy="646331"/>
          </a:xfrm>
          <a:prstGeom prst="rect">
            <a:avLst/>
          </a:prstGeom>
          <a:noFill/>
        </p:spPr>
        <p:txBody>
          <a:bodyPr wrap="square" rtlCol="0">
            <a:spAutoFit/>
          </a:bodyPr>
          <a:lstStyle/>
          <a:p>
            <a:pPr algn="ctr"/>
            <a:r>
              <a:rPr lang="da-DK" dirty="0">
                <a:solidFill>
                  <a:schemeClr val="bg1"/>
                </a:solidFill>
              </a:rPr>
              <a:t>DK implementering</a:t>
            </a:r>
          </a:p>
        </p:txBody>
      </p:sp>
    </p:spTree>
    <p:extLst>
      <p:ext uri="{BB962C8B-B14F-4D97-AF65-F5344CB8AC3E}">
        <p14:creationId xmlns:p14="http://schemas.microsoft.com/office/powerpoint/2010/main" val="1095973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g3376f64c6a5_0_44"/>
          <p:cNvSpPr/>
          <p:nvPr/>
        </p:nvSpPr>
        <p:spPr>
          <a:xfrm>
            <a:off x="1380919" y="1687398"/>
            <a:ext cx="5923575" cy="2991946"/>
          </a:xfrm>
          <a:prstGeom prst="roundRect">
            <a:avLst>
              <a:gd name="adj" fmla="val 16667"/>
            </a:avLst>
          </a:prstGeom>
          <a:solidFill>
            <a:schemeClr val="lt2"/>
          </a:solidFill>
          <a:ln w="28575" cap="flat" cmpd="sng">
            <a:solidFill>
              <a:srgbClr val="D04A02"/>
            </a:solidFill>
            <a:prstDash val="solid"/>
            <a:round/>
            <a:headEnd type="none" w="sm" len="sm"/>
            <a:tailEnd type="none" w="sm" len="sm"/>
          </a:ln>
        </p:spPr>
        <p:txBody>
          <a:bodyPr spcFirstLastPara="1" wrap="square" lIns="68569" tIns="68569" rIns="68569" bIns="68569"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sp>
        <p:nvSpPr>
          <p:cNvPr id="808" name="Google Shape;808;g3376f64c6a5_0_44"/>
          <p:cNvSpPr txBox="1">
            <a:spLocks noGrp="1"/>
          </p:cNvSpPr>
          <p:nvPr>
            <p:ph type="title"/>
          </p:nvPr>
        </p:nvSpPr>
        <p:spPr>
          <a:xfrm>
            <a:off x="404776" y="675019"/>
            <a:ext cx="8334450" cy="933525"/>
          </a:xfrm>
          <a:prstGeom prst="rect">
            <a:avLst/>
          </a:prstGeom>
          <a:noFill/>
          <a:ln>
            <a:noFill/>
          </a:ln>
        </p:spPr>
        <p:txBody>
          <a:bodyPr spcFirstLastPara="1" wrap="square" lIns="0" tIns="0" rIns="0" bIns="0" anchor="t" anchorCtr="0">
            <a:noAutofit/>
          </a:bodyPr>
          <a:lstStyle/>
          <a:p>
            <a:pPr rtl="0">
              <a:buSzPts val="3200"/>
            </a:pPr>
            <a:r>
              <a:rPr lang="da-DK" dirty="0"/>
              <a:t>Løngennemsigtighed ved ansættelsen</a:t>
            </a:r>
            <a:br>
              <a:rPr lang="da-DK" dirty="0"/>
            </a:br>
            <a:r>
              <a:rPr lang="da-DK" dirty="0"/>
              <a:t>Arbejdsgivers forpligtelser i relation til ansøgere</a:t>
            </a:r>
            <a:endParaRPr dirty="0"/>
          </a:p>
        </p:txBody>
      </p:sp>
      <p:sp>
        <p:nvSpPr>
          <p:cNvPr id="809" name="Google Shape;809;g3376f64c6a5_0_44"/>
          <p:cNvSpPr txBox="1">
            <a:spLocks noGrp="1"/>
          </p:cNvSpPr>
          <p:nvPr>
            <p:ph type="body" idx="1"/>
          </p:nvPr>
        </p:nvSpPr>
        <p:spPr>
          <a:xfrm>
            <a:off x="1678556" y="1611581"/>
            <a:ext cx="5515425" cy="2924775"/>
          </a:xfrm>
          <a:prstGeom prst="rect">
            <a:avLst/>
          </a:prstGeom>
          <a:noFill/>
          <a:ln>
            <a:noFill/>
          </a:ln>
        </p:spPr>
        <p:txBody>
          <a:bodyPr spcFirstLastPara="1" wrap="square" lIns="0" tIns="0" rIns="0" bIns="0" anchor="t" anchorCtr="0">
            <a:noAutofit/>
          </a:bodyPr>
          <a:lstStyle/>
          <a:p>
            <a:pPr marL="76200" indent="0" rtl="0">
              <a:buNone/>
            </a:pPr>
            <a:endParaRPr b="1" dirty="0">
              <a:solidFill>
                <a:schemeClr val="accent1"/>
              </a:solidFill>
            </a:endParaRPr>
          </a:p>
          <a:p>
            <a:pPr marL="76200" indent="0" rtl="0">
              <a:buNone/>
            </a:pPr>
            <a:r>
              <a:rPr lang="da-DK" sz="1575" dirty="0">
                <a:solidFill>
                  <a:srgbClr val="FF0000"/>
                </a:solidFill>
              </a:rPr>
              <a:t>Information om lønniveau</a:t>
            </a:r>
            <a:endParaRPr sz="1575" dirty="0">
              <a:solidFill>
                <a:srgbClr val="FF0000"/>
              </a:solidFill>
            </a:endParaRPr>
          </a:p>
          <a:p>
            <a:pPr marL="76200" indent="0" rtl="0">
              <a:buNone/>
            </a:pPr>
            <a:endParaRPr dirty="0"/>
          </a:p>
          <a:p>
            <a:pPr marL="76200" indent="0" rtl="0">
              <a:buNone/>
            </a:pPr>
            <a:r>
              <a:rPr lang="da-DK" dirty="0"/>
              <a:t>Arbejdsgivere er forpligtet til at give ansøgere information om </a:t>
            </a:r>
            <a:endParaRPr dirty="0"/>
          </a:p>
          <a:p>
            <a:pPr marL="76200" indent="0" rtl="0">
              <a:buNone/>
            </a:pPr>
            <a:endParaRPr dirty="0"/>
          </a:p>
          <a:p>
            <a:pPr marL="742950" lvl="1" indent="-285750" rtl="0">
              <a:spcBef>
                <a:spcPts val="0"/>
              </a:spcBef>
              <a:buSzPts val="1500"/>
              <a:buFont typeface="Arial" panose="020B0604020202020204" pitchFamily="34" charset="0"/>
              <a:buChar char="•"/>
            </a:pPr>
            <a:r>
              <a:rPr lang="da-DK" sz="1200" dirty="0">
                <a:latin typeface="Georgia"/>
              </a:rPr>
              <a:t>startlønnen eller intervallet for startlønnen, baseret på objektive og kønsneutrale kriterier</a:t>
            </a:r>
            <a:endParaRPr sz="1200" dirty="0">
              <a:latin typeface="Georgia"/>
            </a:endParaRPr>
          </a:p>
          <a:p>
            <a:pPr marL="742950" lvl="1" indent="-285750" rtl="0">
              <a:spcBef>
                <a:spcPts val="0"/>
              </a:spcBef>
              <a:buSzPts val="1500"/>
              <a:buFont typeface="Arial" panose="020B0604020202020204" pitchFamily="34" charset="0"/>
              <a:buChar char="•"/>
            </a:pPr>
            <a:r>
              <a:rPr lang="da-DK" sz="1200" dirty="0">
                <a:latin typeface="Georgia"/>
              </a:rPr>
              <a:t>hvis relevant, de bestemmelser i kollektiv overenskomst, som arbejdsgiveren anvender i forhold til stillingen</a:t>
            </a:r>
          </a:p>
          <a:p>
            <a:pPr marL="742950" lvl="1" indent="-285750" rtl="0">
              <a:spcBef>
                <a:spcPts val="0"/>
              </a:spcBef>
              <a:buSzPts val="1500"/>
              <a:buFont typeface="Arial" panose="020B0604020202020204" pitchFamily="34" charset="0"/>
              <a:buChar char="•"/>
            </a:pPr>
            <a:r>
              <a:rPr lang="da-DK" sz="1200" dirty="0">
                <a:latin typeface="Georgia"/>
              </a:rPr>
              <a:t>Hvornår? Præmis 32</a:t>
            </a:r>
            <a:endParaRPr sz="1200" dirty="0">
              <a:latin typeface="Georgia"/>
            </a:endParaRPr>
          </a:p>
          <a:p>
            <a:pPr marL="0" indent="0" rtl="0">
              <a:buNone/>
            </a:pPr>
            <a:endParaRPr dirty="0"/>
          </a:p>
          <a:p>
            <a:pPr marL="0" indent="0" rtl="0">
              <a:buNone/>
            </a:pPr>
            <a:r>
              <a:rPr lang="da-DK" dirty="0"/>
              <a:t>Arbejdsgiveren </a:t>
            </a:r>
            <a:r>
              <a:rPr lang="da-DK" u="sng" dirty="0"/>
              <a:t>må ikke spørge</a:t>
            </a:r>
            <a:r>
              <a:rPr lang="da-DK" dirty="0"/>
              <a:t> ansøgere om deres lønhistorik i nuværende eller tidligere stillinger. </a:t>
            </a:r>
            <a:endParaRPr dirty="0"/>
          </a:p>
        </p:txBody>
      </p:sp>
      <p:sp>
        <p:nvSpPr>
          <p:cNvPr id="811" name="Google Shape;811;g3376f64c6a5_0_44"/>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15</a:t>
            </a:fld>
            <a:endParaRPr/>
          </a:p>
        </p:txBody>
      </p:sp>
      <p:sp>
        <p:nvSpPr>
          <p:cNvPr id="2" name="Thought Bubble: Cloud 1">
            <a:extLst>
              <a:ext uri="{FF2B5EF4-FFF2-40B4-BE49-F238E27FC236}">
                <a16:creationId xmlns:a16="http://schemas.microsoft.com/office/drawing/2014/main" id="{B6C33497-08BC-7FC9-643A-26DFF2DED27D}"/>
              </a:ext>
            </a:extLst>
          </p:cNvPr>
          <p:cNvSpPr/>
          <p:nvPr/>
        </p:nvSpPr>
        <p:spPr>
          <a:xfrm>
            <a:off x="6962451" y="360042"/>
            <a:ext cx="1776549" cy="1287929"/>
          </a:xfrm>
          <a:prstGeom prst="cloudCallout">
            <a:avLst/>
          </a:prstGeom>
          <a:solidFill>
            <a:srgbClr val="D462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xtBox 2">
            <a:extLst>
              <a:ext uri="{FF2B5EF4-FFF2-40B4-BE49-F238E27FC236}">
                <a16:creationId xmlns:a16="http://schemas.microsoft.com/office/drawing/2014/main" id="{18B10B6F-557D-2B7A-CF87-E659BB2791F5}"/>
              </a:ext>
            </a:extLst>
          </p:cNvPr>
          <p:cNvSpPr txBox="1"/>
          <p:nvPr/>
        </p:nvSpPr>
        <p:spPr>
          <a:xfrm>
            <a:off x="6945023" y="550687"/>
            <a:ext cx="1824164" cy="646331"/>
          </a:xfrm>
          <a:prstGeom prst="rect">
            <a:avLst/>
          </a:prstGeom>
          <a:noFill/>
        </p:spPr>
        <p:txBody>
          <a:bodyPr wrap="square" rtlCol="0">
            <a:spAutoFit/>
          </a:bodyPr>
          <a:lstStyle/>
          <a:p>
            <a:pPr algn="ctr"/>
            <a:r>
              <a:rPr lang="da-DK" dirty="0">
                <a:solidFill>
                  <a:schemeClr val="bg1"/>
                </a:solidFill>
              </a:rPr>
              <a:t>DK implementering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g31dc1048280_0_50"/>
          <p:cNvSpPr/>
          <p:nvPr/>
        </p:nvSpPr>
        <p:spPr>
          <a:xfrm>
            <a:off x="3807525" y="1878525"/>
            <a:ext cx="3067650" cy="2999138"/>
          </a:xfrm>
          <a:prstGeom prst="roundRect">
            <a:avLst>
              <a:gd name="adj" fmla="val 16667"/>
            </a:avLst>
          </a:prstGeom>
          <a:solidFill>
            <a:schemeClr val="lt2"/>
          </a:solidFill>
          <a:ln w="28575" cap="flat" cmpd="sng">
            <a:solidFill>
              <a:srgbClr val="D04A02"/>
            </a:solidFill>
            <a:prstDash val="solid"/>
            <a:round/>
            <a:headEnd type="none" w="sm" len="sm"/>
            <a:tailEnd type="none" w="sm" len="sm"/>
          </a:ln>
        </p:spPr>
        <p:txBody>
          <a:bodyPr spcFirstLastPara="1" wrap="square" lIns="68569" tIns="68569" rIns="68569" bIns="68569"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sp>
        <p:nvSpPr>
          <p:cNvPr id="831" name="Google Shape;831;g31dc1048280_0_50"/>
          <p:cNvSpPr/>
          <p:nvPr/>
        </p:nvSpPr>
        <p:spPr>
          <a:xfrm>
            <a:off x="419473" y="1878525"/>
            <a:ext cx="3067650" cy="2999138"/>
          </a:xfrm>
          <a:prstGeom prst="roundRect">
            <a:avLst>
              <a:gd name="adj" fmla="val 16667"/>
            </a:avLst>
          </a:prstGeom>
          <a:solidFill>
            <a:schemeClr val="lt2"/>
          </a:solidFill>
          <a:ln w="28575" cap="flat" cmpd="sng">
            <a:solidFill>
              <a:srgbClr val="D04A02"/>
            </a:solidFill>
            <a:prstDash val="solid"/>
            <a:round/>
            <a:headEnd type="none" w="sm" len="sm"/>
            <a:tailEnd type="none" w="sm" len="sm"/>
          </a:ln>
        </p:spPr>
        <p:txBody>
          <a:bodyPr spcFirstLastPara="1" wrap="square" lIns="68569" tIns="68569" rIns="68569" bIns="68569"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sp>
        <p:nvSpPr>
          <p:cNvPr id="832" name="Google Shape;832;g31dc1048280_0_50"/>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buSzPts val="3200"/>
            </a:pPr>
            <a:r>
              <a:rPr lang="da-DK" dirty="0"/>
              <a:t>Arbejdsgivers forpligtelser i relation til arbejdstagere</a:t>
            </a:r>
            <a:br>
              <a:rPr lang="da-DK" dirty="0"/>
            </a:br>
            <a:br>
              <a:rPr lang="da-DK" dirty="0"/>
            </a:br>
            <a:r>
              <a:rPr lang="da-DK" sz="1400" b="1" dirty="0">
                <a:solidFill>
                  <a:srgbClr val="D04A02"/>
                </a:solidFill>
                <a:ea typeface="+mn-ea"/>
              </a:rPr>
              <a:t>Gennemsigtighed skal styrke den enkeltes mulighed for at identificere lønforskelle </a:t>
            </a:r>
            <a:endParaRPr sz="1400" b="1" dirty="0">
              <a:solidFill>
                <a:srgbClr val="D04A02"/>
              </a:solidFill>
              <a:ea typeface="+mn-ea"/>
            </a:endParaRPr>
          </a:p>
        </p:txBody>
      </p:sp>
      <p:sp>
        <p:nvSpPr>
          <p:cNvPr id="834" name="Google Shape;834;g31dc1048280_0_50"/>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16</a:t>
            </a:fld>
            <a:endParaRPr/>
          </a:p>
        </p:txBody>
      </p:sp>
      <p:sp>
        <p:nvSpPr>
          <p:cNvPr id="835" name="Google Shape;835;g31dc1048280_0_50"/>
          <p:cNvSpPr txBox="1">
            <a:spLocks noGrp="1"/>
          </p:cNvSpPr>
          <p:nvPr>
            <p:ph type="body" idx="1"/>
          </p:nvPr>
        </p:nvSpPr>
        <p:spPr>
          <a:xfrm>
            <a:off x="717130" y="2004164"/>
            <a:ext cx="2597850" cy="2626590"/>
          </a:xfrm>
          <a:prstGeom prst="rect">
            <a:avLst/>
          </a:prstGeom>
          <a:noFill/>
          <a:ln>
            <a:noFill/>
          </a:ln>
        </p:spPr>
        <p:txBody>
          <a:bodyPr spcFirstLastPara="1" wrap="square" lIns="0" tIns="0" rIns="0" bIns="0" anchor="t" anchorCtr="0">
            <a:noAutofit/>
          </a:bodyPr>
          <a:lstStyle/>
          <a:p>
            <a:pPr marL="0" indent="0" rtl="0">
              <a:buNone/>
            </a:pPr>
            <a:r>
              <a:rPr lang="da-DK" sz="1200" dirty="0"/>
              <a:t>Forpligtelse til at give information til arbejdstageren (art. 6 og præmis 35)</a:t>
            </a:r>
            <a:endParaRPr sz="1200" dirty="0"/>
          </a:p>
          <a:p>
            <a:pPr marL="457200" lvl="1" indent="0" rtl="0">
              <a:spcBef>
                <a:spcPts val="0"/>
              </a:spcBef>
              <a:buSzPts val="1500"/>
              <a:buNone/>
            </a:pPr>
            <a:endParaRPr lang="da-DK" b="1" dirty="0">
              <a:solidFill>
                <a:schemeClr val="accent1"/>
              </a:solidFill>
            </a:endParaRPr>
          </a:p>
          <a:p>
            <a:pPr marL="0" lvl="1" indent="0" rtl="0">
              <a:spcBef>
                <a:spcPts val="0"/>
              </a:spcBef>
              <a:buSzPts val="1500"/>
              <a:buNone/>
            </a:pPr>
            <a:r>
              <a:rPr lang="da-DK" sz="1200" dirty="0">
                <a:latin typeface="Georgia"/>
              </a:rPr>
              <a:t>Arbejdsgiveren skal gøre det nemt for sine arbejdstagere at få adgang til de kriterier, der bruges til at fastsætte løn, lønniveauer og lønudvikling. </a:t>
            </a:r>
            <a:endParaRPr sz="1200" dirty="0">
              <a:latin typeface="Georgia"/>
            </a:endParaRPr>
          </a:p>
          <a:p>
            <a:pPr marL="0" lvl="1" indent="0" rtl="0">
              <a:spcBef>
                <a:spcPts val="0"/>
              </a:spcBef>
              <a:buSzPts val="1500"/>
              <a:buNone/>
            </a:pPr>
            <a:endParaRPr lang="da-DK" sz="1200" dirty="0">
              <a:latin typeface="Georgia"/>
            </a:endParaRPr>
          </a:p>
          <a:p>
            <a:pPr marL="0" lvl="1" indent="0" rtl="0">
              <a:spcBef>
                <a:spcPts val="0"/>
              </a:spcBef>
              <a:buSzPts val="1500"/>
              <a:buNone/>
            </a:pPr>
            <a:r>
              <a:rPr lang="da-DK" sz="1200" dirty="0">
                <a:latin typeface="Georgia"/>
              </a:rPr>
              <a:t>Kriterierne skal være objektive og kønsneutrale. </a:t>
            </a:r>
            <a:endParaRPr sz="1200" dirty="0">
              <a:latin typeface="Georgia"/>
            </a:endParaRPr>
          </a:p>
        </p:txBody>
      </p:sp>
      <p:sp>
        <p:nvSpPr>
          <p:cNvPr id="836" name="Google Shape;836;g31dc1048280_0_50"/>
          <p:cNvSpPr txBox="1">
            <a:spLocks noGrp="1"/>
          </p:cNvSpPr>
          <p:nvPr>
            <p:ph type="body" idx="1"/>
          </p:nvPr>
        </p:nvSpPr>
        <p:spPr>
          <a:xfrm>
            <a:off x="4017575" y="1923782"/>
            <a:ext cx="2794969" cy="2924775"/>
          </a:xfrm>
          <a:prstGeom prst="rect">
            <a:avLst/>
          </a:prstGeom>
          <a:noFill/>
          <a:ln>
            <a:noFill/>
          </a:ln>
        </p:spPr>
        <p:txBody>
          <a:bodyPr spcFirstLastPara="1" wrap="square" lIns="0" tIns="0" rIns="0" bIns="0" anchor="t" anchorCtr="0">
            <a:noAutofit/>
          </a:bodyPr>
          <a:lstStyle/>
          <a:p>
            <a:pPr marL="0" indent="0" rtl="0">
              <a:buNone/>
            </a:pPr>
            <a:r>
              <a:rPr lang="da-DK" sz="1200" dirty="0"/>
              <a:t>Forpligtelse til at give information til arbejdstageren på anmodning (art. 7 og præmis 36)</a:t>
            </a:r>
            <a:endParaRPr sz="1200" dirty="0"/>
          </a:p>
          <a:p>
            <a:pPr marL="0" indent="0" algn="ctr" rtl="0">
              <a:buNone/>
            </a:pPr>
            <a:endParaRPr b="1" dirty="0">
              <a:solidFill>
                <a:schemeClr val="accent1"/>
              </a:solidFill>
            </a:endParaRPr>
          </a:p>
          <a:p>
            <a:pPr marL="0" lvl="1" indent="0" rtl="0">
              <a:spcBef>
                <a:spcPts val="0"/>
              </a:spcBef>
              <a:buSzPts val="1500"/>
              <a:buNone/>
            </a:pPr>
            <a:r>
              <a:rPr lang="da-DK" sz="1200" dirty="0">
                <a:latin typeface="Georgia"/>
              </a:rPr>
              <a:t>Arbejdsgiveren skal på anmodning fra arbejdstageren give information om arbejdstagerens individuelle lønniveau og de gennemsnitlige lønniveauer opdelt efter køn for kategorier af </a:t>
            </a:r>
            <a:r>
              <a:rPr lang="da-DK" sz="1200" dirty="0" err="1">
                <a:latin typeface="Georgia"/>
              </a:rPr>
              <a:t>af</a:t>
            </a:r>
            <a:r>
              <a:rPr lang="da-DK" sz="1200" dirty="0">
                <a:latin typeface="Georgia"/>
              </a:rPr>
              <a:t> arbejdstagere, der udfører samme arbejde eller arbejde af samme værdi. </a:t>
            </a:r>
            <a:endParaRPr sz="1200" dirty="0">
              <a:latin typeface="Georgia"/>
            </a:endParaRPr>
          </a:p>
          <a:p>
            <a:pPr marL="0" lvl="1" indent="0" rtl="0">
              <a:spcBef>
                <a:spcPts val="0"/>
              </a:spcBef>
              <a:buSzPts val="1500"/>
              <a:buNone/>
            </a:pPr>
            <a:endParaRPr sz="1200" dirty="0">
              <a:latin typeface="Georgia"/>
            </a:endParaRPr>
          </a:p>
          <a:p>
            <a:pPr marL="0" lvl="1" indent="0" rtl="0">
              <a:spcBef>
                <a:spcPts val="0"/>
              </a:spcBef>
              <a:buSzPts val="1500"/>
              <a:buNone/>
            </a:pPr>
            <a:r>
              <a:rPr lang="da-DK" sz="1200" dirty="0">
                <a:latin typeface="Georgia"/>
              </a:rPr>
              <a:t>Arbejdsgiveren skal hvert år påminde arbejdstagerne om deres ret til denne information.  </a:t>
            </a:r>
            <a:endParaRPr sz="1200" dirty="0">
              <a:latin typeface="Georgia"/>
            </a:endParaRPr>
          </a:p>
        </p:txBody>
      </p:sp>
      <p:sp>
        <p:nvSpPr>
          <p:cNvPr id="2" name="Google Shape;849;g31dc3b40360_0_2133">
            <a:extLst>
              <a:ext uri="{FF2B5EF4-FFF2-40B4-BE49-F238E27FC236}">
                <a16:creationId xmlns:a16="http://schemas.microsoft.com/office/drawing/2014/main" id="{F006D940-4130-A610-E46B-6A8C03941158}"/>
              </a:ext>
            </a:extLst>
          </p:cNvPr>
          <p:cNvSpPr/>
          <p:nvPr/>
        </p:nvSpPr>
        <p:spPr>
          <a:xfrm>
            <a:off x="6969903" y="2398481"/>
            <a:ext cx="2045025" cy="1751850"/>
          </a:xfrm>
          <a:prstGeom prst="roundRect">
            <a:avLst>
              <a:gd name="adj" fmla="val 16667"/>
            </a:avLst>
          </a:prstGeom>
          <a:solidFill>
            <a:srgbClr val="D46222"/>
          </a:solidFill>
          <a:ln w="19050" cap="flat" cmpd="sng">
            <a:solidFill>
              <a:schemeClr val="accent1"/>
            </a:solidFill>
            <a:prstDash val="dot"/>
            <a:round/>
            <a:headEnd type="none" w="sm" len="sm"/>
            <a:tailEnd type="none" w="sm" len="sm"/>
          </a:ln>
        </p:spPr>
        <p:txBody>
          <a:bodyPr spcFirstLastPara="1" wrap="square" lIns="68569" tIns="68569" rIns="68569" bIns="68569"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sp>
        <p:nvSpPr>
          <p:cNvPr id="3" name="Google Shape;854;g31dc3b40360_0_2133">
            <a:extLst>
              <a:ext uri="{FF2B5EF4-FFF2-40B4-BE49-F238E27FC236}">
                <a16:creationId xmlns:a16="http://schemas.microsoft.com/office/drawing/2014/main" id="{2BEEFBF9-9FEB-27AF-97F2-F13FA21CA496}"/>
              </a:ext>
            </a:extLst>
          </p:cNvPr>
          <p:cNvSpPr txBox="1">
            <a:spLocks noGrp="1"/>
          </p:cNvSpPr>
          <p:nvPr>
            <p:ph type="body" idx="2"/>
          </p:nvPr>
        </p:nvSpPr>
        <p:spPr>
          <a:xfrm>
            <a:off x="7058422" y="2398425"/>
            <a:ext cx="1805850" cy="1751850"/>
          </a:xfrm>
          <a:prstGeom prst="rect">
            <a:avLst/>
          </a:prstGeom>
          <a:noFill/>
          <a:ln>
            <a:noFill/>
          </a:ln>
        </p:spPr>
        <p:txBody>
          <a:bodyPr spcFirstLastPara="1" wrap="square" lIns="0" tIns="0" rIns="0" bIns="0" anchor="ctr" anchorCtr="0">
            <a:noAutofit/>
          </a:bodyPr>
          <a:lstStyle/>
          <a:p>
            <a:pPr marL="0" indent="0" algn="ctr" rtl="0">
              <a:buNone/>
            </a:pPr>
            <a:r>
              <a:rPr lang="da-DK" sz="1200" dirty="0">
                <a:solidFill>
                  <a:schemeClr val="lt2"/>
                </a:solidFill>
              </a:rPr>
              <a:t>Fagforeningernes rolle?</a:t>
            </a:r>
          </a:p>
          <a:p>
            <a:pPr marL="0" indent="0" algn="ctr" rtl="0">
              <a:buNone/>
            </a:pPr>
            <a:r>
              <a:rPr lang="da-DK" sz="1200" dirty="0">
                <a:solidFill>
                  <a:schemeClr val="lt2"/>
                </a:solidFill>
              </a:rPr>
              <a:t>Lederens rolle?</a:t>
            </a:r>
            <a:endParaRPr sz="1200" dirty="0">
              <a:solidFill>
                <a:schemeClr val="lt2"/>
              </a:solidFill>
            </a:endParaRPr>
          </a:p>
        </p:txBody>
      </p:sp>
      <p:sp>
        <p:nvSpPr>
          <p:cNvPr id="4" name="Thought Bubble: Cloud 3">
            <a:extLst>
              <a:ext uri="{FF2B5EF4-FFF2-40B4-BE49-F238E27FC236}">
                <a16:creationId xmlns:a16="http://schemas.microsoft.com/office/drawing/2014/main" id="{B1BA06C3-D33F-A5C7-C255-72E306244591}"/>
              </a:ext>
            </a:extLst>
          </p:cNvPr>
          <p:cNvSpPr/>
          <p:nvPr/>
        </p:nvSpPr>
        <p:spPr>
          <a:xfrm>
            <a:off x="7602583" y="294386"/>
            <a:ext cx="1200593" cy="933525"/>
          </a:xfrm>
          <a:prstGeom prst="cloudCallout">
            <a:avLst/>
          </a:prstGeom>
          <a:solidFill>
            <a:srgbClr val="D462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xtBox 4">
            <a:extLst>
              <a:ext uri="{FF2B5EF4-FFF2-40B4-BE49-F238E27FC236}">
                <a16:creationId xmlns:a16="http://schemas.microsoft.com/office/drawing/2014/main" id="{0BFD2C47-ED86-CBC9-CA3E-79E312D67ED2}"/>
              </a:ext>
            </a:extLst>
          </p:cNvPr>
          <p:cNvSpPr txBox="1"/>
          <p:nvPr/>
        </p:nvSpPr>
        <p:spPr>
          <a:xfrm>
            <a:off x="7585155" y="430403"/>
            <a:ext cx="1232771" cy="461665"/>
          </a:xfrm>
          <a:prstGeom prst="rect">
            <a:avLst/>
          </a:prstGeom>
          <a:noFill/>
        </p:spPr>
        <p:txBody>
          <a:bodyPr wrap="square" rtlCol="0">
            <a:spAutoFit/>
          </a:bodyPr>
          <a:lstStyle/>
          <a:p>
            <a:pPr algn="ctr"/>
            <a:r>
              <a:rPr lang="da-DK" sz="1200" dirty="0">
                <a:solidFill>
                  <a:schemeClr val="bg1"/>
                </a:solidFill>
              </a:rPr>
              <a:t>DK implementering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g31dc1048280_0_41"/>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buSzPts val="3200"/>
            </a:pPr>
            <a:r>
              <a:rPr lang="da-DK" dirty="0"/>
              <a:t>Arbejdsgivers rapporteringsforpligtelser, art. 9</a:t>
            </a:r>
            <a:endParaRPr dirty="0"/>
          </a:p>
        </p:txBody>
      </p:sp>
      <p:sp>
        <p:nvSpPr>
          <p:cNvPr id="842" name="Google Shape;842;g31dc1048280_0_41"/>
          <p:cNvSpPr txBox="1">
            <a:spLocks noGrp="1"/>
          </p:cNvSpPr>
          <p:nvPr>
            <p:ph type="body" idx="1"/>
          </p:nvPr>
        </p:nvSpPr>
        <p:spPr>
          <a:xfrm>
            <a:off x="404813" y="1493025"/>
            <a:ext cx="6183000" cy="3050325"/>
          </a:xfrm>
          <a:prstGeom prst="rect">
            <a:avLst/>
          </a:prstGeom>
          <a:noFill/>
          <a:ln>
            <a:noFill/>
          </a:ln>
        </p:spPr>
        <p:txBody>
          <a:bodyPr spcFirstLastPara="1" wrap="square" lIns="0" tIns="0" rIns="0" bIns="0" anchor="t" anchorCtr="0">
            <a:noAutofit/>
          </a:bodyPr>
          <a:lstStyle/>
          <a:p>
            <a:pPr marL="0" indent="0" rtl="0">
              <a:buNone/>
            </a:pPr>
            <a:r>
              <a:rPr lang="da-DK" b="1" dirty="0"/>
              <a:t>Arbejdsgivere 100+ medarbejdere skal oplyse:</a:t>
            </a:r>
            <a:endParaRPr b="1" dirty="0"/>
          </a:p>
          <a:p>
            <a:pPr marL="134999" indent="-58799" rtl="0">
              <a:buNone/>
            </a:pPr>
            <a:endParaRPr dirty="0"/>
          </a:p>
          <a:p>
            <a:pPr marL="742950" lvl="1" indent="-285750" rtl="0">
              <a:spcBef>
                <a:spcPts val="0"/>
              </a:spcBef>
              <a:buSzPts val="1500"/>
              <a:buFont typeface="+mj-lt"/>
              <a:buAutoNum type="alphaLcParenR"/>
            </a:pPr>
            <a:r>
              <a:rPr lang="da-DK" sz="1200" dirty="0">
                <a:latin typeface="Georgia"/>
              </a:rPr>
              <a:t>lønforskelle mellem køn</a:t>
            </a:r>
          </a:p>
          <a:p>
            <a:pPr marL="742950" lvl="1" indent="-285750" rtl="0">
              <a:spcBef>
                <a:spcPts val="0"/>
              </a:spcBef>
              <a:buSzPts val="1500"/>
              <a:buFont typeface="+mj-lt"/>
              <a:buAutoNum type="alphaLcParenR"/>
            </a:pPr>
            <a:endParaRPr sz="1200" dirty="0">
              <a:latin typeface="Georgia"/>
            </a:endParaRPr>
          </a:p>
          <a:p>
            <a:pPr marL="742950" lvl="1" indent="-285750" rtl="0">
              <a:spcBef>
                <a:spcPts val="0"/>
              </a:spcBef>
              <a:buSzPts val="1500"/>
              <a:buFont typeface="+mj-lt"/>
              <a:buAutoNum type="alphaLcParenR"/>
            </a:pPr>
            <a:r>
              <a:rPr lang="da-DK" sz="1200" dirty="0">
                <a:latin typeface="Georgia"/>
              </a:rPr>
              <a:t>lønforskelle mellem køn i supplerende eller variable elementer</a:t>
            </a:r>
            <a:endParaRPr sz="1200" dirty="0">
              <a:latin typeface="Georgia"/>
            </a:endParaRPr>
          </a:p>
          <a:p>
            <a:pPr marL="742950" lvl="1" indent="-285750" rtl="0">
              <a:spcBef>
                <a:spcPts val="0"/>
              </a:spcBef>
              <a:buSzPts val="1500"/>
              <a:buFont typeface="+mj-lt"/>
              <a:buAutoNum type="alphaLcParenR"/>
            </a:pPr>
            <a:endParaRPr lang="da-DK" sz="1200" dirty="0">
              <a:latin typeface="Georgia"/>
            </a:endParaRPr>
          </a:p>
          <a:p>
            <a:pPr marL="742950" lvl="1" indent="-285750" rtl="0">
              <a:spcBef>
                <a:spcPts val="0"/>
              </a:spcBef>
              <a:buSzPts val="1500"/>
              <a:buFont typeface="+mj-lt"/>
              <a:buAutoNum type="alphaLcParenR"/>
            </a:pPr>
            <a:r>
              <a:rPr lang="da-DK" sz="1200" dirty="0">
                <a:latin typeface="Georgia"/>
              </a:rPr>
              <a:t>medianlønforskelle mellem køn</a:t>
            </a:r>
            <a:endParaRPr sz="1200" dirty="0">
              <a:latin typeface="Georgia"/>
            </a:endParaRPr>
          </a:p>
          <a:p>
            <a:pPr marL="742950" lvl="1" indent="-285750" rtl="0">
              <a:spcBef>
                <a:spcPts val="0"/>
              </a:spcBef>
              <a:buSzPts val="1500"/>
              <a:buFont typeface="+mj-lt"/>
              <a:buAutoNum type="alphaLcParenR"/>
            </a:pPr>
            <a:endParaRPr lang="da-DK" sz="1200" dirty="0">
              <a:latin typeface="Georgia"/>
            </a:endParaRPr>
          </a:p>
          <a:p>
            <a:pPr marL="742950" lvl="1" indent="-285750" rtl="0">
              <a:spcBef>
                <a:spcPts val="0"/>
              </a:spcBef>
              <a:buSzPts val="1500"/>
              <a:buFont typeface="+mj-lt"/>
              <a:buAutoNum type="alphaLcParenR"/>
            </a:pPr>
            <a:r>
              <a:rPr lang="da-DK" sz="1200" dirty="0">
                <a:latin typeface="Georgia"/>
              </a:rPr>
              <a:t>medianlønforskelle mellem køn i supplerende eller variable elementer</a:t>
            </a:r>
            <a:endParaRPr sz="1200" dirty="0">
              <a:latin typeface="Georgia"/>
            </a:endParaRPr>
          </a:p>
          <a:p>
            <a:pPr marL="742950" lvl="1" indent="-285750" rtl="0">
              <a:spcBef>
                <a:spcPts val="0"/>
              </a:spcBef>
              <a:buSzPts val="1500"/>
              <a:buFont typeface="+mj-lt"/>
              <a:buAutoNum type="alphaLcParenR"/>
            </a:pPr>
            <a:endParaRPr lang="da-DK" sz="1200" dirty="0">
              <a:latin typeface="Georgia"/>
            </a:endParaRPr>
          </a:p>
          <a:p>
            <a:pPr marL="742950" lvl="1" indent="-285750" rtl="0">
              <a:spcBef>
                <a:spcPts val="0"/>
              </a:spcBef>
              <a:buSzPts val="1500"/>
              <a:buFont typeface="+mj-lt"/>
              <a:buAutoNum type="alphaLcParenR"/>
            </a:pPr>
            <a:r>
              <a:rPr lang="da-DK" sz="1200" dirty="0">
                <a:latin typeface="Georgia"/>
              </a:rPr>
              <a:t>andelen af kvindelige og mandlige arbejdstager, der modtager supplerende eller variable elementer</a:t>
            </a:r>
            <a:endParaRPr sz="1200" dirty="0">
              <a:latin typeface="Georgia"/>
            </a:endParaRPr>
          </a:p>
          <a:p>
            <a:pPr marL="742950" lvl="1" indent="-285750" rtl="0">
              <a:spcBef>
                <a:spcPts val="0"/>
              </a:spcBef>
              <a:buSzPts val="1500"/>
              <a:buFont typeface="+mj-lt"/>
              <a:buAutoNum type="alphaLcParenR"/>
            </a:pPr>
            <a:endParaRPr lang="da-DK" sz="1200" dirty="0">
              <a:latin typeface="Georgia"/>
            </a:endParaRPr>
          </a:p>
          <a:p>
            <a:pPr marL="742950" lvl="1" indent="-285750" rtl="0">
              <a:spcBef>
                <a:spcPts val="0"/>
              </a:spcBef>
              <a:buSzPts val="1500"/>
              <a:buFont typeface="+mj-lt"/>
              <a:buAutoNum type="alphaLcParenR"/>
            </a:pPr>
            <a:r>
              <a:rPr lang="da-DK" sz="1200" dirty="0">
                <a:latin typeface="Georgia"/>
              </a:rPr>
              <a:t>andelen af kvindelige og mandlige arbejdstagere i hvert lønkvartil </a:t>
            </a:r>
            <a:endParaRPr sz="1200" dirty="0">
              <a:latin typeface="Georgia"/>
            </a:endParaRPr>
          </a:p>
          <a:p>
            <a:pPr marL="742950" lvl="1" indent="-285750" rtl="0">
              <a:spcBef>
                <a:spcPts val="0"/>
              </a:spcBef>
              <a:buSzPts val="1500"/>
              <a:buFont typeface="+mj-lt"/>
              <a:buAutoNum type="alphaLcParenR"/>
            </a:pPr>
            <a:endParaRPr lang="da-DK" sz="1200" dirty="0">
              <a:latin typeface="Georgia"/>
            </a:endParaRPr>
          </a:p>
          <a:p>
            <a:pPr marL="742950" lvl="1" indent="-285750" rtl="0">
              <a:spcBef>
                <a:spcPts val="0"/>
              </a:spcBef>
              <a:buSzPts val="1500"/>
              <a:buFont typeface="+mj-lt"/>
              <a:buAutoNum type="alphaLcParenR"/>
            </a:pPr>
            <a:r>
              <a:rPr lang="da-DK" sz="1200" dirty="0">
                <a:latin typeface="Georgia"/>
              </a:rPr>
              <a:t>lønforskelle mellem køn mellem arbejdstagere i hver kategori af arbejdstagere opdelt efter almindelige grundløn og supplerende eller variable elementer</a:t>
            </a:r>
            <a:endParaRPr sz="1200" dirty="0">
              <a:latin typeface="Georgia"/>
            </a:endParaRPr>
          </a:p>
        </p:txBody>
      </p:sp>
      <p:sp>
        <p:nvSpPr>
          <p:cNvPr id="844" name="Google Shape;844;g31dc1048280_0_41"/>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17</a:t>
            </a:fld>
            <a:endParaRPr/>
          </a:p>
        </p:txBody>
      </p:sp>
      <p:sp>
        <p:nvSpPr>
          <p:cNvPr id="4" name="Google Shape;849;g31dc3b40360_0_2133">
            <a:extLst>
              <a:ext uri="{FF2B5EF4-FFF2-40B4-BE49-F238E27FC236}">
                <a16:creationId xmlns:a16="http://schemas.microsoft.com/office/drawing/2014/main" id="{1B1CD910-306F-ADE3-844F-1C9CEC6C37F5}"/>
              </a:ext>
            </a:extLst>
          </p:cNvPr>
          <p:cNvSpPr/>
          <p:nvPr/>
        </p:nvSpPr>
        <p:spPr>
          <a:xfrm>
            <a:off x="6663262" y="1324087"/>
            <a:ext cx="2045025" cy="1751850"/>
          </a:xfrm>
          <a:prstGeom prst="roundRect">
            <a:avLst>
              <a:gd name="adj" fmla="val 16667"/>
            </a:avLst>
          </a:prstGeom>
          <a:solidFill>
            <a:schemeClr val="accent6">
              <a:lumMod val="75000"/>
            </a:schemeClr>
          </a:solidFill>
          <a:ln w="19050" cap="flat" cmpd="sng">
            <a:solidFill>
              <a:schemeClr val="accent1"/>
            </a:solidFill>
            <a:prstDash val="dot"/>
            <a:round/>
            <a:headEnd type="none" w="sm" len="sm"/>
            <a:tailEnd type="none" w="sm" len="sm"/>
          </a:ln>
        </p:spPr>
        <p:txBody>
          <a:bodyPr spcFirstLastPara="1" wrap="square" lIns="68569" tIns="68569" rIns="68569" bIns="68569"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sp>
        <p:nvSpPr>
          <p:cNvPr id="5" name="Google Shape;854;g31dc3b40360_0_2133">
            <a:extLst>
              <a:ext uri="{FF2B5EF4-FFF2-40B4-BE49-F238E27FC236}">
                <a16:creationId xmlns:a16="http://schemas.microsoft.com/office/drawing/2014/main" id="{C53ED6B2-4DD3-F826-A87E-484CACCC7A73}"/>
              </a:ext>
            </a:extLst>
          </p:cNvPr>
          <p:cNvSpPr txBox="1">
            <a:spLocks noGrp="1"/>
          </p:cNvSpPr>
          <p:nvPr>
            <p:ph type="body" idx="2"/>
          </p:nvPr>
        </p:nvSpPr>
        <p:spPr>
          <a:xfrm>
            <a:off x="6782849" y="1266337"/>
            <a:ext cx="1805850" cy="1751850"/>
          </a:xfrm>
          <a:prstGeom prst="rect">
            <a:avLst/>
          </a:prstGeom>
          <a:noFill/>
          <a:ln>
            <a:noFill/>
          </a:ln>
        </p:spPr>
        <p:txBody>
          <a:bodyPr spcFirstLastPara="1" wrap="square" lIns="0" tIns="0" rIns="0" bIns="0" anchor="ctr" anchorCtr="0">
            <a:noAutofit/>
          </a:bodyPr>
          <a:lstStyle/>
          <a:p>
            <a:pPr marL="0" indent="0" algn="ctr" rtl="0">
              <a:buNone/>
            </a:pPr>
            <a:r>
              <a:rPr lang="da-DK" dirty="0">
                <a:solidFill>
                  <a:schemeClr val="lt2"/>
                </a:solidFill>
              </a:rPr>
              <a:t>Skal det være færre end 100 medarbejdere i Danmark? </a:t>
            </a:r>
            <a:endParaRPr dirty="0">
              <a:solidFill>
                <a:schemeClr val="l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g31dc3b40360_0_2133"/>
          <p:cNvSpPr/>
          <p:nvPr/>
        </p:nvSpPr>
        <p:spPr>
          <a:xfrm>
            <a:off x="6694331" y="2398481"/>
            <a:ext cx="2045025" cy="1751850"/>
          </a:xfrm>
          <a:prstGeom prst="roundRect">
            <a:avLst>
              <a:gd name="adj" fmla="val 16667"/>
            </a:avLst>
          </a:prstGeom>
          <a:solidFill>
            <a:srgbClr val="D46222"/>
          </a:solidFill>
          <a:ln w="19050" cap="flat" cmpd="sng">
            <a:solidFill>
              <a:schemeClr val="accent1"/>
            </a:solidFill>
            <a:prstDash val="dot"/>
            <a:round/>
            <a:headEnd type="none" w="sm" len="sm"/>
            <a:tailEnd type="none" w="sm" len="sm"/>
          </a:ln>
        </p:spPr>
        <p:txBody>
          <a:bodyPr spcFirstLastPara="1" wrap="square" lIns="68569" tIns="68569" rIns="68569" bIns="68569"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sp>
        <p:nvSpPr>
          <p:cNvPr id="850" name="Google Shape;850;g31dc3b40360_0_2133"/>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buSzPts val="3200"/>
            </a:pPr>
            <a:r>
              <a:rPr lang="da-DK" dirty="0"/>
              <a:t>Arbejdsgivers rapporteringsforpligtelser, art. 9</a:t>
            </a:r>
            <a:endParaRPr dirty="0"/>
          </a:p>
        </p:txBody>
      </p:sp>
      <p:sp>
        <p:nvSpPr>
          <p:cNvPr id="852" name="Google Shape;852;g31dc3b40360_0_2133"/>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18</a:t>
            </a:fld>
            <a:endParaRPr/>
          </a:p>
        </p:txBody>
      </p:sp>
      <p:sp>
        <p:nvSpPr>
          <p:cNvPr id="853" name="Google Shape;853;g31dc3b40360_0_2133"/>
          <p:cNvSpPr txBox="1">
            <a:spLocks noGrp="1"/>
          </p:cNvSpPr>
          <p:nvPr>
            <p:ph type="body" idx="1"/>
          </p:nvPr>
        </p:nvSpPr>
        <p:spPr>
          <a:xfrm>
            <a:off x="405000" y="1493025"/>
            <a:ext cx="6183000" cy="3050325"/>
          </a:xfrm>
          <a:prstGeom prst="rect">
            <a:avLst/>
          </a:prstGeom>
          <a:noFill/>
          <a:ln>
            <a:noFill/>
          </a:ln>
        </p:spPr>
        <p:txBody>
          <a:bodyPr spcFirstLastPara="1" wrap="square" lIns="0" tIns="0" rIns="0" bIns="0" anchor="t" anchorCtr="0">
            <a:noAutofit/>
          </a:bodyPr>
          <a:lstStyle/>
          <a:p>
            <a:pPr marL="0" indent="0" rtl="0">
              <a:buNone/>
            </a:pPr>
            <a:r>
              <a:rPr lang="da-DK" dirty="0"/>
              <a:t>Proces for udarbejdelse af lønrapporten</a:t>
            </a:r>
            <a:endParaRPr dirty="0"/>
          </a:p>
          <a:p>
            <a:pPr marL="742950" lvl="1" indent="-285750" rtl="0">
              <a:spcBef>
                <a:spcPts val="0"/>
              </a:spcBef>
              <a:buSzPts val="1500"/>
            </a:pPr>
            <a:r>
              <a:rPr lang="da-DK" sz="1400" dirty="0">
                <a:latin typeface="Georgia"/>
              </a:rPr>
              <a:t>Arbejdsgiveren udarbejder redegørelsen</a:t>
            </a:r>
            <a:endParaRPr sz="1400" dirty="0">
              <a:latin typeface="Georgia"/>
            </a:endParaRPr>
          </a:p>
          <a:p>
            <a:pPr marL="742950" lvl="1" indent="-285750" rtl="0">
              <a:spcBef>
                <a:spcPts val="0"/>
              </a:spcBef>
              <a:buSzPts val="1500"/>
            </a:pPr>
            <a:r>
              <a:rPr lang="da-DK" sz="1400" dirty="0">
                <a:latin typeface="Georgia"/>
              </a:rPr>
              <a:t>Arbejdstagerrepræsentanter skal høres om korrektheden af redegørelsen</a:t>
            </a:r>
            <a:endParaRPr sz="1400" dirty="0">
              <a:latin typeface="Georgia"/>
            </a:endParaRPr>
          </a:p>
          <a:p>
            <a:pPr marL="742950" lvl="1" indent="-285750" rtl="0">
              <a:spcBef>
                <a:spcPts val="0"/>
              </a:spcBef>
              <a:buSzPts val="1500"/>
            </a:pPr>
            <a:r>
              <a:rPr lang="da-DK" sz="1400" dirty="0">
                <a:latin typeface="Georgia"/>
              </a:rPr>
              <a:t>Arbejdstagerrepræsentanterne skal have adgang til de metoder, der anvendes af arbejdsgiveren</a:t>
            </a:r>
          </a:p>
          <a:p>
            <a:pPr marL="742950" lvl="1" indent="-285750" rtl="0">
              <a:spcBef>
                <a:spcPts val="0"/>
              </a:spcBef>
              <a:buSzPts val="1500"/>
            </a:pPr>
            <a:r>
              <a:rPr lang="da-DK" sz="1400" dirty="0">
                <a:latin typeface="Georgia"/>
              </a:rPr>
              <a:t>Arbejdstagere, arbejdstagerrepræsentanter, arbejdstilsyn og ligebehandlingsorgan har ret til at anmode om yderligere præciseringer</a:t>
            </a:r>
            <a:endParaRPr sz="1400" dirty="0">
              <a:latin typeface="Georgia"/>
            </a:endParaRPr>
          </a:p>
          <a:p>
            <a:pPr marL="0" indent="0" rtl="0">
              <a:lnSpc>
                <a:spcPct val="99000"/>
              </a:lnSpc>
              <a:spcBef>
                <a:spcPts val="450"/>
              </a:spcBef>
              <a:buNone/>
            </a:pPr>
            <a:endParaRPr dirty="0"/>
          </a:p>
          <a:p>
            <a:pPr marL="0" indent="0" rtl="0">
              <a:lnSpc>
                <a:spcPct val="99000"/>
              </a:lnSpc>
              <a:spcBef>
                <a:spcPts val="450"/>
              </a:spcBef>
              <a:buNone/>
            </a:pPr>
            <a:r>
              <a:rPr lang="da-DK" dirty="0"/>
              <a:t>Indberetning og offentliggørelse</a:t>
            </a:r>
            <a:endParaRPr dirty="0"/>
          </a:p>
          <a:p>
            <a:pPr marL="742950" lvl="1" indent="-285750" rtl="0">
              <a:spcBef>
                <a:spcPts val="0"/>
              </a:spcBef>
              <a:buSzPts val="1500"/>
            </a:pPr>
            <a:r>
              <a:rPr lang="da-DK" sz="1400" dirty="0">
                <a:latin typeface="Georgia"/>
              </a:rPr>
              <a:t>Arbejdsgiveren indberetter til en national myndighed, der offentliggør oplysningerne, så man kan sammenligne arbejdsgivere, sektorer og regioner.</a:t>
            </a:r>
            <a:endParaRPr sz="1400" dirty="0">
              <a:latin typeface="Georgia"/>
            </a:endParaRPr>
          </a:p>
          <a:p>
            <a:pPr marL="742950" lvl="1" indent="-285750" rtl="0">
              <a:spcBef>
                <a:spcPts val="0"/>
              </a:spcBef>
              <a:buSzPts val="1500"/>
            </a:pPr>
            <a:r>
              <a:rPr lang="da-DK" sz="1400" dirty="0">
                <a:latin typeface="Georgia"/>
              </a:rPr>
              <a:t>Arbejdsgiveren kan også selv offentliggøre lønrapporten. </a:t>
            </a:r>
            <a:endParaRPr sz="1400" dirty="0">
              <a:latin typeface="Georgia"/>
            </a:endParaRPr>
          </a:p>
        </p:txBody>
      </p:sp>
      <p:sp>
        <p:nvSpPr>
          <p:cNvPr id="854" name="Google Shape;854;g31dc3b40360_0_2133"/>
          <p:cNvSpPr txBox="1">
            <a:spLocks noGrp="1"/>
          </p:cNvSpPr>
          <p:nvPr>
            <p:ph type="body" idx="2"/>
          </p:nvPr>
        </p:nvSpPr>
        <p:spPr>
          <a:xfrm>
            <a:off x="6782850" y="2398425"/>
            <a:ext cx="1805850" cy="1751850"/>
          </a:xfrm>
          <a:prstGeom prst="rect">
            <a:avLst/>
          </a:prstGeom>
          <a:noFill/>
          <a:ln>
            <a:noFill/>
          </a:ln>
        </p:spPr>
        <p:txBody>
          <a:bodyPr spcFirstLastPara="1" wrap="square" lIns="0" tIns="0" rIns="0" bIns="0" anchor="ctr" anchorCtr="0">
            <a:noAutofit/>
          </a:bodyPr>
          <a:lstStyle/>
          <a:p>
            <a:pPr marL="0" indent="0" algn="ctr" rtl="0">
              <a:buNone/>
            </a:pPr>
            <a:r>
              <a:rPr lang="da-DK" sz="1200" dirty="0">
                <a:solidFill>
                  <a:schemeClr val="lt2"/>
                </a:solidFill>
              </a:rPr>
              <a:t>Det er endnu ikke besluttet, hvilken dansk myndighed, der skal være ansvarlig for indsamling og offentliggørelse af arbejdstageres redegørelse. </a:t>
            </a:r>
            <a:endParaRPr sz="1200" dirty="0">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g31dc1048280_0_220"/>
          <p:cNvSpPr txBox="1">
            <a:spLocks noGrp="1"/>
          </p:cNvSpPr>
          <p:nvPr>
            <p:ph type="title"/>
          </p:nvPr>
        </p:nvSpPr>
        <p:spPr>
          <a:xfrm>
            <a:off x="404813" y="675000"/>
            <a:ext cx="8334450" cy="405675"/>
          </a:xfrm>
          <a:prstGeom prst="rect">
            <a:avLst/>
          </a:prstGeom>
          <a:noFill/>
          <a:ln>
            <a:noFill/>
          </a:ln>
        </p:spPr>
        <p:txBody>
          <a:bodyPr spcFirstLastPara="1" wrap="square" lIns="0" tIns="0" rIns="0" bIns="0" anchor="t" anchorCtr="0">
            <a:noAutofit/>
          </a:bodyPr>
          <a:lstStyle/>
          <a:p>
            <a:pPr rtl="0"/>
            <a:r>
              <a:rPr lang="da-DK"/>
              <a:t>Omfanget af arbejdsgivers rapporteringsforpligtelse</a:t>
            </a:r>
            <a:endParaRPr/>
          </a:p>
        </p:txBody>
      </p:sp>
      <p:sp>
        <p:nvSpPr>
          <p:cNvPr id="861" name="Google Shape;861;g31dc1048280_0_220"/>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19</a:t>
            </a:fld>
            <a:endParaRPr/>
          </a:p>
        </p:txBody>
      </p:sp>
      <p:grpSp>
        <p:nvGrpSpPr>
          <p:cNvPr id="863" name="Google Shape;863;g31dc1048280_0_220"/>
          <p:cNvGrpSpPr/>
          <p:nvPr/>
        </p:nvGrpSpPr>
        <p:grpSpPr>
          <a:xfrm>
            <a:off x="462548" y="1912191"/>
            <a:ext cx="8218720" cy="1928447"/>
            <a:chOff x="717065" y="2527086"/>
            <a:chExt cx="10461378" cy="2571262"/>
          </a:xfrm>
        </p:grpSpPr>
        <p:sp>
          <p:nvSpPr>
            <p:cNvPr id="864" name="Google Shape;864;g31dc1048280_0_220"/>
            <p:cNvSpPr/>
            <p:nvPr/>
          </p:nvSpPr>
          <p:spPr>
            <a:xfrm>
              <a:off x="1321799" y="2527086"/>
              <a:ext cx="2217600" cy="1321500"/>
            </a:xfrm>
            <a:prstGeom prst="frame">
              <a:avLst>
                <a:gd name="adj1" fmla="val 14698"/>
              </a:avLst>
            </a:prstGeom>
            <a:solidFill>
              <a:srgbClr val="D46222"/>
            </a:solidFill>
            <a:ln>
              <a:solidFill>
                <a:srgbClr val="D46222"/>
              </a:solidFill>
            </a:ln>
          </p:spPr>
          <p:txBody>
            <a:bodyPr spcFirstLastPara="1" wrap="square" lIns="51431" tIns="25706" rIns="51431" bIns="25706" anchor="ctr" anchorCtr="0">
              <a:noAutofit/>
            </a:bodyPr>
            <a:lstStyle/>
            <a:p>
              <a:pPr algn="ctr" rtl="0">
                <a:buClr>
                  <a:srgbClr val="000000"/>
                </a:buClr>
                <a:buSzPts val="900"/>
              </a:pPr>
              <a:endParaRPr sz="675" dirty="0">
                <a:solidFill>
                  <a:srgbClr val="000000"/>
                </a:solidFill>
                <a:latin typeface="Arial"/>
                <a:ea typeface="Arial"/>
                <a:cs typeface="Arial"/>
                <a:sym typeface="Arial"/>
              </a:endParaRPr>
            </a:p>
          </p:txBody>
        </p:sp>
        <p:sp>
          <p:nvSpPr>
            <p:cNvPr id="865" name="Google Shape;865;g31dc1048280_0_220"/>
            <p:cNvSpPr/>
            <p:nvPr/>
          </p:nvSpPr>
          <p:spPr>
            <a:xfrm>
              <a:off x="717065" y="3069965"/>
              <a:ext cx="792000" cy="252000"/>
            </a:xfrm>
            <a:prstGeom prst="chevron">
              <a:avLst>
                <a:gd name="adj" fmla="val 50000"/>
              </a:avLst>
            </a:prstGeom>
            <a:solidFill>
              <a:srgbClr val="D46222"/>
            </a:solidFill>
            <a:ln>
              <a:solidFill>
                <a:srgbClr val="D46222"/>
              </a:solidFill>
            </a:ln>
          </p:spPr>
          <p:txBody>
            <a:bodyPr spcFirstLastPara="1" wrap="square" lIns="51431" tIns="25706" rIns="51431" bIns="25706" anchor="ctr" anchorCtr="0">
              <a:noAutofit/>
            </a:bodyPr>
            <a:lstStyle/>
            <a:p>
              <a:pPr algn="ctr" rtl="0">
                <a:buClr>
                  <a:srgbClr val="000000"/>
                </a:buClr>
                <a:buSzPts val="900"/>
              </a:pPr>
              <a:endParaRPr sz="675">
                <a:solidFill>
                  <a:srgbClr val="000000"/>
                </a:solidFill>
                <a:latin typeface="Arial"/>
                <a:ea typeface="Arial"/>
                <a:cs typeface="Arial"/>
                <a:sym typeface="Arial"/>
              </a:endParaRPr>
            </a:p>
          </p:txBody>
        </p:sp>
        <p:sp>
          <p:nvSpPr>
            <p:cNvPr id="866" name="Google Shape;866;g31dc1048280_0_220"/>
            <p:cNvSpPr/>
            <p:nvPr/>
          </p:nvSpPr>
          <p:spPr>
            <a:xfrm>
              <a:off x="3388316" y="3069965"/>
              <a:ext cx="792000" cy="252000"/>
            </a:xfrm>
            <a:prstGeom prst="chevron">
              <a:avLst>
                <a:gd name="adj" fmla="val 50000"/>
              </a:avLst>
            </a:prstGeom>
            <a:solidFill>
              <a:srgbClr val="D46222"/>
            </a:solidFill>
            <a:ln>
              <a:solidFill>
                <a:srgbClr val="D46222"/>
              </a:solidFill>
            </a:ln>
          </p:spPr>
          <p:txBody>
            <a:bodyPr spcFirstLastPara="1" wrap="square" lIns="51431" tIns="25706" rIns="51431" bIns="25706" anchor="ctr" anchorCtr="0">
              <a:noAutofit/>
            </a:bodyPr>
            <a:lstStyle/>
            <a:p>
              <a:pPr algn="ctr" rtl="0">
                <a:buClr>
                  <a:srgbClr val="000000"/>
                </a:buClr>
                <a:buSzPts val="900"/>
              </a:pPr>
              <a:endParaRPr sz="675">
                <a:solidFill>
                  <a:srgbClr val="000000"/>
                </a:solidFill>
                <a:latin typeface="Arial"/>
                <a:ea typeface="Arial"/>
                <a:cs typeface="Arial"/>
                <a:sym typeface="Arial"/>
              </a:endParaRPr>
            </a:p>
          </p:txBody>
        </p:sp>
        <p:sp>
          <p:nvSpPr>
            <p:cNvPr id="867" name="Google Shape;867;g31dc1048280_0_220"/>
            <p:cNvSpPr/>
            <p:nvPr/>
          </p:nvSpPr>
          <p:spPr>
            <a:xfrm>
              <a:off x="4810254" y="2555064"/>
              <a:ext cx="2217600" cy="1321500"/>
            </a:xfrm>
            <a:prstGeom prst="frame">
              <a:avLst>
                <a:gd name="adj1" fmla="val 14698"/>
              </a:avLst>
            </a:prstGeom>
            <a:solidFill>
              <a:srgbClr val="D46222"/>
            </a:solidFill>
            <a:ln>
              <a:solidFill>
                <a:srgbClr val="D46222"/>
              </a:solidFill>
            </a:ln>
          </p:spPr>
          <p:txBody>
            <a:bodyPr spcFirstLastPara="1" wrap="square" lIns="51431" tIns="25706" rIns="51431" bIns="25706" anchor="ctr" anchorCtr="0">
              <a:noAutofit/>
            </a:bodyPr>
            <a:lstStyle/>
            <a:p>
              <a:pPr algn="ctr" rtl="0">
                <a:buClr>
                  <a:srgbClr val="000000"/>
                </a:buClr>
                <a:buSzPts val="900"/>
              </a:pPr>
              <a:endParaRPr sz="675">
                <a:solidFill>
                  <a:srgbClr val="000000"/>
                </a:solidFill>
                <a:latin typeface="Arial"/>
                <a:ea typeface="Arial"/>
                <a:cs typeface="Arial"/>
                <a:sym typeface="Arial"/>
              </a:endParaRPr>
            </a:p>
          </p:txBody>
        </p:sp>
        <p:sp>
          <p:nvSpPr>
            <p:cNvPr id="868" name="Google Shape;868;g31dc1048280_0_220"/>
            <p:cNvSpPr/>
            <p:nvPr/>
          </p:nvSpPr>
          <p:spPr>
            <a:xfrm>
              <a:off x="4176081" y="3069965"/>
              <a:ext cx="792000" cy="252000"/>
            </a:xfrm>
            <a:prstGeom prst="chevron">
              <a:avLst>
                <a:gd name="adj" fmla="val 50000"/>
              </a:avLst>
            </a:prstGeom>
            <a:solidFill>
              <a:srgbClr val="D46222"/>
            </a:solidFill>
            <a:ln>
              <a:solidFill>
                <a:srgbClr val="D46222"/>
              </a:solidFill>
            </a:ln>
          </p:spPr>
          <p:txBody>
            <a:bodyPr spcFirstLastPara="1" wrap="square" lIns="51431" tIns="25706" rIns="51431" bIns="25706" anchor="ctr" anchorCtr="0">
              <a:noAutofit/>
            </a:bodyPr>
            <a:lstStyle/>
            <a:p>
              <a:pPr algn="ctr" rtl="0">
                <a:buClr>
                  <a:srgbClr val="000000"/>
                </a:buClr>
                <a:buSzPts val="900"/>
              </a:pPr>
              <a:endParaRPr sz="675">
                <a:solidFill>
                  <a:srgbClr val="000000"/>
                </a:solidFill>
                <a:latin typeface="Arial"/>
                <a:ea typeface="Arial"/>
                <a:cs typeface="Arial"/>
                <a:sym typeface="Arial"/>
              </a:endParaRPr>
            </a:p>
          </p:txBody>
        </p:sp>
        <p:sp>
          <p:nvSpPr>
            <p:cNvPr id="869" name="Google Shape;869;g31dc1048280_0_220"/>
            <p:cNvSpPr/>
            <p:nvPr/>
          </p:nvSpPr>
          <p:spPr>
            <a:xfrm>
              <a:off x="6886296" y="3069965"/>
              <a:ext cx="792000" cy="252000"/>
            </a:xfrm>
            <a:prstGeom prst="chevron">
              <a:avLst>
                <a:gd name="adj" fmla="val 50000"/>
              </a:avLst>
            </a:prstGeom>
            <a:solidFill>
              <a:srgbClr val="D46222"/>
            </a:solidFill>
            <a:ln>
              <a:solidFill>
                <a:srgbClr val="D46222"/>
              </a:solidFill>
            </a:ln>
          </p:spPr>
          <p:txBody>
            <a:bodyPr spcFirstLastPara="1" wrap="square" lIns="51431" tIns="25706" rIns="51431" bIns="25706" anchor="ctr" anchorCtr="0">
              <a:noAutofit/>
            </a:bodyPr>
            <a:lstStyle/>
            <a:p>
              <a:pPr algn="ctr" rtl="0">
                <a:buClr>
                  <a:srgbClr val="000000"/>
                </a:buClr>
                <a:buSzPts val="900"/>
              </a:pPr>
              <a:endParaRPr sz="675">
                <a:solidFill>
                  <a:srgbClr val="000000"/>
                </a:solidFill>
                <a:latin typeface="Arial"/>
                <a:ea typeface="Arial"/>
                <a:cs typeface="Arial"/>
                <a:sym typeface="Arial"/>
              </a:endParaRPr>
            </a:p>
          </p:txBody>
        </p:sp>
        <p:sp>
          <p:nvSpPr>
            <p:cNvPr id="870" name="Google Shape;870;g31dc1048280_0_220"/>
            <p:cNvSpPr/>
            <p:nvPr/>
          </p:nvSpPr>
          <p:spPr>
            <a:xfrm>
              <a:off x="8310401" y="2555064"/>
              <a:ext cx="2217600" cy="1321500"/>
            </a:xfrm>
            <a:prstGeom prst="frame">
              <a:avLst>
                <a:gd name="adj1" fmla="val 14698"/>
              </a:avLst>
            </a:prstGeom>
            <a:solidFill>
              <a:srgbClr val="D46222"/>
            </a:solidFill>
            <a:ln>
              <a:solidFill>
                <a:srgbClr val="D46222"/>
              </a:solidFill>
            </a:ln>
          </p:spPr>
          <p:txBody>
            <a:bodyPr spcFirstLastPara="1" wrap="square" lIns="51431" tIns="25706" rIns="51431" bIns="25706" anchor="ctr" anchorCtr="0">
              <a:noAutofit/>
            </a:bodyPr>
            <a:lstStyle/>
            <a:p>
              <a:pPr algn="ctr" rtl="0">
                <a:buClr>
                  <a:srgbClr val="000000"/>
                </a:buClr>
                <a:buSzPts val="900"/>
              </a:pPr>
              <a:endParaRPr sz="675">
                <a:solidFill>
                  <a:srgbClr val="000000"/>
                </a:solidFill>
                <a:latin typeface="Arial"/>
                <a:ea typeface="Arial"/>
                <a:cs typeface="Arial"/>
                <a:sym typeface="Arial"/>
              </a:endParaRPr>
            </a:p>
          </p:txBody>
        </p:sp>
        <p:sp>
          <p:nvSpPr>
            <p:cNvPr id="871" name="Google Shape;871;g31dc1048280_0_220"/>
            <p:cNvSpPr/>
            <p:nvPr/>
          </p:nvSpPr>
          <p:spPr>
            <a:xfrm>
              <a:off x="7676228" y="3069965"/>
              <a:ext cx="792000" cy="252000"/>
            </a:xfrm>
            <a:prstGeom prst="chevron">
              <a:avLst>
                <a:gd name="adj" fmla="val 50000"/>
              </a:avLst>
            </a:prstGeom>
            <a:solidFill>
              <a:srgbClr val="D46222"/>
            </a:solidFill>
            <a:ln>
              <a:solidFill>
                <a:srgbClr val="D46222"/>
              </a:solidFill>
            </a:ln>
          </p:spPr>
          <p:txBody>
            <a:bodyPr spcFirstLastPara="1" wrap="square" lIns="51431" tIns="25706" rIns="51431" bIns="25706" anchor="ctr" anchorCtr="0">
              <a:noAutofit/>
            </a:bodyPr>
            <a:lstStyle/>
            <a:p>
              <a:pPr algn="ctr" rtl="0">
                <a:buClr>
                  <a:srgbClr val="000000"/>
                </a:buClr>
                <a:buSzPts val="900"/>
              </a:pPr>
              <a:endParaRPr sz="675">
                <a:solidFill>
                  <a:srgbClr val="000000"/>
                </a:solidFill>
                <a:latin typeface="Arial"/>
                <a:ea typeface="Arial"/>
                <a:cs typeface="Arial"/>
                <a:sym typeface="Arial"/>
              </a:endParaRPr>
            </a:p>
          </p:txBody>
        </p:sp>
        <p:sp>
          <p:nvSpPr>
            <p:cNvPr id="872" name="Google Shape;872;g31dc1048280_0_220"/>
            <p:cNvSpPr/>
            <p:nvPr/>
          </p:nvSpPr>
          <p:spPr>
            <a:xfrm>
              <a:off x="10386443" y="3069965"/>
              <a:ext cx="792000" cy="252000"/>
            </a:xfrm>
            <a:prstGeom prst="chevron">
              <a:avLst>
                <a:gd name="adj" fmla="val 50000"/>
              </a:avLst>
            </a:prstGeom>
            <a:solidFill>
              <a:srgbClr val="D46222"/>
            </a:solidFill>
            <a:ln>
              <a:solidFill>
                <a:srgbClr val="D46222"/>
              </a:solidFill>
            </a:ln>
          </p:spPr>
          <p:txBody>
            <a:bodyPr spcFirstLastPara="1" wrap="square" lIns="51431" tIns="25706" rIns="51431" bIns="25706" anchor="ctr" anchorCtr="0">
              <a:noAutofit/>
            </a:bodyPr>
            <a:lstStyle/>
            <a:p>
              <a:pPr algn="ctr" rtl="0">
                <a:buClr>
                  <a:srgbClr val="000000"/>
                </a:buClr>
                <a:buSzPts val="900"/>
              </a:pPr>
              <a:endParaRPr sz="675">
                <a:solidFill>
                  <a:srgbClr val="000000"/>
                </a:solidFill>
                <a:latin typeface="Arial"/>
                <a:ea typeface="Arial"/>
                <a:cs typeface="Arial"/>
                <a:sym typeface="Arial"/>
              </a:endParaRPr>
            </a:p>
          </p:txBody>
        </p:sp>
        <p:sp>
          <p:nvSpPr>
            <p:cNvPr id="873" name="Google Shape;873;g31dc1048280_0_220"/>
            <p:cNvSpPr txBox="1"/>
            <p:nvPr/>
          </p:nvSpPr>
          <p:spPr>
            <a:xfrm>
              <a:off x="1509065" y="2639548"/>
              <a:ext cx="1871400" cy="1052400"/>
            </a:xfrm>
            <a:prstGeom prst="rect">
              <a:avLst/>
            </a:prstGeom>
            <a:noFill/>
            <a:ln>
              <a:solidFill>
                <a:srgbClr val="D46222"/>
              </a:solidFill>
            </a:ln>
          </p:spPr>
          <p:txBody>
            <a:bodyPr spcFirstLastPara="1" wrap="square" lIns="68569" tIns="68569" rIns="68569" bIns="68569" anchor="ctr" anchorCtr="0">
              <a:noAutofit/>
            </a:bodyPr>
            <a:lstStyle/>
            <a:p>
              <a:pPr algn="ctr" rtl="0">
                <a:buClr>
                  <a:srgbClr val="000000"/>
                </a:buClr>
                <a:buSzPts val="1400"/>
              </a:pPr>
              <a:r>
                <a:rPr lang="da-DK" sz="1050" b="1">
                  <a:solidFill>
                    <a:srgbClr val="000000"/>
                  </a:solidFill>
                  <a:latin typeface="Arial"/>
                  <a:ea typeface="Arial"/>
                  <a:cs typeface="Arial"/>
                  <a:sym typeface="Arial"/>
                </a:rPr>
                <a:t>Arbejdsgivere med 250 eller flere medarbejdere</a:t>
              </a:r>
              <a:endParaRPr sz="1050" b="1">
                <a:solidFill>
                  <a:srgbClr val="000000"/>
                </a:solidFill>
                <a:latin typeface="Arial"/>
                <a:ea typeface="Arial"/>
                <a:cs typeface="Arial"/>
                <a:sym typeface="Arial"/>
              </a:endParaRPr>
            </a:p>
          </p:txBody>
        </p:sp>
        <p:sp>
          <p:nvSpPr>
            <p:cNvPr id="874" name="Google Shape;874;g31dc1048280_0_220"/>
            <p:cNvSpPr txBox="1"/>
            <p:nvPr/>
          </p:nvSpPr>
          <p:spPr>
            <a:xfrm>
              <a:off x="5118965" y="2661732"/>
              <a:ext cx="1590900" cy="1052400"/>
            </a:xfrm>
            <a:prstGeom prst="rect">
              <a:avLst/>
            </a:prstGeom>
            <a:noFill/>
            <a:ln>
              <a:solidFill>
                <a:srgbClr val="D46222"/>
              </a:solidFill>
            </a:ln>
          </p:spPr>
          <p:txBody>
            <a:bodyPr spcFirstLastPara="1" wrap="square" lIns="68569" tIns="68569" rIns="68569" bIns="68569" anchor="ctr" anchorCtr="0">
              <a:noAutofit/>
            </a:bodyPr>
            <a:lstStyle/>
            <a:p>
              <a:pPr algn="ctr" rtl="0">
                <a:buClr>
                  <a:srgbClr val="000000"/>
                </a:buClr>
                <a:buSzPts val="1400"/>
              </a:pPr>
              <a:r>
                <a:rPr lang="da-DK" sz="1050" b="1">
                  <a:solidFill>
                    <a:srgbClr val="000000"/>
                  </a:solidFill>
                  <a:latin typeface="Arial"/>
                  <a:ea typeface="Arial"/>
                  <a:cs typeface="Arial"/>
                  <a:sym typeface="Arial"/>
                </a:rPr>
                <a:t>Arbejdsgivere med 150 til 249 medarbejdere</a:t>
              </a:r>
              <a:endParaRPr sz="1050" b="1">
                <a:solidFill>
                  <a:srgbClr val="000000"/>
                </a:solidFill>
                <a:latin typeface="Arial"/>
                <a:ea typeface="Arial"/>
                <a:cs typeface="Arial"/>
                <a:sym typeface="Arial"/>
              </a:endParaRPr>
            </a:p>
          </p:txBody>
        </p:sp>
        <p:sp>
          <p:nvSpPr>
            <p:cNvPr id="875" name="Google Shape;875;g31dc1048280_0_220"/>
            <p:cNvSpPr txBox="1"/>
            <p:nvPr/>
          </p:nvSpPr>
          <p:spPr>
            <a:xfrm>
              <a:off x="8601539" y="2661713"/>
              <a:ext cx="1590900" cy="1052400"/>
            </a:xfrm>
            <a:prstGeom prst="rect">
              <a:avLst/>
            </a:prstGeom>
            <a:noFill/>
            <a:ln>
              <a:solidFill>
                <a:srgbClr val="D46222"/>
              </a:solidFill>
            </a:ln>
          </p:spPr>
          <p:txBody>
            <a:bodyPr spcFirstLastPara="1" wrap="square" lIns="68569" tIns="68569" rIns="68569" bIns="68569" anchor="ctr" anchorCtr="0">
              <a:noAutofit/>
            </a:bodyPr>
            <a:lstStyle/>
            <a:p>
              <a:pPr algn="ctr" rtl="0">
                <a:buClr>
                  <a:srgbClr val="000000"/>
                </a:buClr>
                <a:buSzPts val="1400"/>
              </a:pPr>
              <a:r>
                <a:rPr lang="da-DK" sz="1050" b="1">
                  <a:solidFill>
                    <a:srgbClr val="000000"/>
                  </a:solidFill>
                  <a:latin typeface="Arial"/>
                  <a:ea typeface="Arial"/>
                  <a:cs typeface="Arial"/>
                  <a:sym typeface="Arial"/>
                </a:rPr>
                <a:t>Arbejdsgivere med 100 til 149 medarbejdere</a:t>
              </a:r>
              <a:endParaRPr sz="1050" b="1">
                <a:solidFill>
                  <a:srgbClr val="000000"/>
                </a:solidFill>
                <a:latin typeface="Arial"/>
                <a:ea typeface="Arial"/>
                <a:cs typeface="Arial"/>
                <a:sym typeface="Arial"/>
              </a:endParaRPr>
            </a:p>
          </p:txBody>
        </p:sp>
        <p:sp>
          <p:nvSpPr>
            <p:cNvPr id="876" name="Google Shape;876;g31dc1048280_0_220"/>
            <p:cNvSpPr txBox="1"/>
            <p:nvPr/>
          </p:nvSpPr>
          <p:spPr>
            <a:xfrm>
              <a:off x="1325938" y="4045947"/>
              <a:ext cx="2213400" cy="1052400"/>
            </a:xfrm>
            <a:prstGeom prst="rect">
              <a:avLst/>
            </a:prstGeom>
            <a:noFill/>
            <a:ln w="19050" cap="flat" cmpd="sng">
              <a:solidFill>
                <a:srgbClr val="D46222"/>
              </a:solidFill>
              <a:prstDash val="solid"/>
              <a:round/>
              <a:headEnd type="none" w="sm" len="sm"/>
              <a:tailEnd type="none" w="sm" len="sm"/>
            </a:ln>
          </p:spPr>
          <p:txBody>
            <a:bodyPr spcFirstLastPara="1" wrap="square" lIns="51431" tIns="51431" rIns="51431" bIns="51431" anchor="t" anchorCtr="0">
              <a:noAutofit/>
            </a:bodyPr>
            <a:lstStyle/>
            <a:p>
              <a:pPr algn="ctr" rtl="0">
                <a:buClr>
                  <a:srgbClr val="000000"/>
                </a:buClr>
                <a:buSzPts val="1200"/>
              </a:pPr>
              <a:r>
                <a:rPr lang="da-DK" sz="1050" dirty="0">
                  <a:solidFill>
                    <a:srgbClr val="000000"/>
                  </a:solidFill>
                  <a:latin typeface="Arial"/>
                  <a:ea typeface="Arial"/>
                  <a:cs typeface="Arial"/>
                  <a:sym typeface="Arial"/>
                </a:rPr>
                <a:t>Skal rapportere om lønforskel mellem køn </a:t>
              </a:r>
              <a:r>
                <a:rPr lang="da-DK" sz="1050" b="1" dirty="0">
                  <a:solidFill>
                    <a:srgbClr val="000000"/>
                  </a:solidFill>
                  <a:latin typeface="Arial"/>
                  <a:ea typeface="Arial"/>
                  <a:cs typeface="Arial"/>
                  <a:sym typeface="Arial"/>
                </a:rPr>
                <a:t>hvert år</a:t>
              </a:r>
              <a:r>
                <a:rPr lang="da-DK" sz="1050" dirty="0">
                  <a:solidFill>
                    <a:srgbClr val="000000"/>
                  </a:solidFill>
                  <a:latin typeface="Arial"/>
                  <a:ea typeface="Arial"/>
                  <a:cs typeface="Arial"/>
                  <a:sym typeface="Arial"/>
                </a:rPr>
                <a:t>, første gang senest juni 2027</a:t>
              </a:r>
              <a:endParaRPr sz="1050" dirty="0">
                <a:solidFill>
                  <a:srgbClr val="000000"/>
                </a:solidFill>
                <a:latin typeface="Arial"/>
                <a:ea typeface="Arial"/>
                <a:cs typeface="Arial"/>
                <a:sym typeface="Arial"/>
              </a:endParaRPr>
            </a:p>
          </p:txBody>
        </p:sp>
        <p:sp>
          <p:nvSpPr>
            <p:cNvPr id="877" name="Google Shape;877;g31dc1048280_0_220"/>
            <p:cNvSpPr txBox="1"/>
            <p:nvPr/>
          </p:nvSpPr>
          <p:spPr>
            <a:xfrm>
              <a:off x="4810258" y="4045948"/>
              <a:ext cx="2213400" cy="1052400"/>
            </a:xfrm>
            <a:prstGeom prst="rect">
              <a:avLst/>
            </a:prstGeom>
            <a:noFill/>
            <a:ln w="19050" cap="flat" cmpd="sng">
              <a:solidFill>
                <a:srgbClr val="D46222"/>
              </a:solidFill>
              <a:prstDash val="solid"/>
              <a:round/>
              <a:headEnd type="none" w="sm" len="sm"/>
              <a:tailEnd type="none" w="sm" len="sm"/>
            </a:ln>
          </p:spPr>
          <p:txBody>
            <a:bodyPr spcFirstLastPara="1" wrap="square" lIns="51431" tIns="51431" rIns="51431" bIns="51431" anchor="t" anchorCtr="0">
              <a:noAutofit/>
            </a:bodyPr>
            <a:lstStyle/>
            <a:p>
              <a:pPr algn="ctr" rtl="0">
                <a:buClr>
                  <a:srgbClr val="000000"/>
                </a:buClr>
                <a:buSzPts val="1200"/>
              </a:pPr>
              <a:r>
                <a:rPr lang="da-DK" sz="1050" dirty="0">
                  <a:solidFill>
                    <a:srgbClr val="000000"/>
                  </a:solidFill>
                  <a:latin typeface="Arial"/>
                  <a:ea typeface="Arial"/>
                  <a:cs typeface="Arial"/>
                  <a:sym typeface="Arial"/>
                </a:rPr>
                <a:t>Skal rapportere om lønforskel mellem køn </a:t>
              </a:r>
              <a:r>
                <a:rPr lang="da-DK" sz="1050" b="1" dirty="0">
                  <a:solidFill>
                    <a:srgbClr val="000000"/>
                  </a:solidFill>
                  <a:latin typeface="Arial"/>
                  <a:ea typeface="Arial"/>
                  <a:cs typeface="Arial"/>
                  <a:sym typeface="Arial"/>
                </a:rPr>
                <a:t>hvert tredje år</a:t>
              </a:r>
              <a:r>
                <a:rPr lang="da-DK" sz="1050" dirty="0">
                  <a:solidFill>
                    <a:srgbClr val="000000"/>
                  </a:solidFill>
                  <a:latin typeface="Arial"/>
                  <a:ea typeface="Arial"/>
                  <a:cs typeface="Arial"/>
                  <a:sym typeface="Arial"/>
                </a:rPr>
                <a:t>, første gang senest juni 2027</a:t>
              </a:r>
              <a:endParaRPr sz="1050" dirty="0">
                <a:solidFill>
                  <a:srgbClr val="000000"/>
                </a:solidFill>
                <a:latin typeface="Arial"/>
                <a:ea typeface="Arial"/>
                <a:cs typeface="Arial"/>
                <a:sym typeface="Arial"/>
              </a:endParaRPr>
            </a:p>
          </p:txBody>
        </p:sp>
        <p:sp>
          <p:nvSpPr>
            <p:cNvPr id="878" name="Google Shape;878;g31dc1048280_0_220"/>
            <p:cNvSpPr txBox="1"/>
            <p:nvPr/>
          </p:nvSpPr>
          <p:spPr>
            <a:xfrm>
              <a:off x="8310401" y="4045948"/>
              <a:ext cx="2213400" cy="1052400"/>
            </a:xfrm>
            <a:prstGeom prst="rect">
              <a:avLst/>
            </a:prstGeom>
            <a:noFill/>
            <a:ln w="19050" cap="flat" cmpd="sng">
              <a:solidFill>
                <a:srgbClr val="D46222"/>
              </a:solidFill>
              <a:prstDash val="solid"/>
              <a:round/>
              <a:headEnd type="none" w="sm" len="sm"/>
              <a:tailEnd type="none" w="sm" len="sm"/>
            </a:ln>
          </p:spPr>
          <p:txBody>
            <a:bodyPr spcFirstLastPara="1" wrap="square" lIns="51431" tIns="51431" rIns="51431" bIns="51431" anchor="t" anchorCtr="0">
              <a:noAutofit/>
            </a:bodyPr>
            <a:lstStyle/>
            <a:p>
              <a:pPr algn="ctr" rtl="0">
                <a:buClr>
                  <a:srgbClr val="000000"/>
                </a:buClr>
                <a:buSzPts val="1200"/>
              </a:pPr>
              <a:r>
                <a:rPr lang="da-DK" sz="1050">
                  <a:solidFill>
                    <a:srgbClr val="000000"/>
                  </a:solidFill>
                  <a:latin typeface="Arial"/>
                  <a:ea typeface="Arial"/>
                  <a:cs typeface="Arial"/>
                  <a:sym typeface="Arial"/>
                </a:rPr>
                <a:t>Skal rapportere om lønforskel mellem køn </a:t>
              </a:r>
              <a:r>
                <a:rPr lang="da-DK" sz="1050" b="1">
                  <a:solidFill>
                    <a:srgbClr val="000000"/>
                  </a:solidFill>
                  <a:latin typeface="Arial"/>
                  <a:ea typeface="Arial"/>
                  <a:cs typeface="Arial"/>
                  <a:sym typeface="Arial"/>
                </a:rPr>
                <a:t>hvert tredje år</a:t>
              </a:r>
              <a:r>
                <a:rPr lang="da-DK" sz="1050">
                  <a:solidFill>
                    <a:srgbClr val="000000"/>
                  </a:solidFill>
                  <a:latin typeface="Arial"/>
                  <a:ea typeface="Arial"/>
                  <a:cs typeface="Arial"/>
                  <a:sym typeface="Arial"/>
                </a:rPr>
                <a:t>, senest fra juni 2031</a:t>
              </a:r>
              <a:endParaRPr sz="1050">
                <a:solidFill>
                  <a:srgbClr val="000000"/>
                </a:solidFill>
                <a:latin typeface="Arial"/>
                <a:ea typeface="Arial"/>
                <a:cs typeface="Arial"/>
                <a:sym typeface="Arial"/>
              </a:endParaRPr>
            </a:p>
          </p:txBody>
        </p:sp>
      </p:grpSp>
      <p:sp>
        <p:nvSpPr>
          <p:cNvPr id="879" name="Google Shape;879;g31dc1048280_0_220"/>
          <p:cNvSpPr/>
          <p:nvPr/>
        </p:nvSpPr>
        <p:spPr>
          <a:xfrm>
            <a:off x="0" y="4281420"/>
            <a:ext cx="9144000" cy="405675"/>
          </a:xfrm>
          <a:prstGeom prst="rect">
            <a:avLst/>
          </a:prstGeom>
          <a:solidFill>
            <a:srgbClr val="D04A02"/>
          </a:solidFill>
          <a:ln>
            <a:noFill/>
          </a:ln>
        </p:spPr>
        <p:txBody>
          <a:bodyPr spcFirstLastPara="1" wrap="square" lIns="68569" tIns="68569" rIns="68569" bIns="68569" anchor="ctr" anchorCtr="0">
            <a:noAutofit/>
          </a:bodyPr>
          <a:lstStyle/>
          <a:p>
            <a:pPr algn="ctr" rtl="0">
              <a:buClr>
                <a:srgbClr val="000000"/>
              </a:buClr>
              <a:buSzPts val="1400"/>
            </a:pPr>
            <a:r>
              <a:rPr lang="da-DK" sz="1050" dirty="0">
                <a:solidFill>
                  <a:schemeClr val="lt1"/>
                </a:solidFill>
                <a:latin typeface="Arial"/>
                <a:ea typeface="Arial"/>
                <a:cs typeface="Arial"/>
                <a:sym typeface="Arial"/>
              </a:rPr>
              <a:t>Rapportering om lønforskelle mellem køn er </a:t>
            </a:r>
            <a:r>
              <a:rPr lang="da-DK" sz="1050" u="sng" dirty="0">
                <a:solidFill>
                  <a:schemeClr val="lt1"/>
                </a:solidFill>
                <a:latin typeface="Arial"/>
                <a:ea typeface="Arial"/>
                <a:cs typeface="Arial"/>
                <a:sym typeface="Arial"/>
              </a:rPr>
              <a:t>frivilligt</a:t>
            </a:r>
            <a:r>
              <a:rPr lang="da-DK" sz="1050" dirty="0">
                <a:solidFill>
                  <a:schemeClr val="lt1"/>
                </a:solidFill>
                <a:latin typeface="Arial"/>
                <a:ea typeface="Arial"/>
                <a:cs typeface="Arial"/>
                <a:sym typeface="Arial"/>
              </a:rPr>
              <a:t> for arbejdsgivere med </a:t>
            </a:r>
            <a:r>
              <a:rPr lang="da-DK" sz="1050" b="1" dirty="0">
                <a:solidFill>
                  <a:schemeClr val="lt1"/>
                </a:solidFill>
                <a:latin typeface="Arial"/>
                <a:ea typeface="Arial"/>
                <a:cs typeface="Arial"/>
                <a:sym typeface="Arial"/>
              </a:rPr>
              <a:t>færre end 100 medarbejdere </a:t>
            </a:r>
          </a:p>
          <a:p>
            <a:pPr algn="ctr" rtl="0">
              <a:buClr>
                <a:srgbClr val="000000"/>
              </a:buClr>
              <a:buSzPts val="1400"/>
            </a:pPr>
            <a:r>
              <a:rPr lang="da-DK" sz="1050" dirty="0">
                <a:solidFill>
                  <a:schemeClr val="lt1"/>
                </a:solidFill>
                <a:latin typeface="Arial"/>
                <a:ea typeface="Arial"/>
                <a:cs typeface="Arial"/>
                <a:sym typeface="Arial"/>
              </a:rPr>
              <a:t>(der etableres visse undtagelser i national lovgivning)</a:t>
            </a:r>
            <a:endParaRPr sz="1050"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AB86-F1F7-DD43-7174-BF1EA28A9E35}"/>
              </a:ext>
            </a:extLst>
          </p:cNvPr>
          <p:cNvSpPr>
            <a:spLocks noGrp="1"/>
          </p:cNvSpPr>
          <p:nvPr>
            <p:ph type="ctrTitle"/>
          </p:nvPr>
        </p:nvSpPr>
        <p:spPr>
          <a:xfrm>
            <a:off x="319474" y="241195"/>
            <a:ext cx="6889115" cy="369332"/>
          </a:xfrm>
        </p:spPr>
        <p:txBody>
          <a:bodyPr/>
          <a:lstStyle/>
          <a:p>
            <a:r>
              <a:rPr lang="da-DK" dirty="0"/>
              <a:t>Hvem er jeg?</a:t>
            </a:r>
          </a:p>
        </p:txBody>
      </p:sp>
      <p:sp>
        <p:nvSpPr>
          <p:cNvPr id="6" name="TextBox 5">
            <a:extLst>
              <a:ext uri="{FF2B5EF4-FFF2-40B4-BE49-F238E27FC236}">
                <a16:creationId xmlns:a16="http://schemas.microsoft.com/office/drawing/2014/main" id="{79509AC4-B4CD-740F-7901-684DB96A8214}"/>
              </a:ext>
            </a:extLst>
          </p:cNvPr>
          <p:cNvSpPr txBox="1"/>
          <p:nvPr/>
        </p:nvSpPr>
        <p:spPr>
          <a:xfrm>
            <a:off x="3304800" y="1216581"/>
            <a:ext cx="2826660" cy="2616165"/>
          </a:xfrm>
          <a:prstGeom prst="rect">
            <a:avLst/>
          </a:prstGeom>
          <a:noFill/>
        </p:spPr>
        <p:txBody>
          <a:bodyPr wrap="square" lIns="91440" tIns="45720" rIns="91440" bIns="45720" rtlCol="0" anchor="t">
            <a:spAutoFit/>
          </a:bodyPr>
          <a:lstStyle/>
          <a:p>
            <a:r>
              <a:rPr lang="da-DK" sz="1100" b="1" dirty="0">
                <a:latin typeface="Georgia"/>
              </a:rPr>
              <a:t>Catrine Søndergaard Byrne</a:t>
            </a:r>
            <a:endParaRPr lang="da-DK" sz="1100" b="1" dirty="0">
              <a:latin typeface="Georgia" panose="02040502050405020303" pitchFamily="18" charset="0"/>
            </a:endParaRPr>
          </a:p>
          <a:p>
            <a:endParaRPr lang="da-DK" sz="1000" b="1" dirty="0">
              <a:latin typeface="Georgia" panose="02040502050405020303" pitchFamily="18" charset="0"/>
            </a:endParaRPr>
          </a:p>
          <a:p>
            <a:pPr marL="171450" indent="-171450">
              <a:buFont typeface="Arial" panose="020B0604020202020204" pitchFamily="34" charset="0"/>
              <a:buChar char="•"/>
            </a:pPr>
            <a:r>
              <a:rPr lang="da-DK" sz="1000" spc="-20" dirty="0">
                <a:latin typeface="Georgia"/>
                <a:cs typeface="Arial"/>
              </a:rPr>
              <a:t>Partner i PwC Legal indtil 1. oktober 2025</a:t>
            </a:r>
          </a:p>
          <a:p>
            <a:endParaRPr lang="da-DK" sz="1000" spc="-20" dirty="0">
              <a:latin typeface="Georgia"/>
              <a:cs typeface="Arial"/>
            </a:endParaRPr>
          </a:p>
          <a:p>
            <a:r>
              <a:rPr lang="da-DK" sz="1000" spc="-20" dirty="0">
                <a:latin typeface="Georgia"/>
                <a:cs typeface="Arial"/>
              </a:rPr>
              <a:t>Uddannet advokat i 2005 og arbejdet med arbejds- og ansættelsesret i næsten 30 år, persondata (GDPR) i næsten 20 år  - ESG og AI er det seneste, der er kommet på skrivebordet. </a:t>
            </a:r>
          </a:p>
          <a:p>
            <a:endParaRPr lang="da-DK" sz="1000" spc="-20" dirty="0">
              <a:latin typeface="Georgia"/>
              <a:cs typeface="Arial"/>
            </a:endParaRPr>
          </a:p>
          <a:p>
            <a:r>
              <a:rPr lang="da-DK" sz="1000" spc="-20" dirty="0">
                <a:latin typeface="Georgia"/>
                <a:cs typeface="Arial"/>
              </a:rPr>
              <a:t>Fokus på grundrettigheder og reguleringssamspillet med arbejds- og ansættelsesretten inden for GDPR, ESG, AI og dataetik.</a:t>
            </a:r>
          </a:p>
          <a:p>
            <a:pPr marL="184150" marR="945515" indent="-171450">
              <a:lnSpc>
                <a:spcPct val="112500"/>
              </a:lnSpc>
              <a:buFont typeface="Arial" panose="020B0604020202020204" pitchFamily="34" charset="0"/>
              <a:buChar char="•"/>
            </a:pPr>
            <a:endParaRPr lang="da-DK" sz="1000" spc="-10" dirty="0">
              <a:latin typeface="Georgia"/>
              <a:cs typeface="Georgia"/>
            </a:endParaRPr>
          </a:p>
          <a:p>
            <a:pPr marL="184150" marR="945515" indent="-171450">
              <a:lnSpc>
                <a:spcPct val="112500"/>
              </a:lnSpc>
              <a:buFont typeface="Arial" panose="020B0604020202020204" pitchFamily="34" charset="0"/>
              <a:buChar char="•"/>
            </a:pPr>
            <a:endParaRPr lang="da-DK" sz="1000" spc="-10" dirty="0">
              <a:latin typeface="Georgia"/>
              <a:cs typeface="Georgia"/>
            </a:endParaRPr>
          </a:p>
          <a:p>
            <a:pPr marL="184150" marR="945515" indent="-171450">
              <a:lnSpc>
                <a:spcPct val="112500"/>
              </a:lnSpc>
              <a:buFont typeface="Arial" panose="020B0604020202020204" pitchFamily="34" charset="0"/>
              <a:buChar char="•"/>
            </a:pPr>
            <a:r>
              <a:rPr lang="da-DK" sz="1000" spc="-10" dirty="0">
                <a:latin typeface="Georgia"/>
                <a:cs typeface="Georgia"/>
              </a:rPr>
              <a:t>M: +45 2448 9299</a:t>
            </a:r>
            <a:endParaRPr lang="da-DK" sz="1000" dirty="0">
              <a:latin typeface="Georgia"/>
              <a:cs typeface="Georgia"/>
            </a:endParaRPr>
          </a:p>
        </p:txBody>
      </p:sp>
      <p:sp>
        <p:nvSpPr>
          <p:cNvPr id="3" name="Footer Placeholder 2">
            <a:extLst>
              <a:ext uri="{FF2B5EF4-FFF2-40B4-BE49-F238E27FC236}">
                <a16:creationId xmlns:a16="http://schemas.microsoft.com/office/drawing/2014/main" id="{8A20A5C1-E73D-21CA-5186-AF0768F62EB4}"/>
              </a:ext>
            </a:extLst>
          </p:cNvPr>
          <p:cNvSpPr>
            <a:spLocks noGrp="1"/>
          </p:cNvSpPr>
          <p:nvPr>
            <p:ph type="ftr" sz="quarter" idx="5"/>
          </p:nvPr>
        </p:nvSpPr>
        <p:spPr/>
        <p:txBody>
          <a:bodyPr/>
          <a:lstStyle/>
          <a:p>
            <a:pPr marL="12700">
              <a:lnSpc>
                <a:spcPct val="100000"/>
              </a:lnSpc>
              <a:spcBef>
                <a:spcPts val="40"/>
              </a:spcBef>
            </a:pPr>
            <a:r>
              <a:rPr lang="da-DK" spc="-25"/>
              <a:t>PwC</a:t>
            </a:r>
          </a:p>
        </p:txBody>
      </p:sp>
      <p:pic>
        <p:nvPicPr>
          <p:cNvPr id="9" name="Picture 8">
            <a:extLst>
              <a:ext uri="{FF2B5EF4-FFF2-40B4-BE49-F238E27FC236}">
                <a16:creationId xmlns:a16="http://schemas.microsoft.com/office/drawing/2014/main" id="{8C4E40B7-6B4B-F4D3-D17A-D1A7625C2C2E}"/>
              </a:ext>
            </a:extLst>
          </p:cNvPr>
          <p:cNvPicPr>
            <a:picLocks noChangeAspect="1"/>
          </p:cNvPicPr>
          <p:nvPr/>
        </p:nvPicPr>
        <p:blipFill>
          <a:blip r:embed="rId3"/>
          <a:srcRect l="10044" t="224" r="7860" b="15695"/>
          <a:stretch/>
        </p:blipFill>
        <p:spPr>
          <a:xfrm>
            <a:off x="961918" y="1216580"/>
            <a:ext cx="1352691" cy="1355170"/>
          </a:xfrm>
          <a:prstGeom prst="rect">
            <a:avLst/>
          </a:prstGeom>
        </p:spPr>
      </p:pic>
    </p:spTree>
    <p:extLst>
      <p:ext uri="{BB962C8B-B14F-4D97-AF65-F5344CB8AC3E}">
        <p14:creationId xmlns:p14="http://schemas.microsoft.com/office/powerpoint/2010/main" val="423545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g31dc4b1263f_0_41"/>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r>
              <a:rPr lang="da-DK" dirty="0"/>
              <a:t>Løngabsanalyse og fælles lønvurdering, art. 10 </a:t>
            </a:r>
            <a:endParaRPr dirty="0"/>
          </a:p>
        </p:txBody>
      </p:sp>
      <p:sp>
        <p:nvSpPr>
          <p:cNvPr id="895" name="Google Shape;895;g31dc4b1263f_0_41"/>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solidFill>
                  <a:schemeClr val="dk1"/>
                </a:solidFill>
              </a:rPr>
              <a:pPr rtl="0"/>
              <a:t>20</a:t>
            </a:fld>
            <a:endParaRPr>
              <a:solidFill>
                <a:schemeClr val="dk1"/>
              </a:solidFill>
            </a:endParaRPr>
          </a:p>
        </p:txBody>
      </p:sp>
      <p:sp>
        <p:nvSpPr>
          <p:cNvPr id="898" name="Google Shape;898;g31dc4b1263f_0_41"/>
          <p:cNvSpPr txBox="1"/>
          <p:nvPr/>
        </p:nvSpPr>
        <p:spPr>
          <a:xfrm>
            <a:off x="1328144" y="1411762"/>
            <a:ext cx="6868125" cy="933525"/>
          </a:xfrm>
          <a:prstGeom prst="rect">
            <a:avLst/>
          </a:prstGeom>
          <a:noFill/>
          <a:ln>
            <a:noFill/>
          </a:ln>
        </p:spPr>
        <p:txBody>
          <a:bodyPr spcFirstLastPara="1" wrap="square" lIns="68569" tIns="68569" rIns="68569" bIns="68569" anchor="t" anchorCtr="0">
            <a:noAutofit/>
          </a:bodyPr>
          <a:lstStyle/>
          <a:p>
            <a:pPr algn="l" rtl="0">
              <a:buClr>
                <a:srgbClr val="000000"/>
              </a:buClr>
              <a:buSzPts val="1600"/>
            </a:pPr>
            <a:r>
              <a:rPr lang="da-DK" sz="1350" b="1" dirty="0">
                <a:solidFill>
                  <a:srgbClr val="D04A02"/>
                </a:solidFill>
                <a:latin typeface="Georgia"/>
                <a:ea typeface="+mn-ea"/>
                <a:sym typeface="Arial"/>
              </a:rPr>
              <a:t>Ved løngab </a:t>
            </a:r>
          </a:p>
          <a:p>
            <a:pPr algn="l" rtl="0">
              <a:buClr>
                <a:srgbClr val="000000"/>
              </a:buClr>
              <a:buSzPts val="1600"/>
            </a:pPr>
            <a:endParaRPr lang="da-DK" sz="1350" b="1" dirty="0">
              <a:solidFill>
                <a:srgbClr val="D04A02"/>
              </a:solidFill>
              <a:latin typeface="Georgia"/>
              <a:ea typeface="+mn-ea"/>
              <a:sym typeface="Arial"/>
            </a:endParaRPr>
          </a:p>
          <a:p>
            <a:pPr marL="342900" indent="-342900" algn="l" rtl="0">
              <a:buClr>
                <a:srgbClr val="000000"/>
              </a:buClr>
              <a:buSzPts val="1600"/>
              <a:buFont typeface="+mj-lt"/>
              <a:buAutoNum type="arabicPeriod"/>
            </a:pPr>
            <a:r>
              <a:rPr lang="da-DK" sz="1350" b="1" dirty="0">
                <a:solidFill>
                  <a:schemeClr val="tx1"/>
                </a:solidFill>
                <a:latin typeface="Georgia"/>
                <a:ea typeface="+mn-ea"/>
                <a:sym typeface="Arial"/>
              </a:rPr>
              <a:t>mindst 5%</a:t>
            </a:r>
            <a:r>
              <a:rPr lang="da-DK" sz="1350" b="1" dirty="0">
                <a:solidFill>
                  <a:srgbClr val="D04A02"/>
                </a:solidFill>
                <a:latin typeface="Georgia"/>
                <a:ea typeface="+mn-ea"/>
                <a:sym typeface="Arial"/>
              </a:rPr>
              <a:t> i en hvilken som helst jobkategori, der ikke</a:t>
            </a:r>
          </a:p>
          <a:p>
            <a:pPr marL="342900" indent="-342900" algn="l" rtl="0">
              <a:buClr>
                <a:srgbClr val="000000"/>
              </a:buClr>
              <a:buSzPts val="1600"/>
              <a:buFont typeface="+mj-lt"/>
              <a:buAutoNum type="arabicPeriod"/>
            </a:pPr>
            <a:r>
              <a:rPr lang="da-DK" sz="1350" b="1" dirty="0">
                <a:solidFill>
                  <a:srgbClr val="D04A02"/>
                </a:solidFill>
                <a:latin typeface="Georgia"/>
                <a:ea typeface="+mn-ea"/>
                <a:sym typeface="Arial"/>
              </a:rPr>
              <a:t>kan forklares ved objektive, kønsneutrale kriterier OG</a:t>
            </a:r>
          </a:p>
          <a:p>
            <a:pPr marL="342900" indent="-342900" algn="l" rtl="0">
              <a:buClr>
                <a:srgbClr val="000000"/>
              </a:buClr>
              <a:buSzPts val="1600"/>
              <a:buFont typeface="+mj-lt"/>
              <a:buAutoNum type="arabicPeriod"/>
            </a:pPr>
            <a:r>
              <a:rPr lang="da-DK" sz="1350" b="1" dirty="0">
                <a:solidFill>
                  <a:srgbClr val="D04A02"/>
                </a:solidFill>
                <a:latin typeface="Georgia"/>
                <a:ea typeface="+mn-ea"/>
                <a:sym typeface="Arial"/>
              </a:rPr>
              <a:t>Der ikke er rettet op senest seks måneder efter dato for indlevering af lønredegørelse til myndigheden</a:t>
            </a:r>
          </a:p>
          <a:p>
            <a:pPr algn="l" rtl="0">
              <a:buClr>
                <a:srgbClr val="000000"/>
              </a:buClr>
              <a:buSzPts val="1600"/>
            </a:pPr>
            <a:endParaRPr lang="da-DK" sz="1350" b="1" dirty="0">
              <a:solidFill>
                <a:srgbClr val="D04A02"/>
              </a:solidFill>
              <a:latin typeface="Georgia"/>
              <a:ea typeface="+mn-ea"/>
              <a:sym typeface="Arial"/>
            </a:endParaRPr>
          </a:p>
          <a:p>
            <a:pPr algn="l" rtl="0">
              <a:buClr>
                <a:srgbClr val="000000"/>
              </a:buClr>
              <a:buSzPts val="1600"/>
            </a:pPr>
            <a:endParaRPr lang="da-DK" sz="1350" b="1" dirty="0">
              <a:solidFill>
                <a:srgbClr val="D04A02"/>
              </a:solidFill>
              <a:latin typeface="Georgia"/>
              <a:ea typeface="+mn-ea"/>
              <a:sym typeface="Arial"/>
            </a:endParaRPr>
          </a:p>
          <a:p>
            <a:pPr algn="l" rtl="0">
              <a:buClr>
                <a:srgbClr val="000000"/>
              </a:buClr>
              <a:buSzPts val="1600"/>
            </a:pPr>
            <a:r>
              <a:rPr lang="da-DK" sz="1350" b="1" dirty="0">
                <a:solidFill>
                  <a:srgbClr val="D04A02"/>
                </a:solidFill>
                <a:latin typeface="Georgia"/>
                <a:ea typeface="+mn-ea"/>
                <a:sym typeface="Arial"/>
              </a:rPr>
              <a:t>skal arbejdsgiveren foretage </a:t>
            </a:r>
            <a:r>
              <a:rPr lang="da-DK" sz="1350" b="1" dirty="0">
                <a:solidFill>
                  <a:schemeClr val="tx1"/>
                </a:solidFill>
                <a:latin typeface="Georgia"/>
                <a:ea typeface="+mn-ea"/>
                <a:sym typeface="Arial"/>
              </a:rPr>
              <a:t>en fælles lønvurdering </a:t>
            </a:r>
            <a:r>
              <a:rPr lang="da-DK" sz="1350" b="1" dirty="0">
                <a:solidFill>
                  <a:srgbClr val="D04A02"/>
                </a:solidFill>
                <a:latin typeface="Georgia"/>
                <a:ea typeface="+mn-ea"/>
                <a:sym typeface="Arial"/>
              </a:rPr>
              <a:t>udarbejde en handlingsplan for at kortlægge, forebygge og rette op på forskelle i lønnen mellem kvindelige og mandlige arbejdstagere, som ikke er begrundet i objektive, kønsneutrale faktorer. </a:t>
            </a:r>
          </a:p>
          <a:p>
            <a:pPr algn="l" rtl="0">
              <a:buClr>
                <a:srgbClr val="000000"/>
              </a:buClr>
              <a:buSzPts val="1600"/>
            </a:pPr>
            <a:endParaRPr lang="da-DK" sz="1350" b="1" dirty="0">
              <a:solidFill>
                <a:srgbClr val="D04A02"/>
              </a:solidFill>
              <a:latin typeface="Georgia"/>
              <a:ea typeface="+mn-ea"/>
              <a:sym typeface="Arial"/>
            </a:endParaRPr>
          </a:p>
          <a:p>
            <a:pPr algn="l" rtl="0">
              <a:buClr>
                <a:srgbClr val="000000"/>
              </a:buClr>
              <a:buSzPts val="1600"/>
            </a:pPr>
            <a:endParaRPr sz="1350" b="1" dirty="0">
              <a:solidFill>
                <a:srgbClr val="D04A02"/>
              </a:solidFill>
              <a:latin typeface="Georgia"/>
              <a:ea typeface="+mn-ea"/>
              <a:sym typeface="Arial"/>
            </a:endParaRPr>
          </a:p>
        </p:txBody>
      </p:sp>
      <p:sp>
        <p:nvSpPr>
          <p:cNvPr id="2" name="Thought Bubble: Cloud 1">
            <a:extLst>
              <a:ext uri="{FF2B5EF4-FFF2-40B4-BE49-F238E27FC236}">
                <a16:creationId xmlns:a16="http://schemas.microsoft.com/office/drawing/2014/main" id="{94FE13CE-3077-6ED8-0146-F89D39EDC06C}"/>
              </a:ext>
            </a:extLst>
          </p:cNvPr>
          <p:cNvSpPr/>
          <p:nvPr/>
        </p:nvSpPr>
        <p:spPr>
          <a:xfrm>
            <a:off x="6867240" y="671985"/>
            <a:ext cx="1776549" cy="1287929"/>
          </a:xfrm>
          <a:prstGeom prst="cloudCallout">
            <a:avLst/>
          </a:prstGeom>
          <a:solidFill>
            <a:srgbClr val="D462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xtBox 2">
            <a:extLst>
              <a:ext uri="{FF2B5EF4-FFF2-40B4-BE49-F238E27FC236}">
                <a16:creationId xmlns:a16="http://schemas.microsoft.com/office/drawing/2014/main" id="{7A3788D7-8274-163A-D02C-E7BDEB196E45}"/>
              </a:ext>
            </a:extLst>
          </p:cNvPr>
          <p:cNvSpPr txBox="1"/>
          <p:nvPr/>
        </p:nvSpPr>
        <p:spPr>
          <a:xfrm>
            <a:off x="6849812" y="862630"/>
            <a:ext cx="1824164" cy="646331"/>
          </a:xfrm>
          <a:prstGeom prst="rect">
            <a:avLst/>
          </a:prstGeom>
          <a:noFill/>
        </p:spPr>
        <p:txBody>
          <a:bodyPr wrap="square" rtlCol="0">
            <a:spAutoFit/>
          </a:bodyPr>
          <a:lstStyle/>
          <a:p>
            <a:pPr algn="ctr"/>
            <a:r>
              <a:rPr lang="da-DK" dirty="0">
                <a:solidFill>
                  <a:schemeClr val="bg1"/>
                </a:solidFill>
              </a:rPr>
              <a:t>DK implementering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g31dc3b40360_0_1405"/>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r>
              <a:rPr lang="da-DK" dirty="0"/>
              <a:t>Fælles lønvurdering, art. 10 </a:t>
            </a:r>
            <a:endParaRPr dirty="0"/>
          </a:p>
        </p:txBody>
      </p:sp>
      <p:sp>
        <p:nvSpPr>
          <p:cNvPr id="914" name="Google Shape;914;g31dc3b40360_0_1405"/>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21</a:t>
            </a:fld>
            <a:endParaRPr/>
          </a:p>
        </p:txBody>
      </p:sp>
      <p:sp>
        <p:nvSpPr>
          <p:cNvPr id="916" name="Google Shape;916;g31dc3b40360_0_1405"/>
          <p:cNvSpPr txBox="1"/>
          <p:nvPr/>
        </p:nvSpPr>
        <p:spPr>
          <a:xfrm>
            <a:off x="384506" y="1058581"/>
            <a:ext cx="7943065" cy="3178575"/>
          </a:xfrm>
          <a:prstGeom prst="rect">
            <a:avLst/>
          </a:prstGeom>
          <a:noFill/>
          <a:ln>
            <a:noFill/>
          </a:ln>
        </p:spPr>
        <p:txBody>
          <a:bodyPr spcFirstLastPara="1" wrap="square" lIns="68569" tIns="68569" rIns="68569" bIns="68569" anchor="t" anchorCtr="0">
            <a:noAutofit/>
          </a:bodyPr>
          <a:lstStyle/>
          <a:p>
            <a:pPr algn="l" rtl="0">
              <a:buClr>
                <a:srgbClr val="000000"/>
              </a:buClr>
              <a:buSzPts val="1600"/>
            </a:pPr>
            <a:r>
              <a:rPr lang="da-DK" sz="1350" b="1" dirty="0">
                <a:solidFill>
                  <a:srgbClr val="D04A02"/>
                </a:solidFill>
                <a:latin typeface="Georgia" panose="02040502050405020303" pitchFamily="18" charset="0"/>
                <a:ea typeface="+mn-ea"/>
                <a:sym typeface="Arial"/>
              </a:rPr>
              <a:t>Den fælles lønvurdering skal afdække: </a:t>
            </a:r>
            <a:endParaRPr sz="1350" b="1" dirty="0">
              <a:solidFill>
                <a:srgbClr val="D04A02"/>
              </a:solidFill>
              <a:latin typeface="Georgia" panose="02040502050405020303" pitchFamily="18" charset="0"/>
              <a:ea typeface="+mn-ea"/>
              <a:sym typeface="Arial"/>
            </a:endParaRPr>
          </a:p>
          <a:p>
            <a:pPr marL="360000" lvl="1" indent="-285750" algn="l" rtl="0">
              <a:buClr>
                <a:schemeClr val="dk1"/>
              </a:buClr>
              <a:buSzPts val="1500"/>
              <a:buFont typeface="+mj-lt"/>
              <a:buAutoNum type="alphaLcParenR"/>
            </a:pPr>
            <a:r>
              <a:rPr lang="da-DK" sz="1200" dirty="0">
                <a:latin typeface="Georgia"/>
                <a:ea typeface="+mn-ea"/>
                <a:cs typeface="+mn-cs"/>
                <a:sym typeface="Arial"/>
              </a:rPr>
              <a:t>en analyse af andelen af kvindelige og mandlige arbejdstagere i hver kategori af arbejdstagere, lønniveauer og lønelementer </a:t>
            </a:r>
            <a:br>
              <a:rPr lang="da-DK" sz="1200" dirty="0">
                <a:latin typeface="Georgia"/>
                <a:ea typeface="+mn-ea"/>
                <a:cs typeface="+mn-cs"/>
                <a:sym typeface="Arial"/>
              </a:rPr>
            </a:br>
            <a:endParaRPr lang="da-DK" sz="1200" dirty="0">
              <a:latin typeface="Georgia"/>
              <a:ea typeface="+mn-ea"/>
              <a:cs typeface="+mn-cs"/>
              <a:sym typeface="Arial"/>
            </a:endParaRPr>
          </a:p>
          <a:p>
            <a:pPr marL="360000" lvl="1" indent="-285750" algn="l" rtl="0">
              <a:buClr>
                <a:schemeClr val="dk1"/>
              </a:buClr>
              <a:buSzPts val="1500"/>
              <a:buFont typeface="+mj-lt"/>
              <a:buAutoNum type="alphaLcParenR"/>
            </a:pPr>
            <a:r>
              <a:rPr lang="da-DK" sz="1200" dirty="0">
                <a:latin typeface="Georgia"/>
                <a:ea typeface="+mn-ea"/>
                <a:cs typeface="+mn-cs"/>
                <a:sym typeface="Arial"/>
              </a:rPr>
              <a:t>oplysninger om gennemsnitlige lønniveauer for kvindelige og mandlige arbejdstagere og supplerende eller variable elementer for hver kategori af arbejdstagere</a:t>
            </a:r>
            <a:br>
              <a:rPr lang="da-DK" sz="1200" dirty="0">
                <a:latin typeface="Georgia"/>
                <a:ea typeface="+mn-ea"/>
                <a:cs typeface="+mn-cs"/>
                <a:sym typeface="Arial"/>
              </a:rPr>
            </a:br>
            <a:endParaRPr lang="da-DK" sz="1200" dirty="0">
              <a:latin typeface="Georgia"/>
              <a:ea typeface="+mn-ea"/>
              <a:cs typeface="+mn-cs"/>
              <a:sym typeface="Arial"/>
            </a:endParaRPr>
          </a:p>
          <a:p>
            <a:pPr marL="360000" lvl="1" indent="-285750" algn="l" rtl="0">
              <a:buClr>
                <a:schemeClr val="dk1"/>
              </a:buClr>
              <a:buSzPts val="1500"/>
              <a:buFont typeface="+mj-lt"/>
              <a:buAutoNum type="alphaLcParenR"/>
            </a:pPr>
            <a:r>
              <a:rPr lang="da-DK" sz="1200" dirty="0">
                <a:latin typeface="Georgia"/>
                <a:ea typeface="+mn-ea"/>
                <a:cs typeface="+mn-cs"/>
                <a:sym typeface="Arial"/>
              </a:rPr>
              <a:t>eventuelle forskelle i det gennemsnitlige lønniveau mellem kvindelige og mandlige arbejdstagere i hver kategori af arbejdstagere</a:t>
            </a:r>
            <a:br>
              <a:rPr lang="da-DK" sz="1200" dirty="0">
                <a:latin typeface="Georgia"/>
                <a:ea typeface="+mn-ea"/>
                <a:cs typeface="+mn-cs"/>
                <a:sym typeface="Arial"/>
              </a:rPr>
            </a:br>
            <a:endParaRPr sz="1200" dirty="0">
              <a:latin typeface="Georgia"/>
              <a:ea typeface="+mn-ea"/>
              <a:cs typeface="+mn-cs"/>
              <a:sym typeface="Arial"/>
            </a:endParaRPr>
          </a:p>
          <a:p>
            <a:pPr marL="360000" lvl="1" indent="-285750" algn="l" rtl="0">
              <a:buClr>
                <a:schemeClr val="dk1"/>
              </a:buClr>
              <a:buSzPts val="1500"/>
              <a:buFont typeface="+mj-lt"/>
              <a:buAutoNum type="alphaLcParenR"/>
            </a:pPr>
            <a:r>
              <a:rPr lang="da-DK" sz="1200" dirty="0">
                <a:latin typeface="Georgia"/>
                <a:ea typeface="+mn-ea"/>
                <a:cs typeface="+mn-cs"/>
                <a:sym typeface="Arial"/>
              </a:rPr>
              <a:t>årsagerne til sådanne forskelle i det gennemsnitlige lønniveau på grundlag af eventuelle objektiv, kønsneutrale kriterier som fastsat af arbejdstagerrepræsentanterne og arbejdsgiveren</a:t>
            </a:r>
            <a:r>
              <a:rPr lang="da-DK" sz="1200" u="sng" dirty="0">
                <a:latin typeface="Georgia"/>
                <a:ea typeface="+mn-ea"/>
                <a:cs typeface="+mn-cs"/>
                <a:sym typeface="Arial"/>
              </a:rPr>
              <a:t> i fællesskab</a:t>
            </a:r>
            <a:br>
              <a:rPr lang="da-DK" sz="1200" dirty="0">
                <a:latin typeface="Georgia"/>
                <a:ea typeface="+mn-ea"/>
                <a:cs typeface="+mn-cs"/>
                <a:sym typeface="Arial"/>
              </a:rPr>
            </a:br>
            <a:endParaRPr sz="1200" dirty="0">
              <a:latin typeface="Georgia"/>
              <a:ea typeface="+mn-ea"/>
              <a:cs typeface="+mn-cs"/>
              <a:sym typeface="Arial"/>
            </a:endParaRPr>
          </a:p>
          <a:p>
            <a:pPr marL="360000" lvl="1" indent="-285750" algn="l" rtl="0">
              <a:buClr>
                <a:schemeClr val="dk1"/>
              </a:buClr>
              <a:buSzPts val="1500"/>
              <a:buFont typeface="+mj-lt"/>
              <a:buAutoNum type="alphaLcParenR"/>
            </a:pPr>
            <a:r>
              <a:rPr lang="da-DK" sz="1200" dirty="0">
                <a:latin typeface="Georgia"/>
                <a:ea typeface="+mn-ea"/>
                <a:cs typeface="+mn-cs"/>
                <a:sym typeface="Arial"/>
              </a:rPr>
              <a:t>andelen af kvindelige og mandlige arbejdstagere, som nød godt af en lønforbedring efter deres tilbagevenden på arbejdet som følge af barselsorlov, fædreorlov, forældreorlov eller omsorgsorlov, hvis denne forbedring fandt sted i den relevante kategori af arbejdstagere i den periode, hvor orloven blev afholdt</a:t>
            </a:r>
            <a:br>
              <a:rPr lang="da-DK" sz="1200" dirty="0">
                <a:latin typeface="Georgia"/>
                <a:ea typeface="+mn-ea"/>
                <a:cs typeface="+mn-cs"/>
                <a:sym typeface="Arial"/>
              </a:rPr>
            </a:br>
            <a:endParaRPr sz="1200" dirty="0">
              <a:latin typeface="Georgia"/>
              <a:ea typeface="+mn-ea"/>
              <a:cs typeface="+mn-cs"/>
              <a:sym typeface="Arial"/>
            </a:endParaRPr>
          </a:p>
          <a:p>
            <a:pPr marL="360000" lvl="1" indent="-285750" algn="l" rtl="0">
              <a:buClr>
                <a:schemeClr val="dk1"/>
              </a:buClr>
              <a:buSzPts val="1500"/>
              <a:buFont typeface="+mj-lt"/>
              <a:buAutoNum type="alphaLcParenR"/>
            </a:pPr>
            <a:r>
              <a:rPr lang="da-DK" sz="1200" dirty="0">
                <a:latin typeface="Georgia"/>
                <a:ea typeface="+mn-ea"/>
                <a:cs typeface="+mn-cs"/>
                <a:sym typeface="Arial"/>
              </a:rPr>
              <a:t>foranstaltninger til afhjælpning af forskelle i lønnen, hvis de ikke er begrundet ud fra objektive, kønsneutrale kriterier</a:t>
            </a:r>
            <a:br>
              <a:rPr lang="da-DK" sz="1200" dirty="0">
                <a:latin typeface="Georgia"/>
                <a:ea typeface="+mn-ea"/>
                <a:cs typeface="+mn-cs"/>
                <a:sym typeface="Arial"/>
              </a:rPr>
            </a:br>
            <a:endParaRPr sz="1200" dirty="0">
              <a:latin typeface="Georgia"/>
              <a:ea typeface="+mn-ea"/>
              <a:cs typeface="+mn-cs"/>
              <a:sym typeface="Arial"/>
            </a:endParaRPr>
          </a:p>
          <a:p>
            <a:pPr marL="360000" lvl="1" indent="-285750" algn="l" rtl="0">
              <a:buClr>
                <a:schemeClr val="dk1"/>
              </a:buClr>
              <a:buSzPts val="1500"/>
              <a:buFont typeface="+mj-lt"/>
              <a:buAutoNum type="alphaLcParenR"/>
            </a:pPr>
            <a:r>
              <a:rPr lang="da-DK" sz="1200" dirty="0">
                <a:latin typeface="Georgia"/>
                <a:ea typeface="+mn-ea"/>
                <a:cs typeface="+mn-cs"/>
                <a:sym typeface="Arial"/>
              </a:rPr>
              <a:t>en evaluering af effektiviteten af foranstaltninger fra tidligere fælles lønvurderinger.</a:t>
            </a:r>
            <a:endParaRPr sz="1200" dirty="0">
              <a:latin typeface="Georgia"/>
              <a:ea typeface="+mn-ea"/>
              <a:cs typeface="+mn-cs"/>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g31dc3b40360_0_906"/>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22</a:t>
            </a:fld>
            <a:endParaRPr/>
          </a:p>
        </p:txBody>
      </p:sp>
      <p:sp>
        <p:nvSpPr>
          <p:cNvPr id="1669" name="Google Shape;1669;g31dc3b40360_0_906"/>
          <p:cNvSpPr txBox="1">
            <a:spLocks noGrp="1"/>
          </p:cNvSpPr>
          <p:nvPr>
            <p:ph type="title"/>
          </p:nvPr>
        </p:nvSpPr>
        <p:spPr>
          <a:xfrm>
            <a:off x="404813" y="675000"/>
            <a:ext cx="8334450" cy="437400"/>
          </a:xfrm>
          <a:prstGeom prst="rect">
            <a:avLst/>
          </a:prstGeom>
          <a:noFill/>
          <a:ln>
            <a:noFill/>
          </a:ln>
        </p:spPr>
        <p:txBody>
          <a:bodyPr spcFirstLastPara="1" wrap="square" lIns="0" tIns="0" rIns="0" bIns="0" anchor="t" anchorCtr="0">
            <a:noAutofit/>
          </a:bodyPr>
          <a:lstStyle/>
          <a:p>
            <a:pPr rtl="0"/>
            <a:r>
              <a:rPr lang="da-DK"/>
              <a:t>Eksempler på foranstaltninger til at afhjælpe lønforskelle </a:t>
            </a:r>
            <a:endParaRPr/>
          </a:p>
        </p:txBody>
      </p:sp>
      <p:sp>
        <p:nvSpPr>
          <p:cNvPr id="1670" name="Google Shape;1670;g31dc3b40360_0_906"/>
          <p:cNvSpPr/>
          <p:nvPr/>
        </p:nvSpPr>
        <p:spPr>
          <a:xfrm>
            <a:off x="552206" y="1487706"/>
            <a:ext cx="2304225" cy="2921625"/>
          </a:xfrm>
          <a:prstGeom prst="roundRect">
            <a:avLst>
              <a:gd name="adj" fmla="val 5466"/>
            </a:avLst>
          </a:prstGeom>
          <a:noFill/>
          <a:ln w="28575" cap="flat" cmpd="sng">
            <a:solidFill>
              <a:srgbClr val="D46222"/>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600"/>
            </a:pPr>
            <a:endParaRPr sz="1200">
              <a:solidFill>
                <a:schemeClr val="lt1"/>
              </a:solidFill>
              <a:latin typeface="Georgia" panose="02040502050405020303" pitchFamily="18" charset="0"/>
              <a:ea typeface="Arial"/>
              <a:cs typeface="Arial"/>
              <a:sym typeface="Arial"/>
            </a:endParaRPr>
          </a:p>
        </p:txBody>
      </p:sp>
      <p:sp>
        <p:nvSpPr>
          <p:cNvPr id="1671" name="Google Shape;1671;g31dc3b40360_0_906"/>
          <p:cNvSpPr/>
          <p:nvPr/>
        </p:nvSpPr>
        <p:spPr>
          <a:xfrm>
            <a:off x="332183" y="1532335"/>
            <a:ext cx="2304225" cy="631575"/>
          </a:xfrm>
          <a:prstGeom prst="roundRect">
            <a:avLst>
              <a:gd name="adj" fmla="val 16667"/>
            </a:avLst>
          </a:prstGeom>
          <a:solidFill>
            <a:srgbClr val="D46222"/>
          </a:solidFill>
          <a:ln>
            <a:noFill/>
          </a:ln>
        </p:spPr>
        <p:txBody>
          <a:bodyPr spcFirstLastPara="1" wrap="square" lIns="68569" tIns="34275" rIns="68569" bIns="34275" anchor="ctr" anchorCtr="0">
            <a:noAutofit/>
          </a:bodyPr>
          <a:lstStyle/>
          <a:p>
            <a:pPr algn="ctr" rtl="0">
              <a:buClr>
                <a:srgbClr val="000000"/>
              </a:buClr>
              <a:buSzPts val="1600"/>
            </a:pPr>
            <a:r>
              <a:rPr lang="da-DK" sz="1200" b="1" dirty="0">
                <a:solidFill>
                  <a:schemeClr val="lt1"/>
                </a:solidFill>
                <a:latin typeface="Georgia" panose="02040502050405020303" pitchFamily="18" charset="0"/>
                <a:ea typeface="Arial"/>
                <a:cs typeface="Arial"/>
                <a:sym typeface="Arial"/>
              </a:rPr>
              <a:t>Implementering af kønsneutral jobevaluering og –klassifikation</a:t>
            </a:r>
            <a:endParaRPr sz="1050" dirty="0">
              <a:solidFill>
                <a:srgbClr val="000000"/>
              </a:solidFill>
              <a:latin typeface="Georgia" panose="02040502050405020303" pitchFamily="18" charset="0"/>
              <a:ea typeface="Arial"/>
              <a:cs typeface="Arial"/>
              <a:sym typeface="Arial"/>
            </a:endParaRPr>
          </a:p>
        </p:txBody>
      </p:sp>
      <p:sp>
        <p:nvSpPr>
          <p:cNvPr id="1672" name="Google Shape;1672;g31dc3b40360_0_906"/>
          <p:cNvSpPr/>
          <p:nvPr/>
        </p:nvSpPr>
        <p:spPr>
          <a:xfrm>
            <a:off x="674291" y="2222526"/>
            <a:ext cx="2092275" cy="1787175"/>
          </a:xfrm>
          <a:prstGeom prst="rect">
            <a:avLst/>
          </a:prstGeom>
          <a:noFill/>
          <a:ln>
            <a:noFill/>
          </a:ln>
        </p:spPr>
        <p:txBody>
          <a:bodyPr spcFirstLastPara="1" wrap="square" lIns="0" tIns="0" rIns="0" bIns="0" anchor="t" anchorCtr="0">
            <a:noAutofit/>
          </a:bodyPr>
          <a:lstStyle/>
          <a:p>
            <a:pPr marL="214313" indent="-214313" algn="l" rtl="0">
              <a:buClr>
                <a:srgbClr val="000000"/>
              </a:buClr>
              <a:buSzPts val="1400"/>
              <a:buFont typeface="Arial"/>
              <a:buChar char="•"/>
            </a:pPr>
            <a:r>
              <a:rPr lang="da-DK" sz="1050">
                <a:solidFill>
                  <a:srgbClr val="0F0D0B"/>
                </a:solidFill>
                <a:latin typeface="Georgia" panose="02040502050405020303" pitchFamily="18" charset="0"/>
                <a:ea typeface="Arial"/>
                <a:cs typeface="Arial"/>
                <a:sym typeface="Arial"/>
              </a:rPr>
              <a:t>Indførelse af jobevaluering og -klassifikation baseret på objektive og kønsneutrale kriterier</a:t>
            </a:r>
            <a:endParaRPr sz="1050">
              <a:solidFill>
                <a:srgbClr val="000000"/>
              </a:solidFill>
              <a:latin typeface="Georgia" panose="02040502050405020303" pitchFamily="18" charset="0"/>
              <a:ea typeface="Arial"/>
              <a:cs typeface="Arial"/>
              <a:sym typeface="Arial"/>
            </a:endParaRPr>
          </a:p>
          <a:p>
            <a:pPr marL="214313" indent="-214313" algn="l" rtl="0">
              <a:spcBef>
                <a:spcPts val="450"/>
              </a:spcBef>
              <a:spcAft>
                <a:spcPts val="450"/>
              </a:spcAft>
              <a:buClr>
                <a:srgbClr val="000000"/>
              </a:buClr>
              <a:buSzPts val="1400"/>
              <a:buFont typeface="Arial"/>
              <a:buChar char="→"/>
            </a:pPr>
            <a:r>
              <a:rPr lang="da-DK" sz="1050">
                <a:solidFill>
                  <a:srgbClr val="0F0D0B"/>
                </a:solidFill>
                <a:latin typeface="Georgia" panose="02040502050405020303" pitchFamily="18" charset="0"/>
                <a:ea typeface="Arial"/>
                <a:cs typeface="Arial"/>
                <a:sym typeface="Arial"/>
              </a:rPr>
              <a:t>Sikrer, at job vurderes og klassificeres uden kønsfavorisering</a:t>
            </a:r>
            <a:endParaRPr sz="1050">
              <a:solidFill>
                <a:srgbClr val="000000"/>
              </a:solidFill>
              <a:latin typeface="Georgia" panose="02040502050405020303" pitchFamily="18" charset="0"/>
              <a:ea typeface="Arial"/>
              <a:cs typeface="Arial"/>
              <a:sym typeface="Arial"/>
            </a:endParaRPr>
          </a:p>
        </p:txBody>
      </p:sp>
      <p:sp>
        <p:nvSpPr>
          <p:cNvPr id="1673" name="Google Shape;1673;g31dc3b40360_0_906"/>
          <p:cNvSpPr/>
          <p:nvPr/>
        </p:nvSpPr>
        <p:spPr>
          <a:xfrm>
            <a:off x="3528020" y="1487706"/>
            <a:ext cx="2304225" cy="2921625"/>
          </a:xfrm>
          <a:prstGeom prst="roundRect">
            <a:avLst>
              <a:gd name="adj" fmla="val 5466"/>
            </a:avLst>
          </a:prstGeom>
          <a:noFill/>
          <a:ln w="28575" cap="flat" cmpd="sng">
            <a:solidFill>
              <a:schemeClr val="tx1"/>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600"/>
            </a:pPr>
            <a:endParaRPr sz="1200">
              <a:solidFill>
                <a:schemeClr val="lt1"/>
              </a:solidFill>
              <a:latin typeface="Georgia" panose="02040502050405020303" pitchFamily="18" charset="0"/>
              <a:ea typeface="Arial"/>
              <a:cs typeface="Arial"/>
              <a:sym typeface="Arial"/>
            </a:endParaRPr>
          </a:p>
        </p:txBody>
      </p:sp>
      <p:sp>
        <p:nvSpPr>
          <p:cNvPr id="1674" name="Google Shape;1674;g31dc3b40360_0_906"/>
          <p:cNvSpPr/>
          <p:nvPr/>
        </p:nvSpPr>
        <p:spPr>
          <a:xfrm>
            <a:off x="3307997" y="1532335"/>
            <a:ext cx="2304225" cy="631575"/>
          </a:xfrm>
          <a:prstGeom prst="roundRect">
            <a:avLst>
              <a:gd name="adj" fmla="val 16667"/>
            </a:avLst>
          </a:prstGeom>
          <a:solidFill>
            <a:schemeClr val="tx1"/>
          </a:solidFill>
          <a:ln>
            <a:noFill/>
          </a:ln>
        </p:spPr>
        <p:txBody>
          <a:bodyPr spcFirstLastPara="1" wrap="square" lIns="68569" tIns="34275" rIns="68569" bIns="34275" anchor="ctr" anchorCtr="0">
            <a:noAutofit/>
          </a:bodyPr>
          <a:lstStyle/>
          <a:p>
            <a:pPr algn="ctr" rtl="0">
              <a:buClr>
                <a:srgbClr val="000000"/>
              </a:buClr>
              <a:buSzPts val="1600"/>
            </a:pPr>
            <a:r>
              <a:rPr lang="da-DK" sz="1200" b="1">
                <a:solidFill>
                  <a:schemeClr val="lt1"/>
                </a:solidFill>
                <a:latin typeface="Georgia" panose="02040502050405020303" pitchFamily="18" charset="0"/>
                <a:ea typeface="Arial"/>
                <a:cs typeface="Arial"/>
                <a:sym typeface="Arial"/>
              </a:rPr>
              <a:t>Revidering/justering af lønstrukturer</a:t>
            </a:r>
            <a:endParaRPr sz="1050">
              <a:solidFill>
                <a:srgbClr val="000000"/>
              </a:solidFill>
              <a:latin typeface="Georgia" panose="02040502050405020303" pitchFamily="18" charset="0"/>
              <a:ea typeface="Arial"/>
              <a:cs typeface="Arial"/>
              <a:sym typeface="Arial"/>
            </a:endParaRPr>
          </a:p>
        </p:txBody>
      </p:sp>
      <p:sp>
        <p:nvSpPr>
          <p:cNvPr id="1675" name="Google Shape;1675;g31dc3b40360_0_906"/>
          <p:cNvSpPr/>
          <p:nvPr/>
        </p:nvSpPr>
        <p:spPr>
          <a:xfrm>
            <a:off x="3650105" y="2222526"/>
            <a:ext cx="2092275" cy="1787175"/>
          </a:xfrm>
          <a:prstGeom prst="rect">
            <a:avLst/>
          </a:prstGeom>
          <a:noFill/>
          <a:ln>
            <a:noFill/>
          </a:ln>
        </p:spPr>
        <p:txBody>
          <a:bodyPr spcFirstLastPara="1" wrap="square" lIns="0" tIns="0" rIns="0" bIns="0" anchor="t" anchorCtr="0">
            <a:noAutofit/>
          </a:bodyPr>
          <a:lstStyle/>
          <a:p>
            <a:pPr marL="214313" indent="-214313" algn="l" rtl="0">
              <a:buClr>
                <a:srgbClr val="000000"/>
              </a:buClr>
              <a:buSzPts val="1400"/>
              <a:buFont typeface="Arial"/>
              <a:buChar char="•"/>
            </a:pPr>
            <a:r>
              <a:rPr lang="da-DK" sz="1050">
                <a:solidFill>
                  <a:srgbClr val="0F0D0B"/>
                </a:solidFill>
                <a:latin typeface="Georgia" panose="02040502050405020303" pitchFamily="18" charset="0"/>
                <a:ea typeface="Arial"/>
                <a:cs typeface="Arial"/>
                <a:sym typeface="Arial"/>
              </a:rPr>
              <a:t>Gennemgang og justering af eksisterende lønstrukturer  for retfærdighed og kønsneutralitet</a:t>
            </a:r>
            <a:endParaRPr sz="1050">
              <a:solidFill>
                <a:srgbClr val="000000"/>
              </a:solidFill>
              <a:latin typeface="Georgia" panose="02040502050405020303" pitchFamily="18" charset="0"/>
              <a:ea typeface="Arial"/>
              <a:cs typeface="Arial"/>
              <a:sym typeface="Arial"/>
            </a:endParaRPr>
          </a:p>
          <a:p>
            <a:pPr algn="l" rtl="0">
              <a:spcBef>
                <a:spcPts val="450"/>
              </a:spcBef>
              <a:buClr>
                <a:srgbClr val="000000"/>
              </a:buClr>
              <a:buSzPts val="1400"/>
            </a:pPr>
            <a:endParaRPr sz="1050" i="1">
              <a:solidFill>
                <a:schemeClr val="dk2"/>
              </a:solidFill>
              <a:latin typeface="Georgia" panose="02040502050405020303" pitchFamily="18" charset="0"/>
              <a:ea typeface="Arial"/>
              <a:cs typeface="Arial"/>
              <a:sym typeface="Arial"/>
            </a:endParaRPr>
          </a:p>
          <a:p>
            <a:pPr algn="l" rtl="0">
              <a:spcBef>
                <a:spcPts val="450"/>
              </a:spcBef>
              <a:buClr>
                <a:srgbClr val="000000"/>
              </a:buClr>
              <a:buSzPts val="1400"/>
            </a:pPr>
            <a:r>
              <a:rPr lang="da-DK" sz="1050" i="1">
                <a:solidFill>
                  <a:schemeClr val="dk2"/>
                </a:solidFill>
                <a:latin typeface="Georgia" panose="02040502050405020303" pitchFamily="18" charset="0"/>
                <a:ea typeface="Arial"/>
                <a:cs typeface="Arial"/>
                <a:sym typeface="Arial"/>
              </a:rPr>
              <a:t>Kan inkludere:</a:t>
            </a:r>
            <a:endParaRPr sz="1050" i="1">
              <a:solidFill>
                <a:schemeClr val="dk2"/>
              </a:solidFill>
              <a:latin typeface="Georgia" panose="02040502050405020303" pitchFamily="18" charset="0"/>
              <a:ea typeface="Arial"/>
              <a:cs typeface="Arial"/>
              <a:sym typeface="Arial"/>
            </a:endParaRPr>
          </a:p>
          <a:p>
            <a:pPr marL="214313" indent="-214313" algn="l" rtl="0">
              <a:spcBef>
                <a:spcPts val="450"/>
              </a:spcBef>
              <a:spcAft>
                <a:spcPts val="450"/>
              </a:spcAft>
              <a:buClr>
                <a:srgbClr val="000000"/>
              </a:buClr>
              <a:buSzPts val="1400"/>
              <a:buFont typeface="Arial"/>
              <a:buChar char="•"/>
            </a:pPr>
            <a:r>
              <a:rPr lang="da-DK" sz="1050">
                <a:solidFill>
                  <a:srgbClr val="0F0D0B"/>
                </a:solidFill>
                <a:latin typeface="Georgia" panose="02040502050405020303" pitchFamily="18" charset="0"/>
                <a:ea typeface="Arial"/>
                <a:cs typeface="Arial"/>
                <a:sym typeface="Arial"/>
              </a:rPr>
              <a:t>Gennemgang af lønpolitikker og praksis for at eliminere kønsbaserede skævhede</a:t>
            </a:r>
            <a:endParaRPr sz="1050">
              <a:solidFill>
                <a:srgbClr val="0F0D0B"/>
              </a:solidFill>
              <a:latin typeface="Georgia" panose="02040502050405020303" pitchFamily="18" charset="0"/>
              <a:ea typeface="Arial"/>
              <a:cs typeface="Arial"/>
              <a:sym typeface="Arial"/>
            </a:endParaRPr>
          </a:p>
        </p:txBody>
      </p:sp>
      <p:sp>
        <p:nvSpPr>
          <p:cNvPr id="1676" name="Google Shape;1676;g31dc3b40360_0_906"/>
          <p:cNvSpPr/>
          <p:nvPr/>
        </p:nvSpPr>
        <p:spPr>
          <a:xfrm>
            <a:off x="6503834" y="1502227"/>
            <a:ext cx="2304225" cy="2921625"/>
          </a:xfrm>
          <a:prstGeom prst="roundRect">
            <a:avLst>
              <a:gd name="adj" fmla="val 5466"/>
            </a:avLst>
          </a:prstGeom>
          <a:noFill/>
          <a:ln w="28575" cap="flat" cmpd="sng">
            <a:solidFill>
              <a:srgbClr val="D04A02"/>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600"/>
            </a:pPr>
            <a:endParaRPr sz="1200">
              <a:solidFill>
                <a:schemeClr val="lt1"/>
              </a:solidFill>
              <a:latin typeface="Georgia" panose="02040502050405020303" pitchFamily="18" charset="0"/>
              <a:ea typeface="Arial"/>
              <a:cs typeface="Arial"/>
              <a:sym typeface="Arial"/>
            </a:endParaRPr>
          </a:p>
        </p:txBody>
      </p:sp>
      <p:sp>
        <p:nvSpPr>
          <p:cNvPr id="1677" name="Google Shape;1677;g31dc3b40360_0_906"/>
          <p:cNvSpPr/>
          <p:nvPr/>
        </p:nvSpPr>
        <p:spPr>
          <a:xfrm>
            <a:off x="6283811" y="1546856"/>
            <a:ext cx="2304225" cy="631575"/>
          </a:xfrm>
          <a:prstGeom prst="roundRect">
            <a:avLst>
              <a:gd name="adj" fmla="val 16667"/>
            </a:avLst>
          </a:prstGeom>
          <a:solidFill>
            <a:srgbClr val="D04A02"/>
          </a:solidFill>
          <a:ln>
            <a:noFill/>
          </a:ln>
        </p:spPr>
        <p:txBody>
          <a:bodyPr spcFirstLastPara="1" wrap="square" lIns="68569" tIns="34275" rIns="68569" bIns="34275" anchor="ctr" anchorCtr="0">
            <a:noAutofit/>
          </a:bodyPr>
          <a:lstStyle/>
          <a:p>
            <a:pPr algn="ctr" rtl="0">
              <a:buClr>
                <a:srgbClr val="000000"/>
              </a:buClr>
              <a:buSzPts val="1600"/>
            </a:pPr>
            <a:r>
              <a:rPr lang="da-DK" sz="1200" b="1">
                <a:solidFill>
                  <a:schemeClr val="lt1"/>
                </a:solidFill>
                <a:latin typeface="Georgia" panose="02040502050405020303" pitchFamily="18" charset="0"/>
                <a:ea typeface="Arial"/>
                <a:cs typeface="Arial"/>
                <a:sym typeface="Arial"/>
              </a:rPr>
              <a:t>Uddannelse og bevidstgørelse</a:t>
            </a:r>
            <a:endParaRPr sz="1050">
              <a:solidFill>
                <a:srgbClr val="000000"/>
              </a:solidFill>
              <a:latin typeface="Georgia" panose="02040502050405020303" pitchFamily="18" charset="0"/>
              <a:ea typeface="Arial"/>
              <a:cs typeface="Arial"/>
              <a:sym typeface="Arial"/>
            </a:endParaRPr>
          </a:p>
        </p:txBody>
      </p:sp>
      <p:sp>
        <p:nvSpPr>
          <p:cNvPr id="1678" name="Google Shape;1678;g31dc3b40360_0_906"/>
          <p:cNvSpPr/>
          <p:nvPr/>
        </p:nvSpPr>
        <p:spPr>
          <a:xfrm>
            <a:off x="6625919" y="2222526"/>
            <a:ext cx="2092275" cy="1787175"/>
          </a:xfrm>
          <a:prstGeom prst="rect">
            <a:avLst/>
          </a:prstGeom>
          <a:noFill/>
          <a:ln>
            <a:noFill/>
          </a:ln>
        </p:spPr>
        <p:txBody>
          <a:bodyPr spcFirstLastPara="1" wrap="square" lIns="0" tIns="0" rIns="0" bIns="0" anchor="t" anchorCtr="0">
            <a:noAutofit/>
          </a:bodyPr>
          <a:lstStyle/>
          <a:p>
            <a:pPr algn="l" rtl="0">
              <a:buClr>
                <a:srgbClr val="000000"/>
              </a:buClr>
              <a:buSzPts val="1400"/>
            </a:pPr>
            <a:r>
              <a:rPr lang="da-DK" sz="1050" b="1">
                <a:solidFill>
                  <a:srgbClr val="0F0D0B"/>
                </a:solidFill>
                <a:latin typeface="Georgia" panose="02040502050405020303" pitchFamily="18" charset="0"/>
                <a:ea typeface="Arial"/>
                <a:cs typeface="Arial"/>
                <a:sym typeface="Arial"/>
              </a:rPr>
              <a:t>Uddannelse af HR og Ledelse</a:t>
            </a:r>
            <a:endParaRPr sz="1050">
              <a:solidFill>
                <a:srgbClr val="000000"/>
              </a:solidFill>
              <a:latin typeface="Georgia" panose="02040502050405020303" pitchFamily="18" charset="0"/>
              <a:ea typeface="Arial"/>
              <a:cs typeface="Arial"/>
              <a:sym typeface="Arial"/>
            </a:endParaRPr>
          </a:p>
          <a:p>
            <a:pPr marL="214313" indent="-214313" algn="l" rtl="0">
              <a:spcBef>
                <a:spcPts val="450"/>
              </a:spcBef>
              <a:buClr>
                <a:srgbClr val="000000"/>
              </a:buClr>
              <a:buSzPts val="1400"/>
              <a:buFont typeface="Arial"/>
              <a:buChar char="•"/>
            </a:pPr>
            <a:r>
              <a:rPr lang="da-DK" sz="1050">
                <a:solidFill>
                  <a:srgbClr val="0F0D0B"/>
                </a:solidFill>
                <a:latin typeface="Georgia" panose="02040502050405020303" pitchFamily="18" charset="0"/>
                <a:ea typeface="Arial"/>
                <a:cs typeface="Arial"/>
                <a:sym typeface="Arial"/>
              </a:rPr>
              <a:t>Træningsprogrammer om kønsneutral lønfastsættelse og jobevaluering</a:t>
            </a:r>
            <a:endParaRPr sz="1050">
              <a:solidFill>
                <a:srgbClr val="000000"/>
              </a:solidFill>
              <a:latin typeface="Georgia" panose="02040502050405020303" pitchFamily="18" charset="0"/>
              <a:ea typeface="Arial"/>
              <a:cs typeface="Arial"/>
              <a:sym typeface="Arial"/>
            </a:endParaRPr>
          </a:p>
          <a:p>
            <a:pPr marL="214313" indent="-214313" algn="l" rtl="0">
              <a:spcBef>
                <a:spcPts val="450"/>
              </a:spcBef>
              <a:buClr>
                <a:srgbClr val="000000"/>
              </a:buClr>
              <a:buSzPts val="1400"/>
              <a:buFont typeface="Arial"/>
              <a:buChar char="→"/>
            </a:pPr>
            <a:r>
              <a:rPr lang="da-DK" sz="1050">
                <a:solidFill>
                  <a:srgbClr val="0F0D0B"/>
                </a:solidFill>
                <a:latin typeface="Georgia" panose="02040502050405020303" pitchFamily="18" charset="0"/>
                <a:ea typeface="Arial"/>
                <a:cs typeface="Arial"/>
                <a:sym typeface="Arial"/>
              </a:rPr>
              <a:t>Sikrer opmærksomhed på og undgåelse af kønsbaserede skævheder</a:t>
            </a:r>
            <a:endParaRPr sz="1050">
              <a:solidFill>
                <a:srgbClr val="000000"/>
              </a:solidFill>
              <a:latin typeface="Georgia" panose="02040502050405020303" pitchFamily="18" charset="0"/>
              <a:ea typeface="Arial"/>
              <a:cs typeface="Arial"/>
              <a:sym typeface="Arial"/>
            </a:endParaRPr>
          </a:p>
          <a:p>
            <a:pPr algn="l" rtl="0">
              <a:spcBef>
                <a:spcPts val="450"/>
              </a:spcBef>
              <a:buClr>
                <a:srgbClr val="000000"/>
              </a:buClr>
              <a:buSzPts val="1400"/>
            </a:pPr>
            <a:r>
              <a:rPr lang="da-DK" sz="1050" b="1">
                <a:solidFill>
                  <a:srgbClr val="0F0D0B"/>
                </a:solidFill>
                <a:latin typeface="Georgia" panose="02040502050405020303" pitchFamily="18" charset="0"/>
                <a:ea typeface="Arial"/>
                <a:cs typeface="Arial"/>
                <a:sym typeface="Arial"/>
              </a:rPr>
              <a:t>Bevidstgørelseskampagner</a:t>
            </a:r>
            <a:endParaRPr sz="1050" b="1">
              <a:solidFill>
                <a:srgbClr val="0F0D0B"/>
              </a:solidFill>
              <a:latin typeface="Georgia" panose="02040502050405020303" pitchFamily="18" charset="0"/>
              <a:ea typeface="Arial"/>
              <a:cs typeface="Arial"/>
              <a:sym typeface="Arial"/>
            </a:endParaRPr>
          </a:p>
          <a:p>
            <a:pPr marL="214313" indent="-214313" algn="l" rtl="0">
              <a:spcBef>
                <a:spcPts val="450"/>
              </a:spcBef>
              <a:spcAft>
                <a:spcPts val="450"/>
              </a:spcAft>
              <a:buClr>
                <a:srgbClr val="000000"/>
              </a:buClr>
              <a:buSzPts val="1400"/>
              <a:buFont typeface="Arial"/>
              <a:buChar char="•"/>
            </a:pPr>
            <a:r>
              <a:rPr lang="da-DK" sz="1050">
                <a:solidFill>
                  <a:srgbClr val="0F0D0B"/>
                </a:solidFill>
                <a:latin typeface="Georgia" panose="02040502050405020303" pitchFamily="18" charset="0"/>
                <a:ea typeface="Arial"/>
                <a:cs typeface="Arial"/>
                <a:sym typeface="Arial"/>
              </a:rPr>
              <a:t>Kampagner for at øge medarbejdernes bevidsthed om vigtigheden af lige løn og tiltagene</a:t>
            </a:r>
            <a:endParaRPr sz="1050" b="1">
              <a:solidFill>
                <a:srgbClr val="0F0D0B"/>
              </a:solidFill>
              <a:latin typeface="Georgia" panose="02040502050405020303" pitchFamily="18" charset="0"/>
              <a:ea typeface="Arial"/>
              <a:cs typeface="Arial"/>
              <a:sym typeface="Arial"/>
            </a:endParaRPr>
          </a:p>
        </p:txBody>
      </p:sp>
    </p:spTree>
    <p:extLst>
      <p:ext uri="{BB962C8B-B14F-4D97-AF65-F5344CB8AC3E}">
        <p14:creationId xmlns:p14="http://schemas.microsoft.com/office/powerpoint/2010/main" val="1531887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89B24-2468-D31B-53BA-B091A05A1AB7}"/>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EF3D4D-C55F-A0BE-DD0E-9D0577706878}"/>
              </a:ext>
            </a:extLst>
          </p:cNvPr>
          <p:cNvSpPr>
            <a:spLocks noGrp="1"/>
          </p:cNvSpPr>
          <p:nvPr>
            <p:ph type="ftr" sz="quarter" idx="5"/>
          </p:nvPr>
        </p:nvSpPr>
        <p:spPr/>
        <p:txBody>
          <a:bodyPr/>
          <a:lstStyle/>
          <a:p>
            <a:pPr marL="12700">
              <a:lnSpc>
                <a:spcPct val="100000"/>
              </a:lnSpc>
              <a:spcBef>
                <a:spcPts val="40"/>
              </a:spcBef>
            </a:pPr>
            <a:r>
              <a:rPr lang="da-DK" spc="-25"/>
              <a:t>PwC</a:t>
            </a:r>
          </a:p>
        </p:txBody>
      </p:sp>
      <p:sp>
        <p:nvSpPr>
          <p:cNvPr id="5" name="TextBox 4">
            <a:extLst>
              <a:ext uri="{FF2B5EF4-FFF2-40B4-BE49-F238E27FC236}">
                <a16:creationId xmlns:a16="http://schemas.microsoft.com/office/drawing/2014/main" id="{9690FA99-B50C-4283-1C7A-BBA1D43BAA09}"/>
              </a:ext>
            </a:extLst>
          </p:cNvPr>
          <p:cNvSpPr txBox="1"/>
          <p:nvPr/>
        </p:nvSpPr>
        <p:spPr>
          <a:xfrm>
            <a:off x="296614" y="1581150"/>
            <a:ext cx="7010400" cy="289053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9000"/>
              </a:lnSpc>
              <a:spcBef>
                <a:spcPts val="450"/>
              </a:spcBef>
              <a:spcAft>
                <a:spcPts val="0"/>
              </a:spcAft>
              <a:buClr>
                <a:prstClr val="black"/>
              </a:buClr>
              <a:buSzPts val="1600"/>
              <a:buFontTx/>
              <a:buNone/>
              <a:tabLst/>
              <a:defRPr/>
            </a:pPr>
            <a:r>
              <a:rPr kumimoji="0" lang="da-DK" sz="1350" i="0" u="none" strike="noStrike" kern="0" cap="none" spc="0" normalizeH="0" baseline="0" noProof="0" dirty="0">
                <a:ln>
                  <a:noFill/>
                </a:ln>
                <a:solidFill>
                  <a:schemeClr val="tx1"/>
                </a:solidFill>
                <a:effectLst/>
                <a:uLnTx/>
                <a:uFillTx/>
                <a:latin typeface="Georgia"/>
                <a:ea typeface="+mn-ea"/>
              </a:rPr>
              <a:t>Når virksomheder indleverer sin lønrapport skal </a:t>
            </a:r>
            <a:r>
              <a:rPr kumimoji="0" lang="da-DK" sz="1350" i="0" u="none" strike="noStrike" kern="0" cap="none" spc="0" normalizeH="0" baseline="0" noProof="0" dirty="0">
                <a:ln>
                  <a:noFill/>
                </a:ln>
                <a:solidFill>
                  <a:srgbClr val="FF0000"/>
                </a:solidFill>
                <a:effectLst/>
                <a:uLnTx/>
                <a:uFillTx/>
                <a:latin typeface="Georgia"/>
                <a:ea typeface="+mn-ea"/>
              </a:rPr>
              <a:t>databeskyttelsesforordningen</a:t>
            </a:r>
            <a:r>
              <a:rPr kumimoji="0" lang="da-DK" sz="1350" i="0" u="none" strike="noStrike" kern="0" cap="none" spc="0" normalizeH="0" baseline="0" noProof="0" dirty="0">
                <a:ln>
                  <a:noFill/>
                </a:ln>
                <a:solidFill>
                  <a:schemeClr val="tx1"/>
                </a:solidFill>
                <a:effectLst/>
                <a:uLnTx/>
                <a:uFillTx/>
                <a:latin typeface="Georgia"/>
                <a:ea typeface="+mn-ea"/>
              </a:rPr>
              <a:t> og </a:t>
            </a:r>
            <a:r>
              <a:rPr kumimoji="0" lang="da-DK" sz="1350" i="0" u="none" strike="noStrike" kern="0" cap="none" spc="0" normalizeH="0" baseline="0" noProof="0" dirty="0">
                <a:ln>
                  <a:noFill/>
                </a:ln>
                <a:solidFill>
                  <a:srgbClr val="FF0000"/>
                </a:solidFill>
                <a:effectLst/>
                <a:uLnTx/>
                <a:uFillTx/>
                <a:latin typeface="Georgia"/>
                <a:ea typeface="+mn-ea"/>
              </a:rPr>
              <a:t>databeskyttelsesloven</a:t>
            </a:r>
            <a:r>
              <a:rPr kumimoji="0" lang="da-DK" sz="1350" i="0" u="none" strike="noStrike" kern="0" cap="none" spc="0" normalizeH="0" baseline="0" noProof="0" dirty="0">
                <a:ln>
                  <a:noFill/>
                </a:ln>
                <a:solidFill>
                  <a:schemeClr val="tx1"/>
                </a:solidFill>
                <a:effectLst/>
                <a:uLnTx/>
                <a:uFillTx/>
                <a:latin typeface="Georgia"/>
                <a:ea typeface="+mn-ea"/>
              </a:rPr>
              <a:t> overholdes. </a:t>
            </a:r>
          </a:p>
          <a:p>
            <a:pPr marL="0" marR="0" lvl="0" indent="0" algn="l" defTabSz="914400" rtl="0" eaLnBrk="1" fontAlgn="auto" latinLnBrk="0" hangingPunct="1">
              <a:lnSpc>
                <a:spcPct val="99000"/>
              </a:lnSpc>
              <a:spcBef>
                <a:spcPts val="450"/>
              </a:spcBef>
              <a:spcAft>
                <a:spcPts val="0"/>
              </a:spcAft>
              <a:buClr>
                <a:prstClr val="black"/>
              </a:buClr>
              <a:buSzPts val="1600"/>
              <a:buFontTx/>
              <a:buNone/>
              <a:tabLst/>
              <a:defRPr/>
            </a:pPr>
            <a:endParaRPr kumimoji="0" lang="da-DK" sz="1350" i="0" u="none" strike="noStrike" kern="0" cap="none" spc="0" normalizeH="0" baseline="0" noProof="0" dirty="0">
              <a:ln>
                <a:noFill/>
              </a:ln>
              <a:solidFill>
                <a:schemeClr val="tx1"/>
              </a:solidFill>
              <a:effectLst/>
              <a:uLnTx/>
              <a:uFillTx/>
              <a:latin typeface="Georgia"/>
              <a:ea typeface="+mn-ea"/>
            </a:endParaRPr>
          </a:p>
          <a:p>
            <a:pPr marL="0" marR="0" lvl="0" indent="0" algn="l" defTabSz="914400" rtl="0" eaLnBrk="1" fontAlgn="auto" latinLnBrk="0" hangingPunct="1">
              <a:lnSpc>
                <a:spcPct val="99000"/>
              </a:lnSpc>
              <a:spcBef>
                <a:spcPts val="450"/>
              </a:spcBef>
              <a:spcAft>
                <a:spcPts val="0"/>
              </a:spcAft>
              <a:buClr>
                <a:prstClr val="black"/>
              </a:buClr>
              <a:buSzPts val="1600"/>
              <a:buFontTx/>
              <a:buNone/>
              <a:tabLst/>
              <a:defRPr/>
            </a:pPr>
            <a:r>
              <a:rPr kumimoji="0" lang="da-DK" sz="1350" i="0" u="none" strike="noStrike" kern="0" cap="none" spc="0" normalizeH="0" baseline="0" noProof="0" dirty="0">
                <a:ln>
                  <a:noFill/>
                </a:ln>
                <a:solidFill>
                  <a:schemeClr val="tx1"/>
                </a:solidFill>
                <a:effectLst/>
                <a:uLnTx/>
                <a:uFillTx/>
                <a:latin typeface="Georgia"/>
                <a:ea typeface="+mn-ea"/>
              </a:rPr>
              <a:t>Det følger direkte af løngennemsigtighedsdirektivet, at personoplysninger, der behandles i forbindelse med lønrapportering, ikke må anvendes til andre formål end til princippet om ligeløn.</a:t>
            </a:r>
          </a:p>
          <a:p>
            <a:pPr marL="0" marR="0" lvl="0" indent="0" algn="l" defTabSz="914400" rtl="0" eaLnBrk="1" fontAlgn="auto" latinLnBrk="0" hangingPunct="1">
              <a:lnSpc>
                <a:spcPct val="99000"/>
              </a:lnSpc>
              <a:spcBef>
                <a:spcPts val="450"/>
              </a:spcBef>
              <a:spcAft>
                <a:spcPts val="0"/>
              </a:spcAft>
              <a:buClr>
                <a:prstClr val="black"/>
              </a:buClr>
              <a:buSzPts val="1600"/>
              <a:buFontTx/>
              <a:buNone/>
              <a:tabLst/>
              <a:defRPr/>
            </a:pPr>
            <a:endParaRPr kumimoji="0" lang="da-DK" sz="1350" i="0" u="none" strike="noStrike" kern="0" cap="none" spc="0" normalizeH="0" baseline="0" noProof="0" dirty="0">
              <a:ln>
                <a:noFill/>
              </a:ln>
              <a:solidFill>
                <a:schemeClr val="tx1"/>
              </a:solidFill>
              <a:effectLst/>
              <a:uLnTx/>
              <a:uFillTx/>
              <a:latin typeface="Georgia"/>
              <a:ea typeface="+mn-ea"/>
            </a:endParaRPr>
          </a:p>
          <a:p>
            <a:pPr marL="0" marR="0" lvl="0" indent="0" algn="l" defTabSz="914400" rtl="0" eaLnBrk="1" fontAlgn="auto" latinLnBrk="0" hangingPunct="1">
              <a:lnSpc>
                <a:spcPct val="99000"/>
              </a:lnSpc>
              <a:spcBef>
                <a:spcPts val="450"/>
              </a:spcBef>
              <a:spcAft>
                <a:spcPts val="0"/>
              </a:spcAft>
              <a:buClr>
                <a:prstClr val="black"/>
              </a:buClr>
              <a:buSzPts val="1600"/>
              <a:buFontTx/>
              <a:buNone/>
              <a:tabLst/>
              <a:defRPr/>
            </a:pPr>
            <a:r>
              <a:rPr kumimoji="0" lang="da-DK" sz="1350" i="0" u="none" strike="noStrike" kern="0" cap="none" spc="0" normalizeH="0" baseline="0" noProof="0" dirty="0">
                <a:ln>
                  <a:noFill/>
                </a:ln>
                <a:solidFill>
                  <a:schemeClr val="tx1"/>
                </a:solidFill>
                <a:effectLst/>
                <a:uLnTx/>
                <a:uFillTx/>
                <a:latin typeface="Georgia"/>
                <a:ea typeface="+mn-ea"/>
              </a:rPr>
              <a:t>I tilfælde af, at lønrapporten vil føre til, at en </a:t>
            </a:r>
            <a:r>
              <a:rPr kumimoji="0" lang="da-DK" sz="1350" i="0" u="none" strike="noStrike" kern="0" cap="none" spc="0" normalizeH="0" baseline="0" noProof="0" dirty="0">
                <a:ln>
                  <a:noFill/>
                </a:ln>
                <a:solidFill>
                  <a:srgbClr val="FF0000"/>
                </a:solidFill>
                <a:effectLst/>
                <a:uLnTx/>
                <a:uFillTx/>
                <a:latin typeface="Georgia"/>
                <a:ea typeface="+mn-ea"/>
              </a:rPr>
              <a:t>konkret ansat kan identificeres</a:t>
            </a:r>
            <a:r>
              <a:rPr kumimoji="0" lang="da-DK" sz="1350" i="0" u="none" strike="noStrike" kern="0" cap="none" spc="0" normalizeH="0" baseline="0" noProof="0" dirty="0">
                <a:ln>
                  <a:noFill/>
                </a:ln>
                <a:solidFill>
                  <a:schemeClr val="tx1"/>
                </a:solidFill>
                <a:effectLst/>
                <a:uLnTx/>
                <a:uFillTx/>
                <a:latin typeface="Georgia"/>
                <a:ea typeface="+mn-ea"/>
              </a:rPr>
              <a:t>, må arbejdsgiveren kun give arbejdstagerrepræsentanter, arbejdstilsynet eller ligebehandlingsnævnet adgang til disse oplyser, og dermed</a:t>
            </a:r>
            <a:r>
              <a:rPr lang="da-DK" sz="1350" dirty="0">
                <a:solidFill>
                  <a:schemeClr val="tx1"/>
                </a:solidFill>
                <a:latin typeface="Georgia"/>
                <a:ea typeface="+mn-ea"/>
              </a:rPr>
              <a:t> ikke offentliggørelse</a:t>
            </a:r>
            <a:r>
              <a:rPr kumimoji="0" lang="da-DK" sz="1350" i="0" u="none" strike="noStrike" kern="0" cap="none" spc="0" normalizeH="0" baseline="0" noProof="0" dirty="0">
                <a:ln>
                  <a:noFill/>
                </a:ln>
                <a:solidFill>
                  <a:schemeClr val="tx1"/>
                </a:solidFill>
                <a:effectLst/>
                <a:uLnTx/>
                <a:uFillTx/>
                <a:latin typeface="Georgia"/>
                <a:ea typeface="+mn-ea"/>
              </a:rPr>
              <a:t>. </a:t>
            </a:r>
          </a:p>
          <a:p>
            <a:pPr marL="0" marR="0" lvl="0" indent="0" algn="l" defTabSz="914400" rtl="0" eaLnBrk="1" fontAlgn="auto" latinLnBrk="0" hangingPunct="1">
              <a:lnSpc>
                <a:spcPct val="100000"/>
              </a:lnSpc>
              <a:spcBef>
                <a:spcPts val="0"/>
              </a:spcBef>
              <a:spcAft>
                <a:spcPts val="0"/>
              </a:spcAft>
              <a:buClr>
                <a:prstClr val="black"/>
              </a:buClr>
              <a:buSzPts val="1600"/>
              <a:buFontTx/>
              <a:buNone/>
              <a:tabLst/>
              <a:defRPr/>
            </a:pPr>
            <a:endParaRPr kumimoji="0" lang="da-DK" sz="1350" b="1" i="0" u="none" strike="noStrike" kern="0" cap="none" spc="0" normalizeH="0" baseline="0" noProof="0" dirty="0">
              <a:ln>
                <a:noFill/>
              </a:ln>
              <a:solidFill>
                <a:srgbClr val="D04A02"/>
              </a:solidFill>
              <a:effectLst/>
              <a:uLnTx/>
              <a:uFillTx/>
              <a:latin typeface="Georgia"/>
              <a:ea typeface="+mn-ea"/>
            </a:endParaRPr>
          </a:p>
          <a:p>
            <a:endParaRPr lang="da-DK" dirty="0"/>
          </a:p>
        </p:txBody>
      </p:sp>
      <p:sp>
        <p:nvSpPr>
          <p:cNvPr id="6" name="Title 5">
            <a:extLst>
              <a:ext uri="{FF2B5EF4-FFF2-40B4-BE49-F238E27FC236}">
                <a16:creationId xmlns:a16="http://schemas.microsoft.com/office/drawing/2014/main" id="{1E971FD4-F11D-C708-7E2B-3D0A95EA68E7}"/>
              </a:ext>
            </a:extLst>
          </p:cNvPr>
          <p:cNvSpPr>
            <a:spLocks noGrp="1"/>
          </p:cNvSpPr>
          <p:nvPr>
            <p:ph type="ctrTitle"/>
          </p:nvPr>
        </p:nvSpPr>
        <p:spPr>
          <a:xfrm>
            <a:off x="319474" y="241195"/>
            <a:ext cx="6889115" cy="369332"/>
          </a:xfrm>
        </p:spPr>
        <p:txBody>
          <a:bodyPr/>
          <a:lstStyle/>
          <a:p>
            <a:r>
              <a:rPr lang="da-DK" dirty="0"/>
              <a:t>Lønrapportering og GDPR</a:t>
            </a:r>
          </a:p>
        </p:txBody>
      </p:sp>
      <p:sp>
        <p:nvSpPr>
          <p:cNvPr id="7" name="Thought Bubble: Cloud 6">
            <a:extLst>
              <a:ext uri="{FF2B5EF4-FFF2-40B4-BE49-F238E27FC236}">
                <a16:creationId xmlns:a16="http://schemas.microsoft.com/office/drawing/2014/main" id="{0268A764-151B-C2A7-6CB9-6747D65AE939}"/>
              </a:ext>
            </a:extLst>
          </p:cNvPr>
          <p:cNvSpPr/>
          <p:nvPr/>
        </p:nvSpPr>
        <p:spPr>
          <a:xfrm>
            <a:off x="6867240" y="671985"/>
            <a:ext cx="1776549" cy="1287929"/>
          </a:xfrm>
          <a:prstGeom prst="cloudCallout">
            <a:avLst/>
          </a:prstGeom>
          <a:solidFill>
            <a:srgbClr val="D462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a:extLst>
              <a:ext uri="{FF2B5EF4-FFF2-40B4-BE49-F238E27FC236}">
                <a16:creationId xmlns:a16="http://schemas.microsoft.com/office/drawing/2014/main" id="{D2749EDC-24E0-D8E6-4138-6F1AECABA503}"/>
              </a:ext>
            </a:extLst>
          </p:cNvPr>
          <p:cNvSpPr txBox="1"/>
          <p:nvPr/>
        </p:nvSpPr>
        <p:spPr>
          <a:xfrm>
            <a:off x="6849812" y="862630"/>
            <a:ext cx="1824164" cy="646331"/>
          </a:xfrm>
          <a:prstGeom prst="rect">
            <a:avLst/>
          </a:prstGeom>
          <a:noFill/>
        </p:spPr>
        <p:txBody>
          <a:bodyPr wrap="square" rtlCol="0">
            <a:spAutoFit/>
          </a:bodyPr>
          <a:lstStyle/>
          <a:p>
            <a:pPr algn="ctr"/>
            <a:r>
              <a:rPr lang="da-DK" dirty="0">
                <a:solidFill>
                  <a:schemeClr val="bg1"/>
                </a:solidFill>
              </a:rPr>
              <a:t>DK implementering</a:t>
            </a:r>
          </a:p>
        </p:txBody>
      </p:sp>
    </p:spTree>
    <p:extLst>
      <p:ext uri="{BB962C8B-B14F-4D97-AF65-F5344CB8AC3E}">
        <p14:creationId xmlns:p14="http://schemas.microsoft.com/office/powerpoint/2010/main" val="4147838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8">
          <a:extLst>
            <a:ext uri="{FF2B5EF4-FFF2-40B4-BE49-F238E27FC236}">
              <a16:creationId xmlns:a16="http://schemas.microsoft.com/office/drawing/2014/main" id="{DAEC27D6-8DAD-8367-190C-144B0213D0BF}"/>
            </a:ext>
          </a:extLst>
        </p:cNvPr>
        <p:cNvGrpSpPr/>
        <p:nvPr/>
      </p:nvGrpSpPr>
      <p:grpSpPr>
        <a:xfrm>
          <a:off x="0" y="0"/>
          <a:ext cx="0" cy="0"/>
          <a:chOff x="0" y="0"/>
          <a:chExt cx="0" cy="0"/>
        </a:xfrm>
      </p:grpSpPr>
      <p:grpSp>
        <p:nvGrpSpPr>
          <p:cNvPr id="984" name="Google Shape;984;g31dc20cc661_0_30">
            <a:extLst>
              <a:ext uri="{FF2B5EF4-FFF2-40B4-BE49-F238E27FC236}">
                <a16:creationId xmlns:a16="http://schemas.microsoft.com/office/drawing/2014/main" id="{E277068D-3F4D-39DB-69BE-A6B357B853AD}"/>
              </a:ext>
            </a:extLst>
          </p:cNvPr>
          <p:cNvGrpSpPr/>
          <p:nvPr/>
        </p:nvGrpSpPr>
        <p:grpSpPr>
          <a:xfrm>
            <a:off x="1355828" y="1883979"/>
            <a:ext cx="3194479" cy="2742975"/>
            <a:chOff x="873450" y="1513013"/>
            <a:chExt cx="2375700" cy="3657300"/>
          </a:xfrm>
        </p:grpSpPr>
        <p:sp>
          <p:nvSpPr>
            <p:cNvPr id="985" name="Google Shape;985;g31dc20cc661_0_30">
              <a:extLst>
                <a:ext uri="{FF2B5EF4-FFF2-40B4-BE49-F238E27FC236}">
                  <a16:creationId xmlns:a16="http://schemas.microsoft.com/office/drawing/2014/main" id="{C7FD95D1-11A7-3790-6F64-F2CEFB801EDD}"/>
                </a:ext>
              </a:extLst>
            </p:cNvPr>
            <p:cNvSpPr/>
            <p:nvPr/>
          </p:nvSpPr>
          <p:spPr>
            <a:xfrm>
              <a:off x="873450" y="1513013"/>
              <a:ext cx="2375700" cy="3657300"/>
            </a:xfrm>
            <a:prstGeom prst="roundRect">
              <a:avLst>
                <a:gd name="adj" fmla="val 5466"/>
              </a:avLst>
            </a:prstGeom>
            <a:noFill/>
            <a:ln w="38100" cap="flat" cmpd="sng">
              <a:solidFill>
                <a:srgbClr val="D46222"/>
              </a:solidFill>
              <a:prstDash val="solid"/>
              <a:round/>
              <a:headEnd type="none" w="sm" len="sm"/>
              <a:tailEnd type="none" w="sm" len="sm"/>
            </a:ln>
          </p:spPr>
          <p:txBody>
            <a:bodyPr spcFirstLastPara="1" wrap="square" lIns="68569" tIns="34275" rIns="68569" bIns="34275" anchor="t" anchorCtr="0">
              <a:noAutofit/>
            </a:bodyPr>
            <a:lstStyle/>
            <a:p>
              <a:pPr algn="l" rtl="0">
                <a:buClr>
                  <a:srgbClr val="000000"/>
                </a:buClr>
                <a:buSzPts val="1100"/>
              </a:pPr>
              <a:endParaRPr sz="900">
                <a:solidFill>
                  <a:srgbClr val="000000"/>
                </a:solidFill>
                <a:latin typeface="Arial"/>
                <a:ea typeface="Arial"/>
                <a:cs typeface="Arial"/>
                <a:sym typeface="Arial"/>
              </a:endParaRPr>
            </a:p>
            <a:p>
              <a:pPr algn="l" rtl="0">
                <a:spcBef>
                  <a:spcPts val="225"/>
                </a:spcBef>
                <a:buClr>
                  <a:srgbClr val="000000"/>
                </a:buClr>
                <a:buSzPts val="1100"/>
              </a:pPr>
              <a:endParaRPr sz="900">
                <a:solidFill>
                  <a:srgbClr val="000000"/>
                </a:solidFill>
                <a:latin typeface="Arial"/>
                <a:ea typeface="Arial"/>
                <a:cs typeface="Arial"/>
                <a:sym typeface="Arial"/>
              </a:endParaRPr>
            </a:p>
            <a:p>
              <a:pPr algn="l" rtl="0">
                <a:spcBef>
                  <a:spcPts val="225"/>
                </a:spcBef>
                <a:buClr>
                  <a:srgbClr val="000000"/>
                </a:buClr>
                <a:buSzPts val="1100"/>
              </a:pPr>
              <a:endParaRPr sz="900">
                <a:solidFill>
                  <a:srgbClr val="000000"/>
                </a:solidFill>
                <a:latin typeface="Arial"/>
                <a:ea typeface="Arial"/>
                <a:cs typeface="Arial"/>
                <a:sym typeface="Arial"/>
              </a:endParaRPr>
            </a:p>
            <a:p>
              <a:pPr algn="l" rtl="0">
                <a:spcBef>
                  <a:spcPts val="225"/>
                </a:spcBef>
                <a:buClr>
                  <a:srgbClr val="000000"/>
                </a:buClr>
                <a:buSzPts val="1100"/>
              </a:pPr>
              <a:endParaRPr sz="900">
                <a:solidFill>
                  <a:srgbClr val="000000"/>
                </a:solidFill>
                <a:latin typeface="Arial"/>
                <a:ea typeface="Arial"/>
                <a:cs typeface="Arial"/>
                <a:sym typeface="Arial"/>
              </a:endParaRPr>
            </a:p>
            <a:p>
              <a:pPr algn="l" rtl="0">
                <a:spcBef>
                  <a:spcPts val="225"/>
                </a:spcBef>
                <a:buClr>
                  <a:srgbClr val="000000"/>
                </a:buClr>
                <a:buSzPts val="1100"/>
              </a:pPr>
              <a:endParaRPr sz="900">
                <a:solidFill>
                  <a:srgbClr val="000000"/>
                </a:solidFill>
                <a:latin typeface="Arial"/>
                <a:ea typeface="Arial"/>
                <a:cs typeface="Arial"/>
                <a:sym typeface="Arial"/>
              </a:endParaRPr>
            </a:p>
            <a:p>
              <a:pPr algn="l" rtl="0">
                <a:spcBef>
                  <a:spcPts val="225"/>
                </a:spcBef>
                <a:spcAft>
                  <a:spcPts val="225"/>
                </a:spcAft>
                <a:buClr>
                  <a:srgbClr val="000000"/>
                </a:buClr>
                <a:buSzPts val="1100"/>
              </a:pPr>
              <a:endParaRPr sz="1050">
                <a:solidFill>
                  <a:srgbClr val="000000"/>
                </a:solidFill>
                <a:latin typeface="Arial"/>
                <a:ea typeface="Arial"/>
                <a:cs typeface="Arial"/>
                <a:sym typeface="Arial"/>
              </a:endParaRPr>
            </a:p>
          </p:txBody>
        </p:sp>
        <p:sp>
          <p:nvSpPr>
            <p:cNvPr id="986" name="Google Shape;986;g31dc20cc661_0_30">
              <a:extLst>
                <a:ext uri="{FF2B5EF4-FFF2-40B4-BE49-F238E27FC236}">
                  <a16:creationId xmlns:a16="http://schemas.microsoft.com/office/drawing/2014/main" id="{2825E3BD-92BA-51E3-1BC7-11B604734CDF}"/>
                </a:ext>
              </a:extLst>
            </p:cNvPr>
            <p:cNvSpPr/>
            <p:nvPr/>
          </p:nvSpPr>
          <p:spPr>
            <a:xfrm>
              <a:off x="946050" y="1594150"/>
              <a:ext cx="2230500" cy="597600"/>
            </a:xfrm>
            <a:prstGeom prst="roundRect">
              <a:avLst>
                <a:gd name="adj" fmla="val 16667"/>
              </a:avLst>
            </a:prstGeom>
            <a:solidFill>
              <a:srgbClr val="D46222"/>
            </a:solidFill>
            <a:ln w="9525" cap="flat" cmpd="sng">
              <a:solidFill>
                <a:srgbClr val="D46222"/>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600"/>
              </a:pPr>
              <a:r>
                <a:rPr lang="da-DK" sz="1350" b="1" dirty="0">
                  <a:solidFill>
                    <a:srgbClr val="FFFFFF"/>
                  </a:solidFill>
                  <a:latin typeface="Arial"/>
                  <a:ea typeface="Arial"/>
                  <a:cs typeface="Arial"/>
                  <a:sym typeface="Arial"/>
                </a:rPr>
                <a:t>Arbejdsgiver</a:t>
              </a:r>
              <a:endParaRPr sz="1200" dirty="0">
                <a:solidFill>
                  <a:srgbClr val="000000"/>
                </a:solidFill>
                <a:latin typeface="Arial"/>
                <a:ea typeface="Arial"/>
                <a:cs typeface="Arial"/>
                <a:sym typeface="Arial"/>
              </a:endParaRPr>
            </a:p>
          </p:txBody>
        </p:sp>
      </p:grpSp>
      <p:grpSp>
        <p:nvGrpSpPr>
          <p:cNvPr id="987" name="Google Shape;987;g31dc20cc661_0_30">
            <a:extLst>
              <a:ext uri="{FF2B5EF4-FFF2-40B4-BE49-F238E27FC236}">
                <a16:creationId xmlns:a16="http://schemas.microsoft.com/office/drawing/2014/main" id="{9C105868-85BE-480B-527E-5FD95F6CD96A}"/>
              </a:ext>
            </a:extLst>
          </p:cNvPr>
          <p:cNvGrpSpPr/>
          <p:nvPr/>
        </p:nvGrpSpPr>
        <p:grpSpPr>
          <a:xfrm>
            <a:off x="4824975" y="1873956"/>
            <a:ext cx="3191683" cy="2742975"/>
            <a:chOff x="874950" y="1464175"/>
            <a:chExt cx="2375700" cy="3657300"/>
          </a:xfrm>
        </p:grpSpPr>
        <p:sp>
          <p:nvSpPr>
            <p:cNvPr id="988" name="Google Shape;988;g31dc20cc661_0_30">
              <a:extLst>
                <a:ext uri="{FF2B5EF4-FFF2-40B4-BE49-F238E27FC236}">
                  <a16:creationId xmlns:a16="http://schemas.microsoft.com/office/drawing/2014/main" id="{CB76F3A2-3CD1-C8BE-1E7C-9F5C52A85F57}"/>
                </a:ext>
              </a:extLst>
            </p:cNvPr>
            <p:cNvSpPr/>
            <p:nvPr/>
          </p:nvSpPr>
          <p:spPr>
            <a:xfrm>
              <a:off x="874950" y="1464175"/>
              <a:ext cx="2375700" cy="3657300"/>
            </a:xfrm>
            <a:prstGeom prst="roundRect">
              <a:avLst>
                <a:gd name="adj" fmla="val 5466"/>
              </a:avLst>
            </a:prstGeom>
            <a:noFill/>
            <a:ln w="38100" cap="flat" cmpd="sng">
              <a:solidFill>
                <a:srgbClr val="D46222"/>
              </a:solidFill>
              <a:prstDash val="solid"/>
              <a:round/>
              <a:headEnd type="none" w="sm" len="sm"/>
              <a:tailEnd type="none" w="sm" len="sm"/>
            </a:ln>
          </p:spPr>
          <p:txBody>
            <a:bodyPr spcFirstLastPara="1" wrap="square" lIns="68569" tIns="34275" rIns="68569" bIns="34275" anchor="t" anchorCtr="0">
              <a:noAutofit/>
            </a:bodyPr>
            <a:lstStyle/>
            <a:p>
              <a:pPr algn="l" rtl="0">
                <a:buClr>
                  <a:srgbClr val="000000"/>
                </a:buClr>
                <a:buSzPts val="1100"/>
              </a:pPr>
              <a:endParaRPr sz="900">
                <a:solidFill>
                  <a:srgbClr val="000000"/>
                </a:solidFill>
                <a:latin typeface="Arial"/>
                <a:ea typeface="Arial"/>
                <a:cs typeface="Arial"/>
                <a:sym typeface="Arial"/>
              </a:endParaRPr>
            </a:p>
            <a:p>
              <a:pPr algn="l" rtl="0">
                <a:spcBef>
                  <a:spcPts val="225"/>
                </a:spcBef>
                <a:buClr>
                  <a:srgbClr val="000000"/>
                </a:buClr>
                <a:buSzPts val="1100"/>
              </a:pPr>
              <a:endParaRPr sz="900">
                <a:solidFill>
                  <a:srgbClr val="000000"/>
                </a:solidFill>
                <a:latin typeface="Arial"/>
                <a:ea typeface="Arial"/>
                <a:cs typeface="Arial"/>
                <a:sym typeface="Arial"/>
              </a:endParaRPr>
            </a:p>
            <a:p>
              <a:pPr algn="l" rtl="0">
                <a:spcBef>
                  <a:spcPts val="225"/>
                </a:spcBef>
                <a:buClr>
                  <a:srgbClr val="000000"/>
                </a:buClr>
                <a:buSzPts val="1100"/>
              </a:pPr>
              <a:endParaRPr sz="900">
                <a:solidFill>
                  <a:srgbClr val="000000"/>
                </a:solidFill>
                <a:latin typeface="Arial"/>
                <a:ea typeface="Arial"/>
                <a:cs typeface="Arial"/>
                <a:sym typeface="Arial"/>
              </a:endParaRPr>
            </a:p>
            <a:p>
              <a:pPr algn="l" rtl="0">
                <a:spcBef>
                  <a:spcPts val="225"/>
                </a:spcBef>
                <a:buClr>
                  <a:srgbClr val="000000"/>
                </a:buClr>
                <a:buSzPts val="1100"/>
              </a:pPr>
              <a:endParaRPr sz="900">
                <a:solidFill>
                  <a:srgbClr val="000000"/>
                </a:solidFill>
                <a:latin typeface="Arial"/>
                <a:ea typeface="Arial"/>
                <a:cs typeface="Arial"/>
                <a:sym typeface="Arial"/>
              </a:endParaRPr>
            </a:p>
            <a:p>
              <a:pPr algn="l" rtl="0">
                <a:spcBef>
                  <a:spcPts val="225"/>
                </a:spcBef>
                <a:buClr>
                  <a:srgbClr val="000000"/>
                </a:buClr>
                <a:buSzPts val="1200"/>
              </a:pPr>
              <a:endParaRPr sz="900">
                <a:solidFill>
                  <a:srgbClr val="000000"/>
                </a:solidFill>
                <a:latin typeface="Arial"/>
                <a:ea typeface="Arial"/>
                <a:cs typeface="Arial"/>
                <a:sym typeface="Arial"/>
              </a:endParaRPr>
            </a:p>
            <a:p>
              <a:pPr algn="l" rtl="0">
                <a:spcBef>
                  <a:spcPts val="225"/>
                </a:spcBef>
                <a:spcAft>
                  <a:spcPts val="225"/>
                </a:spcAft>
                <a:buClr>
                  <a:srgbClr val="000000"/>
                </a:buClr>
                <a:buSzPts val="1100"/>
              </a:pPr>
              <a:endParaRPr sz="900">
                <a:solidFill>
                  <a:srgbClr val="000000"/>
                </a:solidFill>
                <a:latin typeface="Arial"/>
                <a:ea typeface="Arial"/>
                <a:cs typeface="Arial"/>
                <a:sym typeface="Arial"/>
              </a:endParaRPr>
            </a:p>
          </p:txBody>
        </p:sp>
        <p:sp>
          <p:nvSpPr>
            <p:cNvPr id="989" name="Google Shape;989;g31dc20cc661_0_30">
              <a:extLst>
                <a:ext uri="{FF2B5EF4-FFF2-40B4-BE49-F238E27FC236}">
                  <a16:creationId xmlns:a16="http://schemas.microsoft.com/office/drawing/2014/main" id="{FD9F7BD3-75D5-D46F-6F20-C0DAA4B4ADC6}"/>
                </a:ext>
              </a:extLst>
            </p:cNvPr>
            <p:cNvSpPr/>
            <p:nvPr/>
          </p:nvSpPr>
          <p:spPr>
            <a:xfrm>
              <a:off x="950950" y="1533375"/>
              <a:ext cx="2230500" cy="597600"/>
            </a:xfrm>
            <a:prstGeom prst="roundRect">
              <a:avLst>
                <a:gd name="adj" fmla="val 16667"/>
              </a:avLst>
            </a:prstGeom>
            <a:solidFill>
              <a:srgbClr val="D46222"/>
            </a:solidFill>
            <a:ln w="9525" cap="flat" cmpd="sng">
              <a:solidFill>
                <a:schemeClr val="accent3"/>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600"/>
              </a:pPr>
              <a:r>
                <a:rPr lang="da-DK" sz="1350" b="1" dirty="0" err="1">
                  <a:solidFill>
                    <a:srgbClr val="FFFFFF"/>
                  </a:solidFill>
                  <a:latin typeface="Arial"/>
                  <a:ea typeface="Arial"/>
                  <a:cs typeface="Arial"/>
                  <a:sym typeface="Arial"/>
                </a:rPr>
                <a:t>Medarbejder-repræsentant</a:t>
              </a:r>
              <a:endParaRPr sz="1200" dirty="0">
                <a:solidFill>
                  <a:srgbClr val="000000"/>
                </a:solidFill>
                <a:latin typeface="Arial"/>
                <a:ea typeface="Arial"/>
                <a:cs typeface="Arial"/>
                <a:sym typeface="Arial"/>
              </a:endParaRPr>
            </a:p>
          </p:txBody>
        </p:sp>
      </p:grpSp>
      <p:sp>
        <p:nvSpPr>
          <p:cNvPr id="990" name="Google Shape;990;g31dc20cc661_0_30">
            <a:extLst>
              <a:ext uri="{FF2B5EF4-FFF2-40B4-BE49-F238E27FC236}">
                <a16:creationId xmlns:a16="http://schemas.microsoft.com/office/drawing/2014/main" id="{DFC3A6C4-1E96-B060-4D43-9F11493DF4AC}"/>
              </a:ext>
            </a:extLst>
          </p:cNvPr>
          <p:cNvSpPr txBox="1">
            <a:spLocks noGrp="1"/>
          </p:cNvSpPr>
          <p:nvPr>
            <p:ph type="title"/>
          </p:nvPr>
        </p:nvSpPr>
        <p:spPr>
          <a:xfrm>
            <a:off x="404813" y="675000"/>
            <a:ext cx="8334450" cy="400050"/>
          </a:xfrm>
          <a:prstGeom prst="rect">
            <a:avLst/>
          </a:prstGeom>
          <a:noFill/>
          <a:ln>
            <a:noFill/>
          </a:ln>
        </p:spPr>
        <p:txBody>
          <a:bodyPr spcFirstLastPara="1" wrap="square" lIns="0" tIns="0" rIns="0" bIns="0" anchor="t" anchorCtr="0">
            <a:noAutofit/>
          </a:bodyPr>
          <a:lstStyle/>
          <a:p>
            <a:pPr rtl="0"/>
            <a:r>
              <a:rPr lang="da-DK" dirty="0"/>
              <a:t>Rollefordeling – arbejdsgiver og tillidsrepræsentant</a:t>
            </a:r>
            <a:br>
              <a:rPr lang="da-DK" dirty="0"/>
            </a:br>
            <a:br>
              <a:rPr lang="da-DK" dirty="0"/>
            </a:br>
            <a:r>
              <a:rPr lang="da-DK" sz="1800" b="1" dirty="0">
                <a:solidFill>
                  <a:srgbClr val="D04A02"/>
                </a:solidFill>
                <a:latin typeface="Georgia" panose="02040502050405020303" pitchFamily="18" charset="0"/>
                <a:ea typeface="+mn-ea"/>
              </a:rPr>
              <a:t>Samarbejde er et nøgleelement i direktivet</a:t>
            </a:r>
            <a:endParaRPr sz="1800" b="1" dirty="0">
              <a:solidFill>
                <a:srgbClr val="D04A02"/>
              </a:solidFill>
              <a:latin typeface="Georgia" panose="02040502050405020303" pitchFamily="18" charset="0"/>
              <a:ea typeface="+mn-ea"/>
            </a:endParaRPr>
          </a:p>
        </p:txBody>
      </p:sp>
      <p:sp>
        <p:nvSpPr>
          <p:cNvPr id="991" name="Google Shape;991;g31dc20cc661_0_30">
            <a:extLst>
              <a:ext uri="{FF2B5EF4-FFF2-40B4-BE49-F238E27FC236}">
                <a16:creationId xmlns:a16="http://schemas.microsoft.com/office/drawing/2014/main" id="{D00ACDAB-4643-AC63-F0A9-E7D41D351472}"/>
              </a:ext>
            </a:extLst>
          </p:cNvPr>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24</a:t>
            </a:fld>
            <a:endParaRPr/>
          </a:p>
        </p:txBody>
      </p:sp>
      <p:sp>
        <p:nvSpPr>
          <p:cNvPr id="994" name="Google Shape;994;g31dc20cc661_0_30">
            <a:extLst>
              <a:ext uri="{FF2B5EF4-FFF2-40B4-BE49-F238E27FC236}">
                <a16:creationId xmlns:a16="http://schemas.microsoft.com/office/drawing/2014/main" id="{436929F1-E22F-5875-094F-92C29A74CBBE}"/>
              </a:ext>
            </a:extLst>
          </p:cNvPr>
          <p:cNvSpPr txBox="1"/>
          <p:nvPr/>
        </p:nvSpPr>
        <p:spPr>
          <a:xfrm>
            <a:off x="4772999" y="2100644"/>
            <a:ext cx="2804891" cy="2283525"/>
          </a:xfrm>
          <a:prstGeom prst="rect">
            <a:avLst/>
          </a:prstGeom>
          <a:noFill/>
          <a:ln>
            <a:noFill/>
          </a:ln>
        </p:spPr>
        <p:txBody>
          <a:bodyPr spcFirstLastPara="1" wrap="square" lIns="68569" tIns="68569" rIns="68569" bIns="68569" anchor="t" anchorCtr="0">
            <a:noAutofit/>
          </a:bodyPr>
          <a:lstStyle/>
          <a:p>
            <a:pPr algn="ctr" rtl="0">
              <a:buClr>
                <a:srgbClr val="000000"/>
              </a:buClr>
              <a:buSzPts val="1600"/>
            </a:pPr>
            <a:endParaRPr sz="1200" b="1" dirty="0">
              <a:solidFill>
                <a:schemeClr val="lt1"/>
              </a:solidFill>
              <a:latin typeface="Arial"/>
              <a:ea typeface="Arial"/>
              <a:cs typeface="Arial"/>
              <a:sym typeface="Arial"/>
            </a:endParaRPr>
          </a:p>
          <a:p>
            <a:pPr algn="l" rtl="0">
              <a:buClr>
                <a:srgbClr val="000000"/>
              </a:buClr>
              <a:buSzPts val="1600"/>
            </a:pPr>
            <a:endParaRPr sz="1200" b="1" dirty="0">
              <a:solidFill>
                <a:schemeClr val="lt1"/>
              </a:solidFill>
              <a:latin typeface="Arial"/>
              <a:ea typeface="Arial"/>
              <a:cs typeface="Arial"/>
              <a:sym typeface="Arial"/>
            </a:endParaRPr>
          </a:p>
          <a:p>
            <a:pPr marL="342900" indent="-247650" algn="l" rtl="0">
              <a:buClr>
                <a:schemeClr val="dk1"/>
              </a:buClr>
              <a:buSzPts val="1600"/>
              <a:buFont typeface="Arial"/>
              <a:buChar char="-"/>
            </a:pPr>
            <a:r>
              <a:rPr lang="da-DK" sz="1200" dirty="0">
                <a:solidFill>
                  <a:schemeClr val="dk1"/>
                </a:solidFill>
                <a:latin typeface="Arial"/>
                <a:ea typeface="Arial"/>
                <a:cs typeface="Arial"/>
                <a:sym typeface="Arial"/>
              </a:rPr>
              <a:t>Inddrages i kategorisering</a:t>
            </a:r>
          </a:p>
          <a:p>
            <a:pPr marL="342900" indent="-247650" algn="l" rtl="0">
              <a:buClr>
                <a:schemeClr val="dk1"/>
              </a:buClr>
              <a:buSzPts val="1600"/>
              <a:buFont typeface="Arial"/>
              <a:buChar char="-"/>
            </a:pPr>
            <a:r>
              <a:rPr lang="da-DK" sz="1200" dirty="0">
                <a:solidFill>
                  <a:schemeClr val="dk1"/>
                </a:solidFill>
                <a:latin typeface="Arial"/>
                <a:ea typeface="Arial"/>
                <a:cs typeface="Arial"/>
                <a:sym typeface="Arial"/>
              </a:rPr>
              <a:t>Ret til adgang til ”alle relevante løndata”</a:t>
            </a:r>
          </a:p>
          <a:p>
            <a:pPr marL="342900" indent="-247650" algn="l" rtl="0">
              <a:buClr>
                <a:schemeClr val="dk1"/>
              </a:buClr>
              <a:buSzPts val="1600"/>
              <a:buFont typeface="Arial"/>
              <a:buChar char="-"/>
            </a:pPr>
            <a:r>
              <a:rPr lang="da-DK" sz="1200" dirty="0">
                <a:solidFill>
                  <a:schemeClr val="dk1"/>
                </a:solidFill>
                <a:latin typeface="Arial"/>
                <a:ea typeface="Arial"/>
                <a:cs typeface="Arial"/>
                <a:sym typeface="Arial"/>
              </a:rPr>
              <a:t>Ret til at anmode om yderligere oplysninger og forklaringer</a:t>
            </a:r>
          </a:p>
          <a:p>
            <a:pPr marL="342900" indent="-247650" algn="l" rtl="0">
              <a:buClr>
                <a:schemeClr val="dk1"/>
              </a:buClr>
              <a:buSzPts val="1600"/>
              <a:buFont typeface="Arial"/>
              <a:buChar char="-"/>
            </a:pPr>
            <a:r>
              <a:rPr lang="da-DK" sz="1200" dirty="0">
                <a:solidFill>
                  <a:schemeClr val="dk1"/>
                </a:solidFill>
                <a:latin typeface="Arial"/>
                <a:ea typeface="Arial"/>
                <a:cs typeface="Arial"/>
                <a:sym typeface="Arial"/>
              </a:rPr>
              <a:t>Inddrages i lønvurdering</a:t>
            </a:r>
          </a:p>
          <a:p>
            <a:pPr marL="342900" indent="-247650" algn="l" rtl="0">
              <a:buClr>
                <a:schemeClr val="dk1"/>
              </a:buClr>
              <a:buSzPts val="1600"/>
              <a:buFont typeface="Arial"/>
              <a:buChar char="-"/>
            </a:pPr>
            <a:r>
              <a:rPr lang="da-DK" sz="1200" dirty="0">
                <a:solidFill>
                  <a:schemeClr val="dk1"/>
                </a:solidFill>
                <a:latin typeface="Arial"/>
                <a:ea typeface="Arial"/>
                <a:cs typeface="Arial"/>
                <a:sym typeface="Arial"/>
              </a:rPr>
              <a:t>Inddrages i fælles lønvurderinger</a:t>
            </a:r>
          </a:p>
          <a:p>
            <a:pPr marL="342900" indent="-247650" algn="l" rtl="0">
              <a:buClr>
                <a:schemeClr val="dk1"/>
              </a:buClr>
              <a:buSzPts val="1600"/>
              <a:buFont typeface="Arial"/>
              <a:buChar char="-"/>
            </a:pPr>
            <a:r>
              <a:rPr lang="da-DK" sz="1200" dirty="0">
                <a:solidFill>
                  <a:schemeClr val="dk1"/>
                </a:solidFill>
                <a:latin typeface="Arial"/>
                <a:ea typeface="Arial"/>
                <a:cs typeface="Arial"/>
                <a:sym typeface="Arial"/>
              </a:rPr>
              <a:t>Inddrages i handlingsplan</a:t>
            </a:r>
          </a:p>
          <a:p>
            <a:pPr marL="95250" algn="l" rtl="0">
              <a:buClr>
                <a:schemeClr val="dk1"/>
              </a:buClr>
              <a:buSzPts val="1600"/>
            </a:pPr>
            <a:endParaRPr lang="da-DK" sz="1200" dirty="0">
              <a:solidFill>
                <a:schemeClr val="dk1"/>
              </a:solidFill>
              <a:latin typeface="Arial"/>
              <a:ea typeface="Arial"/>
              <a:cs typeface="Arial"/>
              <a:sym typeface="Arial"/>
            </a:endParaRPr>
          </a:p>
          <a:p>
            <a:pPr marL="95250" algn="l" rtl="0">
              <a:buClr>
                <a:schemeClr val="dk1"/>
              </a:buClr>
              <a:buSzPts val="1600"/>
            </a:pPr>
            <a:r>
              <a:rPr lang="da-DK" sz="1200" dirty="0">
                <a:solidFill>
                  <a:schemeClr val="dk1"/>
                </a:solidFill>
                <a:latin typeface="Arial"/>
                <a:ea typeface="Arial"/>
                <a:cs typeface="Arial"/>
                <a:sym typeface="Arial"/>
              </a:rPr>
              <a:t>Styrket rolle i overvågning og dialog</a:t>
            </a:r>
            <a:endParaRPr sz="1200" dirty="0">
              <a:solidFill>
                <a:schemeClr val="dk1"/>
              </a:solidFill>
              <a:latin typeface="Arial"/>
              <a:ea typeface="Arial"/>
              <a:cs typeface="Arial"/>
              <a:sym typeface="Arial"/>
            </a:endParaRPr>
          </a:p>
        </p:txBody>
      </p:sp>
      <p:sp>
        <p:nvSpPr>
          <p:cNvPr id="996" name="Google Shape;996;g31dc20cc661_0_30">
            <a:extLst>
              <a:ext uri="{FF2B5EF4-FFF2-40B4-BE49-F238E27FC236}">
                <a16:creationId xmlns:a16="http://schemas.microsoft.com/office/drawing/2014/main" id="{52F03123-5603-D5FB-48F6-1FAC715E2A7E}"/>
              </a:ext>
            </a:extLst>
          </p:cNvPr>
          <p:cNvSpPr txBox="1"/>
          <p:nvPr/>
        </p:nvSpPr>
        <p:spPr>
          <a:xfrm>
            <a:off x="1566109" y="2100644"/>
            <a:ext cx="2996610" cy="2454975"/>
          </a:xfrm>
          <a:prstGeom prst="rect">
            <a:avLst/>
          </a:prstGeom>
          <a:noFill/>
          <a:ln>
            <a:noFill/>
          </a:ln>
        </p:spPr>
        <p:txBody>
          <a:bodyPr spcFirstLastPara="1" wrap="square" lIns="68569" tIns="68569" rIns="68569" bIns="68569" anchor="t" anchorCtr="0">
            <a:noAutofit/>
          </a:bodyPr>
          <a:lstStyle/>
          <a:p>
            <a:pPr algn="ctr" rtl="0">
              <a:buClr>
                <a:srgbClr val="000000"/>
              </a:buClr>
              <a:buSzPts val="1600"/>
            </a:pPr>
            <a:endParaRPr sz="1200" b="1" dirty="0">
              <a:solidFill>
                <a:schemeClr val="accent1"/>
              </a:solidFill>
              <a:latin typeface="Arial"/>
              <a:ea typeface="Arial"/>
              <a:cs typeface="Arial"/>
              <a:sym typeface="Arial"/>
            </a:endParaRPr>
          </a:p>
          <a:p>
            <a:pPr algn="l" rtl="0">
              <a:buClr>
                <a:srgbClr val="000000"/>
              </a:buClr>
              <a:buSzPts val="1600"/>
            </a:pPr>
            <a:endParaRPr sz="1200" b="1" dirty="0">
              <a:solidFill>
                <a:schemeClr val="lt1"/>
              </a:solidFill>
              <a:latin typeface="Arial"/>
              <a:ea typeface="Arial"/>
              <a:cs typeface="Arial"/>
              <a:sym typeface="Arial"/>
            </a:endParaRPr>
          </a:p>
          <a:p>
            <a:pPr marL="342900" indent="-247650" algn="l" rtl="0">
              <a:buClr>
                <a:schemeClr val="dk1"/>
              </a:buClr>
              <a:buSzPts val="1600"/>
              <a:buFont typeface="Arial"/>
              <a:buChar char="-"/>
            </a:pPr>
            <a:r>
              <a:rPr lang="da-DK" sz="1200" dirty="0">
                <a:solidFill>
                  <a:schemeClr val="dk1"/>
                </a:solidFill>
                <a:latin typeface="Arial"/>
                <a:ea typeface="Arial"/>
                <a:cs typeface="Arial"/>
                <a:sym typeface="Arial"/>
              </a:rPr>
              <a:t>Etablere lønstruktur</a:t>
            </a:r>
          </a:p>
          <a:p>
            <a:pPr marL="342900" indent="-247650" algn="l" rtl="0">
              <a:buClr>
                <a:schemeClr val="dk1"/>
              </a:buClr>
              <a:buSzPts val="1600"/>
              <a:buFont typeface="Arial"/>
              <a:buChar char="-"/>
            </a:pPr>
            <a:r>
              <a:rPr lang="da-DK" sz="1200" dirty="0">
                <a:solidFill>
                  <a:schemeClr val="dk1"/>
                </a:solidFill>
                <a:latin typeface="Arial"/>
                <a:ea typeface="Arial"/>
                <a:cs typeface="Arial"/>
                <a:sym typeface="Arial"/>
              </a:rPr>
              <a:t>Inddrage medarbejderrepræsentant i kategorisering</a:t>
            </a:r>
          </a:p>
          <a:p>
            <a:pPr marL="342900" indent="-247650" algn="l" rtl="0">
              <a:buClr>
                <a:schemeClr val="dk1"/>
              </a:buClr>
              <a:buSzPts val="1600"/>
              <a:buFont typeface="Arial"/>
              <a:buChar char="-"/>
            </a:pPr>
            <a:r>
              <a:rPr lang="da-DK" sz="1200" dirty="0">
                <a:solidFill>
                  <a:schemeClr val="dk1"/>
                </a:solidFill>
                <a:latin typeface="Arial"/>
                <a:ea typeface="Arial"/>
                <a:cs typeface="Arial"/>
                <a:sym typeface="Arial"/>
              </a:rPr>
              <a:t>Etablere og indhente datagrundlag</a:t>
            </a:r>
          </a:p>
          <a:p>
            <a:pPr marL="342900" indent="-247650" algn="l" rtl="0">
              <a:buClr>
                <a:schemeClr val="dk1"/>
              </a:buClr>
              <a:buSzPts val="1600"/>
              <a:buFont typeface="Arial"/>
              <a:buChar char="-"/>
            </a:pPr>
            <a:r>
              <a:rPr lang="da-DK" sz="1200" dirty="0">
                <a:solidFill>
                  <a:schemeClr val="dk1"/>
                </a:solidFill>
                <a:latin typeface="Arial"/>
                <a:ea typeface="Arial"/>
                <a:cs typeface="Arial"/>
                <a:sym typeface="Arial"/>
              </a:rPr>
              <a:t>Sikre gennemsigtighed</a:t>
            </a:r>
          </a:p>
          <a:p>
            <a:pPr marL="342900" indent="-247650" algn="l" rtl="0">
              <a:buClr>
                <a:schemeClr val="dk1"/>
              </a:buClr>
              <a:buSzPts val="1600"/>
              <a:buFont typeface="Arial"/>
              <a:buChar char="-"/>
            </a:pPr>
            <a:r>
              <a:rPr lang="da-DK" sz="1200" dirty="0">
                <a:solidFill>
                  <a:schemeClr val="dk1"/>
                </a:solidFill>
                <a:latin typeface="Arial"/>
                <a:ea typeface="Arial"/>
                <a:cs typeface="Arial"/>
                <a:sym typeface="Arial"/>
              </a:rPr>
              <a:t>Sikre inddragelse af </a:t>
            </a:r>
            <a:r>
              <a:rPr lang="da-DK" sz="1200" dirty="0" err="1">
                <a:solidFill>
                  <a:schemeClr val="dk1"/>
                </a:solidFill>
                <a:latin typeface="Arial"/>
                <a:ea typeface="Arial"/>
                <a:cs typeface="Arial"/>
                <a:sym typeface="Arial"/>
              </a:rPr>
              <a:t>medarbejder-repræsentanter</a:t>
            </a:r>
            <a:endParaRPr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15768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g31dc3b40360_0_1383"/>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25</a:t>
            </a:fld>
            <a:endParaRPr/>
          </a:p>
        </p:txBody>
      </p:sp>
      <p:sp>
        <p:nvSpPr>
          <p:cNvPr id="1686" name="Google Shape;1686;g31dc3b40360_0_1383"/>
          <p:cNvSpPr txBox="1">
            <a:spLocks noGrp="1"/>
          </p:cNvSpPr>
          <p:nvPr>
            <p:ph type="title"/>
          </p:nvPr>
        </p:nvSpPr>
        <p:spPr>
          <a:xfrm>
            <a:off x="404775" y="675000"/>
            <a:ext cx="8334450" cy="437400"/>
          </a:xfrm>
          <a:prstGeom prst="rect">
            <a:avLst/>
          </a:prstGeom>
          <a:noFill/>
          <a:ln>
            <a:noFill/>
          </a:ln>
        </p:spPr>
        <p:txBody>
          <a:bodyPr spcFirstLastPara="1" wrap="square" lIns="0" tIns="0" rIns="0" bIns="0" anchor="t" anchorCtr="0">
            <a:noAutofit/>
          </a:bodyPr>
          <a:lstStyle/>
          <a:p>
            <a:pPr rtl="0"/>
            <a:r>
              <a:rPr lang="da-DK" dirty="0"/>
              <a:t>Kommunikation</a:t>
            </a:r>
            <a:endParaRPr dirty="0"/>
          </a:p>
        </p:txBody>
      </p:sp>
      <p:sp>
        <p:nvSpPr>
          <p:cNvPr id="1687" name="Google Shape;1687;g31dc3b40360_0_1383"/>
          <p:cNvSpPr/>
          <p:nvPr/>
        </p:nvSpPr>
        <p:spPr>
          <a:xfrm>
            <a:off x="1121568" y="1487700"/>
            <a:ext cx="3110400" cy="2921625"/>
          </a:xfrm>
          <a:prstGeom prst="roundRect">
            <a:avLst>
              <a:gd name="adj" fmla="val 5466"/>
            </a:avLst>
          </a:prstGeom>
          <a:noFill/>
          <a:ln w="28575" cap="flat" cmpd="sng">
            <a:solidFill>
              <a:srgbClr val="D04A02"/>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600"/>
            </a:pPr>
            <a:endParaRPr sz="1200">
              <a:solidFill>
                <a:schemeClr val="lt1"/>
              </a:solidFill>
              <a:latin typeface="Arial"/>
              <a:ea typeface="Arial"/>
              <a:cs typeface="Arial"/>
              <a:sym typeface="Arial"/>
            </a:endParaRPr>
          </a:p>
        </p:txBody>
      </p:sp>
      <p:sp>
        <p:nvSpPr>
          <p:cNvPr id="1688" name="Google Shape;1688;g31dc3b40360_0_1383"/>
          <p:cNvSpPr/>
          <p:nvPr/>
        </p:nvSpPr>
        <p:spPr>
          <a:xfrm>
            <a:off x="1185581" y="1546856"/>
            <a:ext cx="2982375" cy="631575"/>
          </a:xfrm>
          <a:prstGeom prst="roundRect">
            <a:avLst>
              <a:gd name="adj" fmla="val 16667"/>
            </a:avLst>
          </a:prstGeom>
          <a:solidFill>
            <a:srgbClr val="D04A02"/>
          </a:solidFill>
          <a:ln>
            <a:solidFill>
              <a:srgbClr val="D04A02"/>
            </a:solidFill>
          </a:ln>
        </p:spPr>
        <p:txBody>
          <a:bodyPr spcFirstLastPara="1" wrap="square" lIns="68569" tIns="34275" rIns="68569" bIns="34275" anchor="ctr" anchorCtr="0">
            <a:noAutofit/>
          </a:bodyPr>
          <a:lstStyle/>
          <a:p>
            <a:pPr algn="ctr" rtl="0">
              <a:buClr>
                <a:srgbClr val="000000"/>
              </a:buClr>
              <a:buSzPts val="1600"/>
            </a:pPr>
            <a:r>
              <a:rPr lang="da-DK" sz="1200" b="1">
                <a:solidFill>
                  <a:schemeClr val="lt1"/>
                </a:solidFill>
                <a:latin typeface="Arial"/>
                <a:ea typeface="Arial"/>
                <a:cs typeface="Arial"/>
                <a:sym typeface="Arial"/>
              </a:rPr>
              <a:t>Ekstern kommunikation og transparens</a:t>
            </a:r>
            <a:endParaRPr sz="1050">
              <a:solidFill>
                <a:srgbClr val="000000"/>
              </a:solidFill>
              <a:latin typeface="Arial"/>
              <a:ea typeface="Arial"/>
              <a:cs typeface="Arial"/>
              <a:sym typeface="Arial"/>
            </a:endParaRPr>
          </a:p>
        </p:txBody>
      </p:sp>
      <p:sp>
        <p:nvSpPr>
          <p:cNvPr id="1689" name="Google Shape;1689;g31dc3b40360_0_1383"/>
          <p:cNvSpPr/>
          <p:nvPr/>
        </p:nvSpPr>
        <p:spPr>
          <a:xfrm>
            <a:off x="4910849" y="1487700"/>
            <a:ext cx="3110400" cy="2921625"/>
          </a:xfrm>
          <a:prstGeom prst="roundRect">
            <a:avLst>
              <a:gd name="adj" fmla="val 5466"/>
            </a:avLst>
          </a:prstGeom>
          <a:noFill/>
          <a:ln w="28575" cap="flat" cmpd="sng">
            <a:solidFill>
              <a:srgbClr val="D04A02"/>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600"/>
            </a:pPr>
            <a:endParaRPr sz="1200">
              <a:solidFill>
                <a:schemeClr val="lt1"/>
              </a:solidFill>
              <a:latin typeface="Arial"/>
              <a:ea typeface="Arial"/>
              <a:cs typeface="Arial"/>
              <a:sym typeface="Arial"/>
            </a:endParaRPr>
          </a:p>
        </p:txBody>
      </p:sp>
      <p:sp>
        <p:nvSpPr>
          <p:cNvPr id="1690" name="Google Shape;1690;g31dc3b40360_0_1383"/>
          <p:cNvSpPr/>
          <p:nvPr/>
        </p:nvSpPr>
        <p:spPr>
          <a:xfrm>
            <a:off x="4974863" y="1546856"/>
            <a:ext cx="2982375" cy="631575"/>
          </a:xfrm>
          <a:prstGeom prst="roundRect">
            <a:avLst>
              <a:gd name="adj" fmla="val 16667"/>
            </a:avLst>
          </a:prstGeom>
          <a:solidFill>
            <a:srgbClr val="D04A02"/>
          </a:solidFill>
          <a:ln>
            <a:noFill/>
          </a:ln>
        </p:spPr>
        <p:txBody>
          <a:bodyPr spcFirstLastPara="1" wrap="square" lIns="68569" tIns="34275" rIns="68569" bIns="34275" anchor="ctr" anchorCtr="0">
            <a:noAutofit/>
          </a:bodyPr>
          <a:lstStyle/>
          <a:p>
            <a:pPr algn="ctr" rtl="0">
              <a:buClr>
                <a:srgbClr val="000000"/>
              </a:buClr>
              <a:buSzPts val="1600"/>
            </a:pPr>
            <a:r>
              <a:rPr lang="da-DK" sz="1200" b="1">
                <a:solidFill>
                  <a:schemeClr val="lt1"/>
                </a:solidFill>
                <a:latin typeface="Arial"/>
                <a:ea typeface="Arial"/>
                <a:cs typeface="Arial"/>
                <a:sym typeface="Arial"/>
              </a:rPr>
              <a:t>Intern kommunikation og transparens</a:t>
            </a:r>
            <a:endParaRPr sz="1050">
              <a:solidFill>
                <a:srgbClr val="000000"/>
              </a:solidFill>
              <a:latin typeface="Arial"/>
              <a:ea typeface="Arial"/>
              <a:cs typeface="Arial"/>
              <a:sym typeface="Arial"/>
            </a:endParaRPr>
          </a:p>
        </p:txBody>
      </p:sp>
      <p:sp>
        <p:nvSpPr>
          <p:cNvPr id="1691" name="Google Shape;1691;g31dc3b40360_0_1383"/>
          <p:cNvSpPr txBox="1"/>
          <p:nvPr/>
        </p:nvSpPr>
        <p:spPr>
          <a:xfrm>
            <a:off x="1228275" y="2317969"/>
            <a:ext cx="2889675" cy="1953450"/>
          </a:xfrm>
          <a:prstGeom prst="rect">
            <a:avLst/>
          </a:prstGeom>
          <a:noFill/>
          <a:ln>
            <a:noFill/>
          </a:ln>
        </p:spPr>
        <p:txBody>
          <a:bodyPr spcFirstLastPara="1" wrap="square" lIns="68569" tIns="68569" rIns="68569" bIns="68569" anchor="t" anchorCtr="0">
            <a:noAutofit/>
          </a:bodyPr>
          <a:lstStyle/>
          <a:p>
            <a:pPr algn="l" rtl="0">
              <a:spcBef>
                <a:spcPts val="450"/>
              </a:spcBef>
              <a:buClr>
                <a:schemeClr val="dk1"/>
              </a:buClr>
              <a:buSzPts val="1100"/>
            </a:pPr>
            <a:r>
              <a:rPr lang="da-DK" sz="1200" b="1">
                <a:solidFill>
                  <a:srgbClr val="0F0D0B"/>
                </a:solidFill>
                <a:latin typeface="Arial"/>
                <a:ea typeface="Arial"/>
                <a:cs typeface="Arial"/>
                <a:sym typeface="Arial"/>
              </a:rPr>
              <a:t>Offentliggørelse af fælles lønvurderinger for</a:t>
            </a:r>
            <a:endParaRPr sz="1200">
              <a:solidFill>
                <a:schemeClr val="dk1"/>
              </a:solidFill>
              <a:latin typeface="Arial"/>
              <a:ea typeface="Arial"/>
              <a:cs typeface="Arial"/>
              <a:sym typeface="Arial"/>
            </a:endParaRPr>
          </a:p>
          <a:p>
            <a:pPr marL="342900" indent="-247650" algn="l" rtl="0">
              <a:spcBef>
                <a:spcPts val="450"/>
              </a:spcBef>
              <a:buClr>
                <a:srgbClr val="0F0D0B"/>
              </a:buClr>
              <a:buSzPts val="1600"/>
              <a:buFont typeface="Arial"/>
              <a:buChar char="-"/>
            </a:pPr>
            <a:r>
              <a:rPr lang="da-DK" sz="1200">
                <a:solidFill>
                  <a:srgbClr val="0F0D0B"/>
                </a:solidFill>
                <a:latin typeface="Arial"/>
                <a:ea typeface="Arial"/>
                <a:cs typeface="Arial"/>
                <a:sym typeface="Arial"/>
              </a:rPr>
              <a:t>Arbejdstagerne</a:t>
            </a:r>
            <a:endParaRPr sz="1200">
              <a:solidFill>
                <a:schemeClr val="dk1"/>
              </a:solidFill>
              <a:latin typeface="Arial"/>
              <a:ea typeface="Arial"/>
              <a:cs typeface="Arial"/>
              <a:sym typeface="Arial"/>
            </a:endParaRPr>
          </a:p>
          <a:p>
            <a:pPr marL="342900" indent="-247650" algn="l" rtl="0">
              <a:buClr>
                <a:srgbClr val="0F0D0B"/>
              </a:buClr>
              <a:buSzPts val="1600"/>
              <a:buFont typeface="Arial"/>
              <a:buChar char="-"/>
            </a:pPr>
            <a:r>
              <a:rPr lang="da-DK" sz="1200">
                <a:solidFill>
                  <a:srgbClr val="0F0D0B"/>
                </a:solidFill>
                <a:latin typeface="Arial"/>
                <a:ea typeface="Arial"/>
                <a:cs typeface="Arial"/>
                <a:sym typeface="Arial"/>
              </a:rPr>
              <a:t>Arbejdstagerrepræsentanterne</a:t>
            </a:r>
            <a:endParaRPr sz="1200">
              <a:solidFill>
                <a:srgbClr val="0F0D0B"/>
              </a:solidFill>
              <a:latin typeface="Arial"/>
              <a:ea typeface="Arial"/>
              <a:cs typeface="Arial"/>
              <a:sym typeface="Arial"/>
            </a:endParaRPr>
          </a:p>
          <a:p>
            <a:pPr marL="342900" indent="-247650" algn="l" rtl="0">
              <a:buClr>
                <a:srgbClr val="0F0D0B"/>
              </a:buClr>
              <a:buSzPts val="1600"/>
              <a:buFont typeface="Arial"/>
              <a:buChar char="-"/>
            </a:pPr>
            <a:r>
              <a:rPr lang="da-DK" sz="1200">
                <a:solidFill>
                  <a:srgbClr val="0F0D0B"/>
                </a:solidFill>
                <a:latin typeface="Arial"/>
                <a:ea typeface="Arial"/>
                <a:cs typeface="Arial"/>
                <a:sym typeface="Arial"/>
              </a:rPr>
              <a:t>“Overvågningsorganet”</a:t>
            </a:r>
            <a:endParaRPr sz="1200">
              <a:solidFill>
                <a:srgbClr val="0F0D0B"/>
              </a:solidFill>
              <a:latin typeface="Arial"/>
              <a:ea typeface="Arial"/>
              <a:cs typeface="Arial"/>
              <a:sym typeface="Arial"/>
            </a:endParaRPr>
          </a:p>
          <a:p>
            <a:pPr marL="342900" indent="-247650" algn="l" rtl="0">
              <a:buClr>
                <a:srgbClr val="0F0D0B"/>
              </a:buClr>
              <a:buSzPts val="1600"/>
              <a:buFont typeface="Arial"/>
              <a:buChar char="-"/>
            </a:pPr>
            <a:r>
              <a:rPr lang="da-DK" sz="1200">
                <a:solidFill>
                  <a:srgbClr val="0F0D0B"/>
                </a:solidFill>
                <a:latin typeface="Arial"/>
                <a:ea typeface="Arial"/>
                <a:cs typeface="Arial"/>
                <a:sym typeface="Arial"/>
              </a:rPr>
              <a:t>“Ligebehandlingsorganet”</a:t>
            </a:r>
            <a:endParaRPr sz="1200">
              <a:solidFill>
                <a:srgbClr val="0F0D0B"/>
              </a:solidFill>
              <a:latin typeface="Arial"/>
              <a:ea typeface="Arial"/>
              <a:cs typeface="Arial"/>
              <a:sym typeface="Arial"/>
            </a:endParaRPr>
          </a:p>
          <a:p>
            <a:pPr marL="342900" indent="-247650" algn="l" rtl="0">
              <a:buClr>
                <a:srgbClr val="0F0D0B"/>
              </a:buClr>
              <a:buSzPts val="1600"/>
              <a:buFont typeface="Arial"/>
              <a:buChar char="-"/>
            </a:pPr>
            <a:r>
              <a:rPr lang="da-DK" sz="1200">
                <a:solidFill>
                  <a:srgbClr val="0F0D0B"/>
                </a:solidFill>
                <a:latin typeface="Arial"/>
                <a:ea typeface="Arial"/>
                <a:cs typeface="Arial"/>
                <a:sym typeface="Arial"/>
              </a:rPr>
              <a:t>Arbejdstilsynet</a:t>
            </a:r>
            <a:endParaRPr sz="1200">
              <a:solidFill>
                <a:srgbClr val="0F0D0B"/>
              </a:solidFill>
              <a:latin typeface="Arial"/>
              <a:ea typeface="Arial"/>
              <a:cs typeface="Arial"/>
              <a:sym typeface="Arial"/>
            </a:endParaRPr>
          </a:p>
          <a:p>
            <a:pPr algn="l" rtl="0">
              <a:spcBef>
                <a:spcPts val="450"/>
              </a:spcBef>
              <a:buClr>
                <a:schemeClr val="dk1"/>
              </a:buClr>
              <a:buSzPts val="1600"/>
            </a:pPr>
            <a:r>
              <a:rPr lang="da-DK" sz="1200">
                <a:solidFill>
                  <a:srgbClr val="0F0D0B"/>
                </a:solidFill>
                <a:latin typeface="Arial"/>
                <a:ea typeface="Arial"/>
                <a:cs typeface="Arial"/>
                <a:sym typeface="Arial"/>
              </a:rPr>
              <a:t>Hvad, hvor meget og hvornår?</a:t>
            </a:r>
            <a:endParaRPr sz="1200">
              <a:solidFill>
                <a:srgbClr val="0F0D0B"/>
              </a:solidFill>
              <a:latin typeface="Arial"/>
              <a:ea typeface="Arial"/>
              <a:cs typeface="Arial"/>
              <a:sym typeface="Arial"/>
            </a:endParaRPr>
          </a:p>
          <a:p>
            <a:pPr algn="l" rtl="0">
              <a:buClr>
                <a:srgbClr val="000000"/>
              </a:buClr>
              <a:buSzPts val="1600"/>
            </a:pPr>
            <a:endParaRPr sz="1200">
              <a:solidFill>
                <a:schemeClr val="dk1"/>
              </a:solidFill>
              <a:latin typeface="Arial"/>
              <a:ea typeface="Arial"/>
              <a:cs typeface="Arial"/>
              <a:sym typeface="Arial"/>
            </a:endParaRPr>
          </a:p>
        </p:txBody>
      </p:sp>
      <p:sp>
        <p:nvSpPr>
          <p:cNvPr id="1692" name="Google Shape;1692;g31dc3b40360_0_1383"/>
          <p:cNvSpPr txBox="1"/>
          <p:nvPr/>
        </p:nvSpPr>
        <p:spPr>
          <a:xfrm>
            <a:off x="5027063" y="2317969"/>
            <a:ext cx="2877975" cy="1872450"/>
          </a:xfrm>
          <a:prstGeom prst="rect">
            <a:avLst/>
          </a:prstGeom>
          <a:noFill/>
          <a:ln>
            <a:noFill/>
          </a:ln>
        </p:spPr>
        <p:txBody>
          <a:bodyPr spcFirstLastPara="1" wrap="square" lIns="68569" tIns="68569" rIns="68569" bIns="68569" anchor="t" anchorCtr="0">
            <a:noAutofit/>
          </a:bodyPr>
          <a:lstStyle/>
          <a:p>
            <a:pPr algn="l" rtl="0">
              <a:spcBef>
                <a:spcPts val="450"/>
              </a:spcBef>
              <a:buClr>
                <a:srgbClr val="000000"/>
              </a:buClr>
              <a:buSzPts val="1600"/>
            </a:pPr>
            <a:r>
              <a:rPr lang="da-DK" sz="1200" b="1" dirty="0">
                <a:solidFill>
                  <a:srgbClr val="0F0D0B"/>
                </a:solidFill>
                <a:latin typeface="Arial"/>
                <a:ea typeface="Arial"/>
                <a:cs typeface="Arial"/>
                <a:sym typeface="Arial"/>
              </a:rPr>
              <a:t>Giv løbende information til arbejdstagerne om</a:t>
            </a:r>
            <a:endParaRPr sz="1200" dirty="0">
              <a:solidFill>
                <a:schemeClr val="dk1"/>
              </a:solidFill>
              <a:latin typeface="Arial"/>
              <a:ea typeface="Arial"/>
              <a:cs typeface="Arial"/>
              <a:sym typeface="Arial"/>
            </a:endParaRPr>
          </a:p>
          <a:p>
            <a:pPr marL="342900" indent="-247650" algn="l" rtl="0">
              <a:spcBef>
                <a:spcPts val="450"/>
              </a:spcBef>
              <a:buClr>
                <a:srgbClr val="0F0D0B"/>
              </a:buClr>
              <a:buSzPts val="1600"/>
              <a:buFont typeface="Arial"/>
              <a:buChar char="-"/>
            </a:pPr>
            <a:r>
              <a:rPr lang="da-DK" sz="1200" dirty="0">
                <a:solidFill>
                  <a:srgbClr val="0F0D0B"/>
                </a:solidFill>
                <a:latin typeface="Arial"/>
                <a:ea typeface="Arial"/>
                <a:cs typeface="Arial"/>
                <a:sym typeface="Arial"/>
              </a:rPr>
              <a:t>Ret til lige løn, og</a:t>
            </a:r>
            <a:endParaRPr sz="1200" dirty="0">
              <a:solidFill>
                <a:schemeClr val="dk1"/>
              </a:solidFill>
              <a:latin typeface="Arial"/>
              <a:ea typeface="Arial"/>
              <a:cs typeface="Arial"/>
              <a:sym typeface="Arial"/>
            </a:endParaRPr>
          </a:p>
          <a:p>
            <a:pPr marL="342900" indent="-247650" algn="l" rtl="0">
              <a:buClr>
                <a:srgbClr val="0F0D0B"/>
              </a:buClr>
              <a:buSzPts val="1600"/>
              <a:buFont typeface="Arial"/>
              <a:buChar char="-"/>
            </a:pPr>
            <a:r>
              <a:rPr lang="da-DK" sz="1200" dirty="0">
                <a:solidFill>
                  <a:srgbClr val="0F0D0B"/>
                </a:solidFill>
                <a:latin typeface="Arial"/>
                <a:ea typeface="Arial"/>
                <a:cs typeface="Arial"/>
                <a:sym typeface="Arial"/>
              </a:rPr>
              <a:t>Tiltag, der tages for at sikre dette</a:t>
            </a:r>
            <a:endParaRPr sz="1200" dirty="0">
              <a:solidFill>
                <a:schemeClr val="dk1"/>
              </a:solidFill>
              <a:latin typeface="Arial"/>
              <a:ea typeface="Arial"/>
              <a:cs typeface="Arial"/>
              <a:sym typeface="Arial"/>
            </a:endParaRPr>
          </a:p>
          <a:p>
            <a:pPr algn="l" rtl="0">
              <a:spcBef>
                <a:spcPts val="450"/>
              </a:spcBef>
              <a:buClr>
                <a:schemeClr val="dk1"/>
              </a:buClr>
              <a:buSzPts val="1600"/>
            </a:pPr>
            <a:r>
              <a:rPr lang="da-DK" sz="1200" b="1" dirty="0">
                <a:solidFill>
                  <a:srgbClr val="0F0D0B"/>
                </a:solidFill>
                <a:latin typeface="Arial"/>
                <a:ea typeface="Arial"/>
                <a:cs typeface="Arial"/>
                <a:sym typeface="Arial"/>
              </a:rPr>
              <a:t>Træn og uddan ledere/jeres medlemmer</a:t>
            </a:r>
            <a:endParaRPr sz="1200" b="1" dirty="0">
              <a:solidFill>
                <a:srgbClr val="0F0D0B"/>
              </a:solidFill>
              <a:latin typeface="Arial"/>
              <a:ea typeface="Arial"/>
              <a:cs typeface="Arial"/>
              <a:sym typeface="Arial"/>
            </a:endParaRPr>
          </a:p>
          <a:p>
            <a:pPr marL="342900" indent="-247650" algn="l" rtl="0">
              <a:spcBef>
                <a:spcPts val="450"/>
              </a:spcBef>
              <a:buClr>
                <a:srgbClr val="0F0D0B"/>
              </a:buClr>
              <a:buSzPts val="1600"/>
              <a:buFont typeface="Arial"/>
              <a:buChar char="-"/>
            </a:pPr>
            <a:r>
              <a:rPr lang="da-DK" sz="1200" dirty="0">
                <a:solidFill>
                  <a:srgbClr val="0F0D0B"/>
                </a:solidFill>
                <a:latin typeface="Arial"/>
                <a:ea typeface="Arial"/>
                <a:cs typeface="Arial"/>
                <a:sym typeface="Arial"/>
              </a:rPr>
              <a:t>Klæd ledere på til at informere om løndannelsen</a:t>
            </a:r>
            <a:r>
              <a:rPr lang="da-DK" sz="1200" b="1" dirty="0">
                <a:solidFill>
                  <a:srgbClr val="0F0D0B"/>
                </a:solidFill>
                <a:latin typeface="Arial"/>
                <a:ea typeface="Arial"/>
                <a:cs typeface="Arial"/>
                <a:sym typeface="Arial"/>
              </a:rPr>
              <a:t> </a:t>
            </a:r>
            <a:endParaRPr sz="1200" b="1" dirty="0">
              <a:solidFill>
                <a:srgbClr val="0F0D0B"/>
              </a:solidFill>
              <a:latin typeface="Arial"/>
              <a:ea typeface="Arial"/>
              <a:cs typeface="Arial"/>
              <a:sym typeface="Arial"/>
            </a:endParaRPr>
          </a:p>
          <a:p>
            <a:pPr algn="l" rtl="0">
              <a:buClr>
                <a:srgbClr val="000000"/>
              </a:buClr>
              <a:buSzPts val="1600"/>
            </a:pPr>
            <a:endParaRPr sz="1200" dirty="0">
              <a:solidFill>
                <a:schemeClr val="dk1"/>
              </a:solidFill>
              <a:latin typeface="Arial"/>
              <a:ea typeface="Arial"/>
              <a:cs typeface="Arial"/>
              <a:sym typeface="Arial"/>
            </a:endParaRPr>
          </a:p>
        </p:txBody>
      </p:sp>
      <p:sp>
        <p:nvSpPr>
          <p:cNvPr id="2" name="Thought Bubble: Cloud 1">
            <a:extLst>
              <a:ext uri="{FF2B5EF4-FFF2-40B4-BE49-F238E27FC236}">
                <a16:creationId xmlns:a16="http://schemas.microsoft.com/office/drawing/2014/main" id="{E3C5850F-C625-DE14-1333-92572DCD79F4}"/>
              </a:ext>
            </a:extLst>
          </p:cNvPr>
          <p:cNvSpPr/>
          <p:nvPr/>
        </p:nvSpPr>
        <p:spPr>
          <a:xfrm>
            <a:off x="3526958" y="184306"/>
            <a:ext cx="1485343" cy="1082285"/>
          </a:xfrm>
          <a:prstGeom prst="cloudCallout">
            <a:avLst/>
          </a:prstGeom>
          <a:solidFill>
            <a:srgbClr val="D462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xtBox 2">
            <a:extLst>
              <a:ext uri="{FF2B5EF4-FFF2-40B4-BE49-F238E27FC236}">
                <a16:creationId xmlns:a16="http://schemas.microsoft.com/office/drawing/2014/main" id="{11637B9D-3DC1-9A89-E84E-C612CEADE23D}"/>
              </a:ext>
            </a:extLst>
          </p:cNvPr>
          <p:cNvSpPr txBox="1"/>
          <p:nvPr/>
        </p:nvSpPr>
        <p:spPr>
          <a:xfrm>
            <a:off x="3517334" y="374951"/>
            <a:ext cx="1525153" cy="553998"/>
          </a:xfrm>
          <a:prstGeom prst="rect">
            <a:avLst/>
          </a:prstGeom>
          <a:noFill/>
        </p:spPr>
        <p:txBody>
          <a:bodyPr wrap="square" rtlCol="0">
            <a:spAutoFit/>
          </a:bodyPr>
          <a:lstStyle/>
          <a:p>
            <a:pPr algn="ctr"/>
            <a:r>
              <a:rPr lang="da-DK" sz="1500" dirty="0">
                <a:solidFill>
                  <a:schemeClr val="bg1"/>
                </a:solidFill>
              </a:rPr>
              <a:t>DK implementering</a:t>
            </a:r>
          </a:p>
        </p:txBody>
      </p:sp>
    </p:spTree>
    <p:extLst>
      <p:ext uri="{BB962C8B-B14F-4D97-AF65-F5344CB8AC3E}">
        <p14:creationId xmlns:p14="http://schemas.microsoft.com/office/powerpoint/2010/main" val="3338541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D9759-C476-1AAC-87E6-FFF4AEA01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9DC71-9A20-F7B8-642C-4756ACD94A40}"/>
              </a:ext>
            </a:extLst>
          </p:cNvPr>
          <p:cNvSpPr>
            <a:spLocks noGrp="1"/>
          </p:cNvSpPr>
          <p:nvPr>
            <p:ph type="title"/>
          </p:nvPr>
        </p:nvSpPr>
        <p:spPr>
          <a:xfrm>
            <a:off x="298329" y="2151771"/>
            <a:ext cx="4234381" cy="1329595"/>
          </a:xfrm>
        </p:spPr>
        <p:txBody>
          <a:bodyPr/>
          <a:lstStyle/>
          <a:p>
            <a:r>
              <a:rPr lang="en-US" dirty="0"/>
              <a:t>Lige </a:t>
            </a:r>
            <a:r>
              <a:rPr lang="en-US" dirty="0" err="1"/>
              <a:t>løn</a:t>
            </a:r>
            <a:r>
              <a:rPr lang="en-US" dirty="0"/>
              <a:t> for </a:t>
            </a:r>
            <a:r>
              <a:rPr lang="en-US" dirty="0" err="1"/>
              <a:t>samme</a:t>
            </a:r>
            <a:r>
              <a:rPr lang="en-US" dirty="0"/>
              <a:t> </a:t>
            </a:r>
            <a:r>
              <a:rPr lang="en-US" dirty="0" err="1"/>
              <a:t>arbejde</a:t>
            </a:r>
            <a:r>
              <a:rPr lang="en-US" dirty="0"/>
              <a:t> </a:t>
            </a:r>
            <a:r>
              <a:rPr lang="en-US" dirty="0" err="1"/>
              <a:t>eller</a:t>
            </a:r>
            <a:r>
              <a:rPr lang="en-US" dirty="0"/>
              <a:t> </a:t>
            </a:r>
            <a:r>
              <a:rPr lang="en-US" dirty="0" err="1"/>
              <a:t>arbejde</a:t>
            </a:r>
            <a:r>
              <a:rPr lang="en-US" dirty="0"/>
              <a:t> </a:t>
            </a:r>
            <a:r>
              <a:rPr lang="en-US" dirty="0" err="1"/>
              <a:t>af</a:t>
            </a:r>
            <a:r>
              <a:rPr lang="en-US" dirty="0"/>
              <a:t> </a:t>
            </a:r>
            <a:r>
              <a:rPr lang="en-US" dirty="0" err="1"/>
              <a:t>samme</a:t>
            </a:r>
            <a:r>
              <a:rPr lang="en-US" dirty="0"/>
              <a:t> </a:t>
            </a:r>
            <a:r>
              <a:rPr lang="en-US" dirty="0" err="1"/>
              <a:t>værdi</a:t>
            </a:r>
            <a:endParaRPr lang="da-DK" sz="1200" b="1" dirty="0">
              <a:solidFill>
                <a:srgbClr val="D04A02"/>
              </a:solidFill>
            </a:endParaRPr>
          </a:p>
        </p:txBody>
      </p:sp>
      <p:sp>
        <p:nvSpPr>
          <p:cNvPr id="3" name="Text Placeholder 2">
            <a:extLst>
              <a:ext uri="{FF2B5EF4-FFF2-40B4-BE49-F238E27FC236}">
                <a16:creationId xmlns:a16="http://schemas.microsoft.com/office/drawing/2014/main" id="{E79FBF30-52E2-2E2C-5B37-D51B4594DE08}"/>
              </a:ext>
            </a:extLst>
          </p:cNvPr>
          <p:cNvSpPr>
            <a:spLocks noGrp="1"/>
          </p:cNvSpPr>
          <p:nvPr>
            <p:ph type="body" idx="1"/>
          </p:nvPr>
        </p:nvSpPr>
        <p:spPr/>
        <p:txBody>
          <a:bodyPr wrap="square" lIns="0" tIns="0" rIns="0" bIns="0" anchor="t">
            <a:spAutoFit/>
          </a:bodyPr>
          <a:lstStyle/>
          <a:p>
            <a:r>
              <a:rPr lang="en-US" dirty="0">
                <a:solidFill>
                  <a:srgbClr val="D46222"/>
                </a:solidFill>
              </a:rPr>
              <a:t>3</a:t>
            </a:r>
          </a:p>
        </p:txBody>
      </p:sp>
      <p:sp>
        <p:nvSpPr>
          <p:cNvPr id="4" name="Footer Placeholder 3">
            <a:extLst>
              <a:ext uri="{FF2B5EF4-FFF2-40B4-BE49-F238E27FC236}">
                <a16:creationId xmlns:a16="http://schemas.microsoft.com/office/drawing/2014/main" id="{9183FD84-0F34-2C75-D130-91087FABE9EF}"/>
              </a:ext>
            </a:extLst>
          </p:cNvPr>
          <p:cNvSpPr>
            <a:spLocks noGrp="1"/>
          </p:cNvSpPr>
          <p:nvPr>
            <p:ph type="ftr" sz="quarter" idx="3"/>
          </p:nvPr>
        </p:nvSpPr>
        <p:spPr/>
        <p:txBody>
          <a:bodyPr/>
          <a:lstStyle/>
          <a:p>
            <a:r>
              <a:rPr lang="en-US"/>
              <a:t>PwC</a:t>
            </a:r>
          </a:p>
        </p:txBody>
      </p:sp>
    </p:spTree>
    <p:extLst>
      <p:ext uri="{BB962C8B-B14F-4D97-AF65-F5344CB8AC3E}">
        <p14:creationId xmlns:p14="http://schemas.microsoft.com/office/powerpoint/2010/main" val="3996397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g31dc1048280_0_327"/>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r>
              <a:rPr lang="da-DK" dirty="0"/>
              <a:t>Lønstrukturer – art. 4(4) </a:t>
            </a:r>
            <a:endParaRPr dirty="0"/>
          </a:p>
        </p:txBody>
      </p:sp>
      <p:sp>
        <p:nvSpPr>
          <p:cNvPr id="938" name="Google Shape;938;g31dc1048280_0_327"/>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27</a:t>
            </a:fld>
            <a:endParaRPr/>
          </a:p>
        </p:txBody>
      </p:sp>
      <p:sp>
        <p:nvSpPr>
          <p:cNvPr id="940" name="Google Shape;940;g31dc1048280_0_327"/>
          <p:cNvSpPr txBox="1">
            <a:spLocks noGrp="1"/>
          </p:cNvSpPr>
          <p:nvPr>
            <p:ph type="body" idx="1"/>
          </p:nvPr>
        </p:nvSpPr>
        <p:spPr>
          <a:xfrm>
            <a:off x="404813" y="1380600"/>
            <a:ext cx="7236675" cy="3127275"/>
          </a:xfrm>
          <a:prstGeom prst="rect">
            <a:avLst/>
          </a:prstGeom>
          <a:noFill/>
          <a:ln>
            <a:noFill/>
          </a:ln>
        </p:spPr>
        <p:txBody>
          <a:bodyPr spcFirstLastPara="1" wrap="square" lIns="0" tIns="0" rIns="0" bIns="0" anchor="t" anchorCtr="0">
            <a:noAutofit/>
          </a:bodyPr>
          <a:lstStyle/>
          <a:p>
            <a:pPr marL="0" indent="0" rtl="0">
              <a:lnSpc>
                <a:spcPct val="99000"/>
              </a:lnSpc>
              <a:spcBef>
                <a:spcPts val="450"/>
              </a:spcBef>
              <a:buClr>
                <a:srgbClr val="000000"/>
              </a:buClr>
              <a:buSzPts val="2000"/>
              <a:buNone/>
            </a:pPr>
            <a:r>
              <a:rPr lang="da-DK" sz="1350" dirty="0">
                <a:latin typeface="Georgia" panose="02040502050405020303" pitchFamily="18" charset="0"/>
              </a:rPr>
              <a:t>Arbejdsgivere skal have en lønstruktur, der sikrer lige løn for samme arbejde eller arbejde af samme værdi</a:t>
            </a:r>
            <a:endParaRPr sz="1350" dirty="0">
              <a:latin typeface="Georgia" panose="02040502050405020303" pitchFamily="18" charset="0"/>
            </a:endParaRPr>
          </a:p>
          <a:p>
            <a:pPr marL="0" indent="0" rtl="0">
              <a:lnSpc>
                <a:spcPct val="99000"/>
              </a:lnSpc>
              <a:spcBef>
                <a:spcPts val="450"/>
              </a:spcBef>
              <a:buNone/>
            </a:pPr>
            <a:endParaRPr sz="1050" dirty="0">
              <a:solidFill>
                <a:srgbClr val="000000"/>
              </a:solidFill>
            </a:endParaRPr>
          </a:p>
          <a:p>
            <a:pPr marL="0" indent="0" rtl="0">
              <a:lnSpc>
                <a:spcPct val="99000"/>
              </a:lnSpc>
              <a:spcBef>
                <a:spcPts val="450"/>
              </a:spcBef>
              <a:buNone/>
            </a:pPr>
            <a:r>
              <a:rPr lang="da-DK" sz="1200" dirty="0">
                <a:cs typeface="+mn-cs"/>
              </a:rPr>
              <a:t>Krav til arbejdsgiverens lønstruktur</a:t>
            </a:r>
            <a:endParaRPr sz="1200" dirty="0">
              <a:cs typeface="+mn-cs"/>
            </a:endParaRPr>
          </a:p>
          <a:p>
            <a:pPr marL="360000" lvl="1" indent="-285750" rtl="0">
              <a:lnSpc>
                <a:spcPct val="150000"/>
              </a:lnSpc>
              <a:buSzPts val="1500"/>
              <a:buFont typeface="+mj-lt"/>
              <a:buAutoNum type="alphaLcParenR"/>
            </a:pPr>
            <a:r>
              <a:rPr lang="da-DK" sz="1200" dirty="0">
                <a:latin typeface="Georgia"/>
              </a:rPr>
              <a:t>Man skal kunne vurdere om arbejdstagere befinder sig i en sammenlignelig situation med hensyn til arbejdets værdi (</a:t>
            </a:r>
            <a:r>
              <a:rPr lang="da-DK" sz="1200" u="sng" dirty="0">
                <a:latin typeface="Georgia"/>
              </a:rPr>
              <a:t>kategorier af arbejdstagere)</a:t>
            </a:r>
          </a:p>
          <a:p>
            <a:pPr marL="360000" lvl="1" indent="-285750" rtl="0">
              <a:lnSpc>
                <a:spcPct val="150000"/>
              </a:lnSpc>
              <a:buSzPts val="1500"/>
              <a:buFont typeface="+mj-lt"/>
              <a:buAutoNum type="alphaLcParenR"/>
            </a:pPr>
            <a:r>
              <a:rPr lang="da-DK" sz="1200" dirty="0">
                <a:latin typeface="Georgia"/>
              </a:rPr>
              <a:t>Ud fra </a:t>
            </a:r>
            <a:r>
              <a:rPr lang="da-DK" sz="1200" i="1" dirty="0">
                <a:latin typeface="Georgia"/>
              </a:rPr>
              <a:t>objektive og kønsneutrale </a:t>
            </a:r>
            <a:r>
              <a:rPr lang="da-DK" sz="1200" dirty="0">
                <a:latin typeface="Georgia"/>
              </a:rPr>
              <a:t>kriterier, der er </a:t>
            </a:r>
            <a:r>
              <a:rPr lang="da-DK" sz="1200" u="sng" dirty="0">
                <a:latin typeface="Georgia"/>
              </a:rPr>
              <a:t>aftalt (?)</a:t>
            </a:r>
            <a:r>
              <a:rPr lang="da-DK" sz="1200" dirty="0">
                <a:latin typeface="Georgia"/>
              </a:rPr>
              <a:t> med arbejdstagerrepræsentanterne</a:t>
            </a:r>
          </a:p>
          <a:p>
            <a:pPr marL="360000" lvl="1" indent="-285750" rtl="0">
              <a:lnSpc>
                <a:spcPct val="150000"/>
              </a:lnSpc>
              <a:buSzPts val="1500"/>
              <a:buFont typeface="+mj-lt"/>
              <a:buAutoNum type="alphaLcParenR"/>
            </a:pPr>
            <a:r>
              <a:rPr lang="da-DK" sz="1200" dirty="0">
                <a:latin typeface="Georgia"/>
              </a:rPr>
              <a:t>Kriterierne må ikke direkte eller indirekte være baseret på de ansattes køn</a:t>
            </a:r>
          </a:p>
          <a:p>
            <a:pPr marL="360000" lvl="1" indent="-285750" rtl="0">
              <a:lnSpc>
                <a:spcPct val="150000"/>
              </a:lnSpc>
              <a:buSzPts val="1500"/>
              <a:buFont typeface="+mj-lt"/>
              <a:buAutoNum type="alphaLcParenR"/>
            </a:pPr>
            <a:r>
              <a:rPr lang="da-DK" sz="1200" dirty="0">
                <a:latin typeface="Georgia"/>
              </a:rPr>
              <a:t>Kriterierne skal omfatte </a:t>
            </a:r>
            <a:r>
              <a:rPr lang="da-DK" sz="1200" i="1" dirty="0">
                <a:latin typeface="Georgia"/>
              </a:rPr>
              <a:t>færdigheder, indsats, ansvar og arbejdsvilkår</a:t>
            </a:r>
            <a:r>
              <a:rPr lang="da-DK" sz="1200" dirty="0">
                <a:latin typeface="Georgia"/>
              </a:rPr>
              <a:t>, og evt. andre relevante faktorer for det specifikke job eller den specifikke stilling</a:t>
            </a:r>
            <a:endParaRPr sz="1200" dirty="0">
              <a:latin typeface="Georgia"/>
            </a:endParaRPr>
          </a:p>
          <a:p>
            <a:pPr marL="360000" lvl="1" indent="-285750" rtl="0">
              <a:lnSpc>
                <a:spcPct val="150000"/>
              </a:lnSpc>
              <a:buSzPts val="1500"/>
              <a:buFont typeface="+mj-lt"/>
              <a:buAutoNum type="alphaLcParenR"/>
            </a:pPr>
            <a:r>
              <a:rPr lang="da-DK" sz="1200" dirty="0" err="1">
                <a:latin typeface="Georgia"/>
              </a:rPr>
              <a:t>Kritererne</a:t>
            </a:r>
            <a:r>
              <a:rPr lang="da-DK" sz="1200" dirty="0">
                <a:latin typeface="Georgia"/>
              </a:rPr>
              <a:t> skal anvendes på en </a:t>
            </a:r>
            <a:r>
              <a:rPr lang="da-DK" sz="1200" i="1" dirty="0">
                <a:latin typeface="Georgia"/>
              </a:rPr>
              <a:t>kønsneutral</a:t>
            </a:r>
            <a:r>
              <a:rPr lang="da-DK" sz="1200" dirty="0">
                <a:latin typeface="Georgia"/>
              </a:rPr>
              <a:t> måde – ‘bløde’ færdigheder må ikke undervurderes</a:t>
            </a:r>
            <a:endParaRPr sz="1200" dirty="0">
              <a:latin typeface="Georgia"/>
            </a:endParaRPr>
          </a:p>
          <a:p>
            <a:pPr marL="0" indent="0" rtl="0">
              <a:buNone/>
            </a:pPr>
            <a:endParaRPr b="1" dirty="0"/>
          </a:p>
          <a:p>
            <a:pPr marL="0" indent="0" rtl="0">
              <a:spcBef>
                <a:spcPts val="450"/>
              </a:spcBef>
              <a:buNone/>
            </a:pPr>
            <a:endParaRPr dirty="0"/>
          </a:p>
          <a:p>
            <a:pPr marL="0" indent="0" rtl="0">
              <a:spcBef>
                <a:spcPts val="450"/>
              </a:spcBef>
              <a:buNone/>
            </a:pPr>
            <a:endParaRPr dirty="0"/>
          </a:p>
          <a:p>
            <a:pPr marL="0" indent="0" rtl="0">
              <a:spcBef>
                <a:spcPts val="450"/>
              </a:spcBef>
              <a:buNone/>
            </a:pPr>
            <a:endParaRPr dirty="0"/>
          </a:p>
          <a:p>
            <a:pPr marL="0" indent="0" rtl="0">
              <a:spcBef>
                <a:spcPts val="450"/>
              </a:spcBef>
              <a:buNone/>
            </a:pPr>
            <a:endParaRPr dirty="0"/>
          </a:p>
          <a:p>
            <a:pPr marL="0" indent="0" rtl="0">
              <a:spcBef>
                <a:spcPts val="450"/>
              </a:spcBef>
              <a:buNone/>
            </a:pPr>
            <a:endParaRPr dirty="0"/>
          </a:p>
          <a:p>
            <a:pPr marL="0" indent="0" rtl="0">
              <a:spcBef>
                <a:spcPts val="450"/>
              </a:spcBef>
              <a:spcAft>
                <a:spcPts val="450"/>
              </a:spcAft>
              <a:buNone/>
            </a:pPr>
            <a:endParaRPr dirty="0"/>
          </a:p>
        </p:txBody>
      </p:sp>
      <p:sp>
        <p:nvSpPr>
          <p:cNvPr id="2" name="Thought Bubble: Cloud 1">
            <a:extLst>
              <a:ext uri="{FF2B5EF4-FFF2-40B4-BE49-F238E27FC236}">
                <a16:creationId xmlns:a16="http://schemas.microsoft.com/office/drawing/2014/main" id="{C4ADAE84-F535-B470-235D-ECF053DF8B71}"/>
              </a:ext>
            </a:extLst>
          </p:cNvPr>
          <p:cNvSpPr/>
          <p:nvPr/>
        </p:nvSpPr>
        <p:spPr>
          <a:xfrm>
            <a:off x="7158432" y="167981"/>
            <a:ext cx="1485343" cy="1082285"/>
          </a:xfrm>
          <a:prstGeom prst="cloudCallout">
            <a:avLst/>
          </a:prstGeom>
          <a:solidFill>
            <a:srgbClr val="D462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xtBox 2">
            <a:extLst>
              <a:ext uri="{FF2B5EF4-FFF2-40B4-BE49-F238E27FC236}">
                <a16:creationId xmlns:a16="http://schemas.microsoft.com/office/drawing/2014/main" id="{CF07A656-358F-E0DD-7065-C98E9F845DE4}"/>
              </a:ext>
            </a:extLst>
          </p:cNvPr>
          <p:cNvSpPr txBox="1"/>
          <p:nvPr/>
        </p:nvSpPr>
        <p:spPr>
          <a:xfrm>
            <a:off x="7148808" y="358626"/>
            <a:ext cx="1525153" cy="553998"/>
          </a:xfrm>
          <a:prstGeom prst="rect">
            <a:avLst/>
          </a:prstGeom>
          <a:noFill/>
        </p:spPr>
        <p:txBody>
          <a:bodyPr wrap="square" rtlCol="0">
            <a:spAutoFit/>
          </a:bodyPr>
          <a:lstStyle/>
          <a:p>
            <a:pPr algn="ctr"/>
            <a:r>
              <a:rPr lang="da-DK" sz="1500" dirty="0">
                <a:solidFill>
                  <a:schemeClr val="bg1"/>
                </a:solidFill>
              </a:rPr>
              <a:t>DK implementering</a:t>
            </a:r>
          </a:p>
        </p:txBody>
      </p:sp>
    </p:spTree>
    <p:extLst>
      <p:ext uri="{BB962C8B-B14F-4D97-AF65-F5344CB8AC3E}">
        <p14:creationId xmlns:p14="http://schemas.microsoft.com/office/powerpoint/2010/main" val="2547884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2">
          <a:extLst>
            <a:ext uri="{FF2B5EF4-FFF2-40B4-BE49-F238E27FC236}">
              <a16:creationId xmlns:a16="http://schemas.microsoft.com/office/drawing/2014/main" id="{F56603F5-F5C5-6B1B-DE57-2250D4907713}"/>
            </a:ext>
          </a:extLst>
        </p:cNvPr>
        <p:cNvGrpSpPr/>
        <p:nvPr/>
      </p:nvGrpSpPr>
      <p:grpSpPr>
        <a:xfrm>
          <a:off x="0" y="0"/>
          <a:ext cx="0" cy="0"/>
          <a:chOff x="0" y="0"/>
          <a:chExt cx="0" cy="0"/>
        </a:xfrm>
      </p:grpSpPr>
      <p:sp>
        <p:nvSpPr>
          <p:cNvPr id="913" name="Google Shape;913;g31dc3b40360_0_1405">
            <a:extLst>
              <a:ext uri="{FF2B5EF4-FFF2-40B4-BE49-F238E27FC236}">
                <a16:creationId xmlns:a16="http://schemas.microsoft.com/office/drawing/2014/main" id="{A6D1D585-C252-90BF-6EFF-F2947EEEB6C3}"/>
              </a:ext>
            </a:extLst>
          </p:cNvPr>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r>
              <a:rPr lang="da-DK" dirty="0"/>
              <a:t>Kan </a:t>
            </a:r>
            <a:r>
              <a:rPr lang="da-DK" dirty="0" err="1"/>
              <a:t>disco</a:t>
            </a:r>
            <a:r>
              <a:rPr lang="da-DK" dirty="0"/>
              <a:t>-koderne ikke bare bruges?</a:t>
            </a:r>
            <a:endParaRPr dirty="0"/>
          </a:p>
        </p:txBody>
      </p:sp>
      <p:sp>
        <p:nvSpPr>
          <p:cNvPr id="914" name="Google Shape;914;g31dc3b40360_0_1405">
            <a:extLst>
              <a:ext uri="{FF2B5EF4-FFF2-40B4-BE49-F238E27FC236}">
                <a16:creationId xmlns:a16="http://schemas.microsoft.com/office/drawing/2014/main" id="{80B57060-77F1-E4E6-16FD-45BB4B252F03}"/>
              </a:ext>
            </a:extLst>
          </p:cNvPr>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28</a:t>
            </a:fld>
            <a:endParaRPr/>
          </a:p>
        </p:txBody>
      </p:sp>
      <p:sp>
        <p:nvSpPr>
          <p:cNvPr id="3" name="Rectangle: Rounded Corners 2">
            <a:extLst>
              <a:ext uri="{FF2B5EF4-FFF2-40B4-BE49-F238E27FC236}">
                <a16:creationId xmlns:a16="http://schemas.microsoft.com/office/drawing/2014/main" id="{5A4FE88D-3DFC-D189-5901-055FD3B826D9}"/>
              </a:ext>
            </a:extLst>
          </p:cNvPr>
          <p:cNvSpPr/>
          <p:nvPr/>
        </p:nvSpPr>
        <p:spPr>
          <a:xfrm>
            <a:off x="4524868" y="1366887"/>
            <a:ext cx="3874416" cy="3101613"/>
          </a:xfrm>
          <a:prstGeom prst="roundRect">
            <a:avLst/>
          </a:prstGeom>
          <a:noFill/>
          <a:ln>
            <a:solidFill>
              <a:srgbClr val="D04A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Box 3">
            <a:extLst>
              <a:ext uri="{FF2B5EF4-FFF2-40B4-BE49-F238E27FC236}">
                <a16:creationId xmlns:a16="http://schemas.microsoft.com/office/drawing/2014/main" id="{8A87F76C-B256-EFD5-C23D-7E2125DE6A04}"/>
              </a:ext>
            </a:extLst>
          </p:cNvPr>
          <p:cNvSpPr txBox="1"/>
          <p:nvPr/>
        </p:nvSpPr>
        <p:spPr>
          <a:xfrm>
            <a:off x="4637681" y="1584459"/>
            <a:ext cx="3648789" cy="2677656"/>
          </a:xfrm>
          <a:prstGeom prst="rect">
            <a:avLst/>
          </a:prstGeom>
          <a:noFill/>
        </p:spPr>
        <p:txBody>
          <a:bodyPr wrap="square" rtlCol="0">
            <a:spAutoFit/>
          </a:bodyPr>
          <a:lstStyle/>
          <a:p>
            <a:pPr algn="l"/>
            <a:r>
              <a:rPr lang="da-DK" sz="1200" b="1" i="0" u="none" strike="noStrike" baseline="0" dirty="0">
                <a:latin typeface="Georgia-Bold"/>
              </a:rPr>
              <a:t>Ulemper:</a:t>
            </a:r>
          </a:p>
          <a:p>
            <a:pPr algn="l"/>
            <a:r>
              <a:rPr lang="da-DK" sz="1200" b="0" i="0" u="none" strike="noStrike" baseline="0" dirty="0">
                <a:latin typeface="ArialMT"/>
              </a:rPr>
              <a:t>• </a:t>
            </a:r>
            <a:r>
              <a:rPr lang="da-DK" sz="1200" b="0" i="0" u="none" strike="noStrike" baseline="0" dirty="0">
                <a:latin typeface="Georgia" panose="02040502050405020303" pitchFamily="18" charset="0"/>
              </a:rPr>
              <a:t>DISCO koder laves ud fra jobfunktioner og</a:t>
            </a:r>
          </a:p>
          <a:p>
            <a:pPr algn="l"/>
            <a:r>
              <a:rPr lang="da-DK" sz="1200" b="0" i="0" u="none" strike="noStrike" baseline="0" dirty="0">
                <a:latin typeface="Georgia" panose="02040502050405020303" pitchFamily="18" charset="0"/>
              </a:rPr>
              <a:t>kvalifikationer.</a:t>
            </a:r>
          </a:p>
          <a:p>
            <a:pPr algn="l"/>
            <a:r>
              <a:rPr lang="da-DK" sz="1200" b="0" i="0" u="none" strike="noStrike" baseline="0" dirty="0">
                <a:latin typeface="ArialMT"/>
              </a:rPr>
              <a:t>• </a:t>
            </a:r>
            <a:r>
              <a:rPr lang="da-DK" sz="1200" b="0" i="0" u="none" strike="noStrike" baseline="0" dirty="0">
                <a:latin typeface="Georgia" panose="02040502050405020303" pitchFamily="18" charset="0"/>
              </a:rPr>
              <a:t>Tager ikke hensyn til anciennitet, præstation</a:t>
            </a:r>
          </a:p>
          <a:p>
            <a:pPr algn="l"/>
            <a:r>
              <a:rPr lang="da-DK" sz="1200" b="0" i="0" u="none" strike="noStrike" baseline="0" dirty="0">
                <a:latin typeface="Georgia" panose="02040502050405020303" pitchFamily="18" charset="0"/>
              </a:rPr>
              <a:t>og ansvarsniveau.</a:t>
            </a:r>
          </a:p>
          <a:p>
            <a:pPr algn="l"/>
            <a:r>
              <a:rPr lang="da-DK" sz="1200" b="0" i="0" u="none" strike="noStrike" baseline="0" dirty="0">
                <a:latin typeface="ArialMT"/>
              </a:rPr>
              <a:t>• </a:t>
            </a:r>
            <a:r>
              <a:rPr lang="da-DK" sz="1200" b="0" i="0" u="none" strike="noStrike" baseline="0" dirty="0">
                <a:latin typeface="Georgia" panose="02040502050405020303" pitchFamily="18" charset="0"/>
              </a:rPr>
              <a:t>Selvom 2 stillinger har samme DISCO kode kan</a:t>
            </a:r>
          </a:p>
          <a:p>
            <a:pPr algn="l"/>
            <a:r>
              <a:rPr lang="da-DK" sz="1200" b="0" i="0" u="none" strike="noStrike" baseline="0" dirty="0">
                <a:latin typeface="Georgia" panose="02040502050405020303" pitchFamily="18" charset="0"/>
              </a:rPr>
              <a:t>deres lønniveau være meget forskellig.</a:t>
            </a:r>
          </a:p>
          <a:p>
            <a:pPr algn="l"/>
            <a:r>
              <a:rPr lang="da-DK" sz="1200" b="0" i="0" u="none" strike="noStrike" baseline="0" dirty="0">
                <a:latin typeface="ArialMT"/>
              </a:rPr>
              <a:t>• </a:t>
            </a:r>
            <a:r>
              <a:rPr lang="da-DK" sz="1200" b="0" i="0" u="none" strike="noStrike" baseline="0" dirty="0">
                <a:latin typeface="Georgia" panose="02040502050405020303" pitchFamily="18" charset="0"/>
              </a:rPr>
              <a:t>Kan føre til for simpel sammenligning, hvor stillinger med forskellig vægt eller ansvar behandles ens.</a:t>
            </a:r>
          </a:p>
          <a:p>
            <a:pPr algn="l"/>
            <a:r>
              <a:rPr lang="da-DK" sz="1200" b="0" i="0" u="none" strike="noStrike" baseline="0" dirty="0">
                <a:latin typeface="ArialMT"/>
              </a:rPr>
              <a:t>• </a:t>
            </a:r>
            <a:r>
              <a:rPr lang="da-DK" sz="1200" b="0" i="0" u="none" strike="noStrike" baseline="0" dirty="0">
                <a:latin typeface="Georgia" panose="02040502050405020303" pitchFamily="18" charset="0"/>
              </a:rPr>
              <a:t>Det opleves at DISCO koder sjældent opdateres og er derfor ikke fleksible i forhold til nye jobs eller roller indenfor hurtigt udviklende brancher, eks. teknologi og grøn omstilling.</a:t>
            </a:r>
            <a:endParaRPr lang="da-DK" sz="1200" dirty="0"/>
          </a:p>
        </p:txBody>
      </p:sp>
      <p:sp>
        <p:nvSpPr>
          <p:cNvPr id="5" name="Rectangle: Rounded Corners 4">
            <a:extLst>
              <a:ext uri="{FF2B5EF4-FFF2-40B4-BE49-F238E27FC236}">
                <a16:creationId xmlns:a16="http://schemas.microsoft.com/office/drawing/2014/main" id="{F9CD51F8-7686-F803-FA97-FB2B4FB1BFAA}"/>
              </a:ext>
            </a:extLst>
          </p:cNvPr>
          <p:cNvSpPr/>
          <p:nvPr/>
        </p:nvSpPr>
        <p:spPr>
          <a:xfrm>
            <a:off x="369219" y="1368456"/>
            <a:ext cx="3874416" cy="3101613"/>
          </a:xfrm>
          <a:prstGeom prst="roundRect">
            <a:avLst/>
          </a:prstGeom>
          <a:noFill/>
          <a:ln>
            <a:solidFill>
              <a:srgbClr val="D04A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xtBox 5">
            <a:extLst>
              <a:ext uri="{FF2B5EF4-FFF2-40B4-BE49-F238E27FC236}">
                <a16:creationId xmlns:a16="http://schemas.microsoft.com/office/drawing/2014/main" id="{E10949F1-00F7-52C1-364A-48CEE92AC2A1}"/>
              </a:ext>
            </a:extLst>
          </p:cNvPr>
          <p:cNvSpPr txBox="1"/>
          <p:nvPr/>
        </p:nvSpPr>
        <p:spPr>
          <a:xfrm>
            <a:off x="482032" y="1584459"/>
            <a:ext cx="3648789" cy="2308324"/>
          </a:xfrm>
          <a:prstGeom prst="rect">
            <a:avLst/>
          </a:prstGeom>
          <a:noFill/>
        </p:spPr>
        <p:txBody>
          <a:bodyPr wrap="square" rtlCol="0">
            <a:spAutoFit/>
          </a:bodyPr>
          <a:lstStyle/>
          <a:p>
            <a:pPr algn="l"/>
            <a:r>
              <a:rPr lang="da-DK" sz="1200" b="1" i="0" u="none" strike="noStrike" baseline="0" dirty="0">
                <a:latin typeface="Georgia-Bold"/>
              </a:rPr>
              <a:t>Fordele:</a:t>
            </a:r>
          </a:p>
          <a:p>
            <a:pPr algn="l"/>
            <a:r>
              <a:rPr lang="da-DK" sz="1200" b="0" i="0" u="none" strike="noStrike" baseline="0" dirty="0">
                <a:latin typeface="ArialMT"/>
              </a:rPr>
              <a:t>• </a:t>
            </a:r>
            <a:r>
              <a:rPr lang="da-DK" sz="1200" b="0" i="0" u="none" strike="noStrike" baseline="0" dirty="0">
                <a:latin typeface="Georgia" panose="02040502050405020303" pitchFamily="18" charset="0"/>
              </a:rPr>
              <a:t>DISCO koder er baseret på den internationale</a:t>
            </a:r>
          </a:p>
          <a:p>
            <a:pPr algn="l"/>
            <a:r>
              <a:rPr lang="da-DK" sz="1200" b="0" i="0" u="none" strike="noStrike" baseline="0" dirty="0">
                <a:latin typeface="Georgia" panose="02040502050405020303" pitchFamily="18" charset="0"/>
              </a:rPr>
              <a:t>standard ISCO-08, hvilket gør det muligt at</a:t>
            </a:r>
          </a:p>
          <a:p>
            <a:pPr algn="l"/>
            <a:r>
              <a:rPr lang="da-DK" sz="1200" b="0" i="0" u="none" strike="noStrike" baseline="0" dirty="0">
                <a:latin typeface="Georgia" panose="02040502050405020303" pitchFamily="18" charset="0"/>
              </a:rPr>
              <a:t>sammenligne lønniveauer på tværs af brancher,</a:t>
            </a:r>
          </a:p>
          <a:p>
            <a:pPr algn="l"/>
            <a:r>
              <a:rPr lang="da-DK" sz="1200" b="0" i="0" u="none" strike="noStrike" baseline="0" dirty="0">
                <a:latin typeface="Georgia" panose="02040502050405020303" pitchFamily="18" charset="0"/>
              </a:rPr>
              <a:t>sektorer og lande.</a:t>
            </a:r>
          </a:p>
          <a:p>
            <a:pPr algn="l"/>
            <a:r>
              <a:rPr lang="da-DK" sz="1200" b="0" i="0" u="none" strike="noStrike" baseline="0" dirty="0">
                <a:latin typeface="ArialMT"/>
              </a:rPr>
              <a:t>• </a:t>
            </a:r>
            <a:r>
              <a:rPr lang="da-DK" sz="1200" b="0" i="0" u="none" strike="noStrike" baseline="0" dirty="0">
                <a:latin typeface="Georgia" panose="02040502050405020303" pitchFamily="18" charset="0"/>
              </a:rPr>
              <a:t>Giver ensartet ramme til at beskrive arbejdsroller</a:t>
            </a:r>
          </a:p>
          <a:p>
            <a:pPr algn="l"/>
            <a:r>
              <a:rPr lang="da-DK" sz="1200" b="0" i="0" u="none" strike="noStrike" baseline="0" dirty="0">
                <a:latin typeface="ArialMT"/>
              </a:rPr>
              <a:t>• </a:t>
            </a:r>
            <a:r>
              <a:rPr lang="da-DK" sz="1200" b="0" i="0" u="none" strike="noStrike" baseline="0" dirty="0">
                <a:latin typeface="Georgia" panose="02040502050405020303" pitchFamily="18" charset="0"/>
              </a:rPr>
              <a:t>DISCO koder bør allerede være eksisterende data i virksomhedernes lønsystemer. Dog skal der</a:t>
            </a:r>
          </a:p>
          <a:p>
            <a:pPr algn="l"/>
            <a:r>
              <a:rPr lang="da-DK" sz="1200" b="0" i="0" u="none" strike="noStrike" baseline="0" dirty="0">
                <a:latin typeface="Georgia" panose="02040502050405020303" pitchFamily="18" charset="0"/>
              </a:rPr>
              <a:t>antageligt ske en opdatering ved flere virksomheder.</a:t>
            </a:r>
          </a:p>
          <a:p>
            <a:pPr algn="l"/>
            <a:r>
              <a:rPr lang="da-DK" sz="1200" b="0" i="0" u="none" strike="noStrike" baseline="0" dirty="0">
                <a:latin typeface="ArialMT"/>
              </a:rPr>
              <a:t>• </a:t>
            </a:r>
            <a:r>
              <a:rPr lang="da-DK" sz="1200" b="0" i="0" u="none" strike="noStrike" baseline="0" dirty="0">
                <a:latin typeface="Georgia" panose="02040502050405020303" pitchFamily="18" charset="0"/>
              </a:rPr>
              <a:t>Kan dermed nemt implementeres i forbindelse</a:t>
            </a:r>
          </a:p>
          <a:p>
            <a:pPr algn="l"/>
            <a:r>
              <a:rPr lang="da-DK" sz="1200" b="0" i="0" u="none" strike="noStrike" baseline="0" dirty="0">
                <a:latin typeface="Georgia" panose="02040502050405020303" pitchFamily="18" charset="0"/>
              </a:rPr>
              <a:t>med Pay </a:t>
            </a:r>
            <a:r>
              <a:rPr lang="da-DK" sz="1200" b="0" i="0" u="none" strike="noStrike" baseline="0" dirty="0" err="1">
                <a:latin typeface="Georgia" panose="02040502050405020303" pitchFamily="18" charset="0"/>
              </a:rPr>
              <a:t>Transparency</a:t>
            </a:r>
            <a:r>
              <a:rPr lang="da-DK" sz="1200" b="0" i="0" u="none" strike="noStrike" baseline="0" dirty="0">
                <a:latin typeface="Georgia" panose="02040502050405020303" pitchFamily="18" charset="0"/>
              </a:rPr>
              <a:t> direktivet</a:t>
            </a:r>
            <a:endParaRPr lang="da-DK" sz="1200" dirty="0"/>
          </a:p>
        </p:txBody>
      </p:sp>
    </p:spTree>
    <p:extLst>
      <p:ext uri="{BB962C8B-B14F-4D97-AF65-F5344CB8AC3E}">
        <p14:creationId xmlns:p14="http://schemas.microsoft.com/office/powerpoint/2010/main" val="3131784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g31dc482094f_0_96"/>
          <p:cNvSpPr txBox="1">
            <a:spLocks noGrp="1"/>
          </p:cNvSpPr>
          <p:nvPr>
            <p:ph type="title"/>
          </p:nvPr>
        </p:nvSpPr>
        <p:spPr>
          <a:xfrm>
            <a:off x="404813" y="675000"/>
            <a:ext cx="8334450" cy="400050"/>
          </a:xfrm>
          <a:prstGeom prst="rect">
            <a:avLst/>
          </a:prstGeom>
          <a:noFill/>
          <a:ln>
            <a:noFill/>
          </a:ln>
        </p:spPr>
        <p:txBody>
          <a:bodyPr spcFirstLastPara="1" wrap="square" lIns="0" tIns="0" rIns="0" bIns="0" anchor="t" anchorCtr="0">
            <a:noAutofit/>
          </a:bodyPr>
          <a:lstStyle/>
          <a:p>
            <a:pPr rtl="0"/>
            <a:r>
              <a:rPr lang="da-DK"/>
              <a:t>Løngennemsigtighed og overenskomster</a:t>
            </a:r>
            <a:endParaRPr/>
          </a:p>
        </p:txBody>
      </p:sp>
      <p:sp>
        <p:nvSpPr>
          <p:cNvPr id="1040" name="Google Shape;1040;g31dc482094f_0_96"/>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29</a:t>
            </a:fld>
            <a:endParaRPr/>
          </a:p>
        </p:txBody>
      </p:sp>
      <p:sp>
        <p:nvSpPr>
          <p:cNvPr id="1042" name="Google Shape;1042;g31dc482094f_0_96"/>
          <p:cNvSpPr txBox="1">
            <a:spLocks noGrp="1"/>
          </p:cNvSpPr>
          <p:nvPr>
            <p:ph type="body" idx="1"/>
          </p:nvPr>
        </p:nvSpPr>
        <p:spPr>
          <a:xfrm>
            <a:off x="404813" y="1609200"/>
            <a:ext cx="7501500" cy="3127275"/>
          </a:xfrm>
          <a:prstGeom prst="rect">
            <a:avLst/>
          </a:prstGeom>
          <a:noFill/>
          <a:ln>
            <a:noFill/>
          </a:ln>
        </p:spPr>
        <p:txBody>
          <a:bodyPr spcFirstLastPara="1" wrap="square" lIns="0" tIns="0" rIns="0" bIns="0" anchor="t" anchorCtr="0">
            <a:noAutofit/>
          </a:bodyPr>
          <a:lstStyle/>
          <a:p>
            <a:pPr marL="0" indent="0" rtl="0">
              <a:lnSpc>
                <a:spcPct val="99000"/>
              </a:lnSpc>
              <a:spcBef>
                <a:spcPts val="450"/>
              </a:spcBef>
              <a:buNone/>
            </a:pPr>
            <a:r>
              <a:rPr lang="da-DK" sz="1350" dirty="0"/>
              <a:t>“Vi følger overenskomsten, som er transparent”</a:t>
            </a:r>
            <a:endParaRPr sz="1350" dirty="0"/>
          </a:p>
          <a:p>
            <a:pPr rtl="0">
              <a:spcBef>
                <a:spcPts val="450"/>
              </a:spcBef>
              <a:buChar char="-"/>
            </a:pPr>
            <a:r>
              <a:rPr lang="da-DK" sz="1200" b="0" dirty="0">
                <a:solidFill>
                  <a:schemeClr val="tx1"/>
                </a:solidFill>
                <a:cs typeface="+mn-cs"/>
              </a:rPr>
              <a:t>kommer an på hvilken overenskomst, der er tale om</a:t>
            </a:r>
            <a:endParaRPr sz="1200" b="0" dirty="0">
              <a:solidFill>
                <a:schemeClr val="tx1"/>
              </a:solidFill>
              <a:cs typeface="+mn-cs"/>
            </a:endParaRPr>
          </a:p>
          <a:p>
            <a:pPr rtl="0">
              <a:spcBef>
                <a:spcPts val="450"/>
              </a:spcBef>
              <a:buChar char="-"/>
            </a:pPr>
            <a:r>
              <a:rPr lang="da-DK" sz="1200" b="0" dirty="0">
                <a:solidFill>
                  <a:schemeClr val="tx1"/>
                </a:solidFill>
                <a:cs typeface="+mn-cs"/>
              </a:rPr>
              <a:t>Kriterier for lønfastsættelse kan være givet, men ikke nødvendigvis kriterier for lønudvikling</a:t>
            </a:r>
            <a:endParaRPr sz="1200" b="0" dirty="0">
              <a:solidFill>
                <a:schemeClr val="tx1"/>
              </a:solidFill>
              <a:cs typeface="+mn-cs"/>
            </a:endParaRPr>
          </a:p>
          <a:p>
            <a:pPr rtl="0">
              <a:spcBef>
                <a:spcPts val="450"/>
              </a:spcBef>
              <a:buChar char="-"/>
            </a:pPr>
            <a:r>
              <a:rPr lang="da-DK" sz="1200" b="0" dirty="0">
                <a:solidFill>
                  <a:schemeClr val="tx1"/>
                </a:solidFill>
                <a:cs typeface="+mn-cs"/>
              </a:rPr>
              <a:t>selv inden for samme overenskomst kan der være ulige løn for forskellige arbejdsfunktioner</a:t>
            </a:r>
            <a:endParaRPr sz="1200" b="0" dirty="0">
              <a:solidFill>
                <a:schemeClr val="tx1"/>
              </a:solidFill>
              <a:cs typeface="+mn-cs"/>
            </a:endParaRPr>
          </a:p>
          <a:p>
            <a:pPr rtl="0">
              <a:spcBef>
                <a:spcPts val="450"/>
              </a:spcBef>
              <a:buChar char="-"/>
            </a:pPr>
            <a:r>
              <a:rPr lang="da-DK" sz="1200" b="0" dirty="0">
                <a:solidFill>
                  <a:schemeClr val="tx1"/>
                </a:solidFill>
                <a:cs typeface="+mn-cs"/>
              </a:rPr>
              <a:t>Jobkategorier kan pille ved grænseflader?</a:t>
            </a:r>
            <a:endParaRPr sz="1200" b="0" dirty="0">
              <a:solidFill>
                <a:schemeClr val="tx1"/>
              </a:solidFill>
              <a:cs typeface="+mn-cs"/>
            </a:endParaRPr>
          </a:p>
          <a:p>
            <a:pPr marL="0" indent="0" rtl="0">
              <a:lnSpc>
                <a:spcPct val="99000"/>
              </a:lnSpc>
              <a:spcBef>
                <a:spcPts val="450"/>
              </a:spcBef>
              <a:buNone/>
            </a:pPr>
            <a:endParaRPr sz="1350" dirty="0">
              <a:solidFill>
                <a:schemeClr val="accent1"/>
              </a:solidFill>
            </a:endParaRPr>
          </a:p>
          <a:p>
            <a:pPr marL="0" indent="0" rtl="0">
              <a:lnSpc>
                <a:spcPct val="99000"/>
              </a:lnSpc>
              <a:spcBef>
                <a:spcPts val="450"/>
              </a:spcBef>
              <a:buNone/>
            </a:pPr>
            <a:endParaRPr sz="1350" dirty="0">
              <a:solidFill>
                <a:schemeClr val="accent1"/>
              </a:solidFill>
            </a:endParaRPr>
          </a:p>
          <a:p>
            <a:pPr marL="0" indent="0" rtl="0">
              <a:lnSpc>
                <a:spcPct val="99000"/>
              </a:lnSpc>
              <a:spcBef>
                <a:spcPts val="450"/>
              </a:spcBef>
              <a:buNone/>
            </a:pPr>
            <a:endParaRPr sz="1350" dirty="0">
              <a:solidFill>
                <a:schemeClr val="accent1"/>
              </a:solidFill>
            </a:endParaRPr>
          </a:p>
          <a:p>
            <a:pPr marL="0" indent="0" rtl="0">
              <a:lnSpc>
                <a:spcPct val="99000"/>
              </a:lnSpc>
              <a:spcBef>
                <a:spcPts val="450"/>
              </a:spcBef>
              <a:buNone/>
            </a:pPr>
            <a:endParaRPr sz="1350" dirty="0">
              <a:solidFill>
                <a:schemeClr val="accent1"/>
              </a:solidFill>
            </a:endParaRPr>
          </a:p>
          <a:p>
            <a:pPr marL="0" indent="0" rtl="0">
              <a:buNone/>
            </a:pPr>
            <a:endParaRPr sz="1350" dirty="0">
              <a:solidFill>
                <a:schemeClr val="accent1"/>
              </a:solidFill>
            </a:endParaRPr>
          </a:p>
          <a:p>
            <a:pPr marL="0" indent="0" rtl="0">
              <a:spcBef>
                <a:spcPts val="450"/>
              </a:spcBef>
              <a:buNone/>
            </a:pPr>
            <a:endParaRPr sz="1350" dirty="0"/>
          </a:p>
          <a:p>
            <a:pPr marL="0" indent="0" rtl="0">
              <a:spcBef>
                <a:spcPts val="450"/>
              </a:spcBef>
              <a:spcAft>
                <a:spcPts val="450"/>
              </a:spcAft>
              <a:buNone/>
            </a:pPr>
            <a:endParaRPr sz="1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FC614-63FC-98C0-6DF2-0E45FC7CA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57A28-449F-C761-D139-0C156B3D6D2F}"/>
              </a:ext>
            </a:extLst>
          </p:cNvPr>
          <p:cNvSpPr>
            <a:spLocks noGrp="1"/>
          </p:cNvSpPr>
          <p:nvPr>
            <p:ph type="title"/>
          </p:nvPr>
        </p:nvSpPr>
        <p:spPr>
          <a:xfrm>
            <a:off x="298329" y="2594969"/>
            <a:ext cx="4234381" cy="886397"/>
          </a:xfrm>
        </p:spPr>
        <p:txBody>
          <a:bodyPr/>
          <a:lstStyle/>
          <a:p>
            <a:r>
              <a:rPr lang="en-US" dirty="0" err="1"/>
              <a:t>Hvorfor</a:t>
            </a:r>
            <a:r>
              <a:rPr lang="en-US" dirty="0"/>
              <a:t> et </a:t>
            </a:r>
            <a:r>
              <a:rPr lang="en-US" dirty="0" err="1"/>
              <a:t>nyt</a:t>
            </a:r>
            <a:r>
              <a:rPr lang="en-US" dirty="0"/>
              <a:t> </a:t>
            </a:r>
            <a:r>
              <a:rPr lang="en-US" dirty="0" err="1"/>
              <a:t>direktiv</a:t>
            </a:r>
            <a:r>
              <a:rPr lang="en-US" dirty="0"/>
              <a:t>?</a:t>
            </a:r>
          </a:p>
        </p:txBody>
      </p:sp>
      <p:sp>
        <p:nvSpPr>
          <p:cNvPr id="3" name="Text Placeholder 2">
            <a:extLst>
              <a:ext uri="{FF2B5EF4-FFF2-40B4-BE49-F238E27FC236}">
                <a16:creationId xmlns:a16="http://schemas.microsoft.com/office/drawing/2014/main" id="{C77ACF01-9C65-7B94-E608-02883C830BF2}"/>
              </a:ext>
            </a:extLst>
          </p:cNvPr>
          <p:cNvSpPr>
            <a:spLocks noGrp="1"/>
          </p:cNvSpPr>
          <p:nvPr>
            <p:ph type="body" idx="1"/>
          </p:nvPr>
        </p:nvSpPr>
        <p:spPr/>
        <p:txBody>
          <a:bodyPr wrap="square" lIns="0" tIns="0" rIns="0" bIns="0" anchor="t">
            <a:spAutoFit/>
          </a:bodyPr>
          <a:lstStyle/>
          <a:p>
            <a:r>
              <a:rPr lang="en-US" dirty="0">
                <a:solidFill>
                  <a:srgbClr val="D46222"/>
                </a:solidFill>
              </a:rPr>
              <a:t>1</a:t>
            </a:r>
          </a:p>
        </p:txBody>
      </p:sp>
      <p:sp>
        <p:nvSpPr>
          <p:cNvPr id="4" name="Footer Placeholder 3">
            <a:extLst>
              <a:ext uri="{FF2B5EF4-FFF2-40B4-BE49-F238E27FC236}">
                <a16:creationId xmlns:a16="http://schemas.microsoft.com/office/drawing/2014/main" id="{6F2493C2-2ABE-CA5A-9F4D-493AD8770979}"/>
              </a:ext>
            </a:extLst>
          </p:cNvPr>
          <p:cNvSpPr>
            <a:spLocks noGrp="1"/>
          </p:cNvSpPr>
          <p:nvPr>
            <p:ph type="ftr" sz="quarter" idx="3"/>
          </p:nvPr>
        </p:nvSpPr>
        <p:spPr/>
        <p:txBody>
          <a:bodyPr/>
          <a:lstStyle/>
          <a:p>
            <a:r>
              <a:rPr lang="en-US"/>
              <a:t>PwC</a:t>
            </a:r>
          </a:p>
        </p:txBody>
      </p:sp>
    </p:spTree>
    <p:extLst>
      <p:ext uri="{BB962C8B-B14F-4D97-AF65-F5344CB8AC3E}">
        <p14:creationId xmlns:p14="http://schemas.microsoft.com/office/powerpoint/2010/main" val="1711074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1EB3-C5DE-E444-A52C-65F566FE4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1612B-B96E-4118-8EC1-527E746C8007}"/>
              </a:ext>
            </a:extLst>
          </p:cNvPr>
          <p:cNvSpPr>
            <a:spLocks noGrp="1"/>
          </p:cNvSpPr>
          <p:nvPr>
            <p:ph type="title"/>
          </p:nvPr>
        </p:nvSpPr>
        <p:spPr>
          <a:xfrm>
            <a:off x="298329" y="2151771"/>
            <a:ext cx="4234381" cy="1329595"/>
          </a:xfrm>
        </p:spPr>
        <p:txBody>
          <a:bodyPr/>
          <a:lstStyle/>
          <a:p>
            <a:r>
              <a:rPr lang="en-US" dirty="0" err="1"/>
              <a:t>Håndhævelses-mekanismer</a:t>
            </a:r>
            <a:r>
              <a:rPr lang="en-US" dirty="0"/>
              <a:t> </a:t>
            </a:r>
            <a:r>
              <a:rPr lang="en-US" dirty="0" err="1"/>
              <a:t>og</a:t>
            </a:r>
            <a:r>
              <a:rPr lang="en-US" dirty="0"/>
              <a:t> </a:t>
            </a:r>
            <a:r>
              <a:rPr lang="en-US" dirty="0" err="1"/>
              <a:t>sanktioner</a:t>
            </a:r>
            <a:endParaRPr lang="en-US" dirty="0"/>
          </a:p>
        </p:txBody>
      </p:sp>
      <p:sp>
        <p:nvSpPr>
          <p:cNvPr id="3" name="Text Placeholder 2">
            <a:extLst>
              <a:ext uri="{FF2B5EF4-FFF2-40B4-BE49-F238E27FC236}">
                <a16:creationId xmlns:a16="http://schemas.microsoft.com/office/drawing/2014/main" id="{E6760CCA-D536-3194-4CB7-FCFFEE5196FC}"/>
              </a:ext>
            </a:extLst>
          </p:cNvPr>
          <p:cNvSpPr>
            <a:spLocks noGrp="1"/>
          </p:cNvSpPr>
          <p:nvPr>
            <p:ph type="body" idx="1"/>
          </p:nvPr>
        </p:nvSpPr>
        <p:spPr/>
        <p:txBody>
          <a:bodyPr wrap="square" lIns="0" tIns="0" rIns="0" bIns="0" anchor="t">
            <a:spAutoFit/>
          </a:bodyPr>
          <a:lstStyle/>
          <a:p>
            <a:r>
              <a:rPr lang="en-US" dirty="0">
                <a:solidFill>
                  <a:srgbClr val="D46222"/>
                </a:solidFill>
              </a:rPr>
              <a:t>4</a:t>
            </a:r>
          </a:p>
        </p:txBody>
      </p:sp>
      <p:sp>
        <p:nvSpPr>
          <p:cNvPr id="4" name="Footer Placeholder 3">
            <a:extLst>
              <a:ext uri="{FF2B5EF4-FFF2-40B4-BE49-F238E27FC236}">
                <a16:creationId xmlns:a16="http://schemas.microsoft.com/office/drawing/2014/main" id="{64505A80-1C62-0D45-2385-C299B2B5431F}"/>
              </a:ext>
            </a:extLst>
          </p:cNvPr>
          <p:cNvSpPr>
            <a:spLocks noGrp="1"/>
          </p:cNvSpPr>
          <p:nvPr>
            <p:ph type="ftr" sz="quarter" idx="3"/>
          </p:nvPr>
        </p:nvSpPr>
        <p:spPr/>
        <p:txBody>
          <a:bodyPr/>
          <a:lstStyle/>
          <a:p>
            <a:r>
              <a:rPr lang="en-US"/>
              <a:t>PwC</a:t>
            </a:r>
          </a:p>
        </p:txBody>
      </p:sp>
    </p:spTree>
    <p:extLst>
      <p:ext uri="{BB962C8B-B14F-4D97-AF65-F5344CB8AC3E}">
        <p14:creationId xmlns:p14="http://schemas.microsoft.com/office/powerpoint/2010/main" val="888913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8">
          <a:extLst>
            <a:ext uri="{FF2B5EF4-FFF2-40B4-BE49-F238E27FC236}">
              <a16:creationId xmlns:a16="http://schemas.microsoft.com/office/drawing/2014/main" id="{148D75E7-3E34-D7D1-94B8-70435CA3ED15}"/>
            </a:ext>
          </a:extLst>
        </p:cNvPr>
        <p:cNvGrpSpPr/>
        <p:nvPr/>
      </p:nvGrpSpPr>
      <p:grpSpPr>
        <a:xfrm>
          <a:off x="0" y="0"/>
          <a:ext cx="0" cy="0"/>
          <a:chOff x="0" y="0"/>
          <a:chExt cx="0" cy="0"/>
        </a:xfrm>
      </p:grpSpPr>
      <p:sp>
        <p:nvSpPr>
          <p:cNvPr id="1039" name="Google Shape;1039;g31dc482094f_0_96">
            <a:extLst>
              <a:ext uri="{FF2B5EF4-FFF2-40B4-BE49-F238E27FC236}">
                <a16:creationId xmlns:a16="http://schemas.microsoft.com/office/drawing/2014/main" id="{6DB0ABF7-5409-0B28-B584-3E9A4F64B0E1}"/>
              </a:ext>
            </a:extLst>
          </p:cNvPr>
          <p:cNvSpPr txBox="1">
            <a:spLocks noGrp="1"/>
          </p:cNvSpPr>
          <p:nvPr>
            <p:ph type="title"/>
          </p:nvPr>
        </p:nvSpPr>
        <p:spPr>
          <a:xfrm>
            <a:off x="404813" y="675000"/>
            <a:ext cx="8334450" cy="400050"/>
          </a:xfrm>
          <a:prstGeom prst="rect">
            <a:avLst/>
          </a:prstGeom>
          <a:noFill/>
          <a:ln>
            <a:noFill/>
          </a:ln>
        </p:spPr>
        <p:txBody>
          <a:bodyPr spcFirstLastPara="1" wrap="square" lIns="0" tIns="0" rIns="0" bIns="0" anchor="t" anchorCtr="0">
            <a:noAutofit/>
          </a:bodyPr>
          <a:lstStyle/>
          <a:p>
            <a:pPr rtl="0"/>
            <a:r>
              <a:rPr lang="da-DK" dirty="0"/>
              <a:t>Retsmidler og håndhævelse</a:t>
            </a:r>
            <a:endParaRPr dirty="0"/>
          </a:p>
        </p:txBody>
      </p:sp>
      <p:sp>
        <p:nvSpPr>
          <p:cNvPr id="1040" name="Google Shape;1040;g31dc482094f_0_96">
            <a:extLst>
              <a:ext uri="{FF2B5EF4-FFF2-40B4-BE49-F238E27FC236}">
                <a16:creationId xmlns:a16="http://schemas.microsoft.com/office/drawing/2014/main" id="{FC73DAA1-3706-3168-B98C-3F657ABB45DA}"/>
              </a:ext>
            </a:extLst>
          </p:cNvPr>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31</a:t>
            </a:fld>
            <a:endParaRPr/>
          </a:p>
        </p:txBody>
      </p:sp>
      <p:sp>
        <p:nvSpPr>
          <p:cNvPr id="1042" name="Google Shape;1042;g31dc482094f_0_96">
            <a:extLst>
              <a:ext uri="{FF2B5EF4-FFF2-40B4-BE49-F238E27FC236}">
                <a16:creationId xmlns:a16="http://schemas.microsoft.com/office/drawing/2014/main" id="{BB48FBBE-0ACA-5AF5-934C-C3227BD0A52D}"/>
              </a:ext>
            </a:extLst>
          </p:cNvPr>
          <p:cNvSpPr txBox="1">
            <a:spLocks noGrp="1"/>
          </p:cNvSpPr>
          <p:nvPr>
            <p:ph type="body" idx="1"/>
          </p:nvPr>
        </p:nvSpPr>
        <p:spPr>
          <a:xfrm>
            <a:off x="404813" y="1345050"/>
            <a:ext cx="7501500" cy="3391425"/>
          </a:xfrm>
          <a:prstGeom prst="rect">
            <a:avLst/>
          </a:prstGeom>
          <a:noFill/>
          <a:ln>
            <a:noFill/>
          </a:ln>
        </p:spPr>
        <p:txBody>
          <a:bodyPr spcFirstLastPara="1" wrap="square" lIns="0" tIns="0" rIns="0" bIns="0" anchor="t" anchorCtr="0">
            <a:noAutofit/>
          </a:bodyPr>
          <a:lstStyle/>
          <a:p>
            <a:pPr marL="0" indent="0" rtl="0">
              <a:lnSpc>
                <a:spcPct val="99000"/>
              </a:lnSpc>
              <a:spcBef>
                <a:spcPts val="450"/>
              </a:spcBef>
              <a:buNone/>
            </a:pPr>
            <a:r>
              <a:rPr lang="da-DK" sz="1350" dirty="0"/>
              <a:t>Etablering af klageorgan</a:t>
            </a:r>
          </a:p>
          <a:p>
            <a:pPr indent="-252413" rtl="0">
              <a:lnSpc>
                <a:spcPct val="99000"/>
              </a:lnSpc>
              <a:spcBef>
                <a:spcPts val="450"/>
              </a:spcBef>
              <a:buClr>
                <a:srgbClr val="000000"/>
              </a:buClr>
              <a:buSzPts val="1700"/>
              <a:buFont typeface="Arial"/>
              <a:buChar char="-"/>
            </a:pPr>
            <a:r>
              <a:rPr lang="da-DK" sz="1200" b="0" dirty="0">
                <a:solidFill>
                  <a:schemeClr val="tx1"/>
                </a:solidFill>
                <a:cs typeface="+mn-cs"/>
              </a:rPr>
              <a:t>Let tilgængelig for arbejdstagere og –repræsentanter, også efter ophørt ansættelsesforhold</a:t>
            </a:r>
          </a:p>
          <a:p>
            <a:pPr marL="0" indent="0" rtl="0">
              <a:lnSpc>
                <a:spcPct val="99000"/>
              </a:lnSpc>
              <a:spcBef>
                <a:spcPts val="450"/>
              </a:spcBef>
              <a:buNone/>
            </a:pPr>
            <a:endParaRPr lang="da-DK" sz="1350" dirty="0"/>
          </a:p>
          <a:p>
            <a:pPr marL="0" indent="0" rtl="0">
              <a:lnSpc>
                <a:spcPct val="99000"/>
              </a:lnSpc>
              <a:spcBef>
                <a:spcPts val="450"/>
              </a:spcBef>
              <a:buNone/>
            </a:pPr>
            <a:r>
              <a:rPr lang="da-DK" sz="1350" dirty="0"/>
              <a:t>Ændret bevisbyrde i en ligelønssag (omvendt/delt) – overgangsbestemmelse?</a:t>
            </a:r>
          </a:p>
          <a:p>
            <a:pPr marL="0" indent="0" rtl="0">
              <a:lnSpc>
                <a:spcPct val="99000"/>
              </a:lnSpc>
              <a:spcBef>
                <a:spcPts val="450"/>
              </a:spcBef>
              <a:buNone/>
            </a:pPr>
            <a:endParaRPr lang="da-DK" sz="1350" dirty="0"/>
          </a:p>
          <a:p>
            <a:pPr marL="0" indent="0" rtl="0">
              <a:lnSpc>
                <a:spcPct val="99000"/>
              </a:lnSpc>
              <a:spcBef>
                <a:spcPts val="450"/>
              </a:spcBef>
              <a:buNone/>
            </a:pPr>
            <a:r>
              <a:rPr lang="da-DK" sz="1350" dirty="0"/>
              <a:t>Ret til erstatning eller godtgørelse, hvis der er lidt skade som følge af forskelsbehandling på grund af køn</a:t>
            </a:r>
          </a:p>
          <a:p>
            <a:pPr marL="0" indent="0" rtl="0">
              <a:lnSpc>
                <a:spcPct val="99000"/>
              </a:lnSpc>
              <a:spcBef>
                <a:spcPts val="450"/>
              </a:spcBef>
              <a:buNone/>
            </a:pPr>
            <a:endParaRPr lang="da-DK" sz="1350" dirty="0"/>
          </a:p>
          <a:p>
            <a:pPr marL="0" indent="0" rtl="0">
              <a:lnSpc>
                <a:spcPct val="99000"/>
              </a:lnSpc>
              <a:spcBef>
                <a:spcPts val="450"/>
              </a:spcBef>
              <a:buNone/>
            </a:pPr>
            <a:r>
              <a:rPr lang="da-DK" sz="1350" dirty="0" err="1"/>
              <a:t>Viktimisering</a:t>
            </a:r>
            <a:r>
              <a:rPr lang="da-DK" sz="1350" dirty="0"/>
              <a:t> og beskyttelse mod ugunstig behandling</a:t>
            </a:r>
          </a:p>
          <a:p>
            <a:pPr indent="-252413" rtl="0">
              <a:lnSpc>
                <a:spcPct val="99000"/>
              </a:lnSpc>
              <a:buClr>
                <a:srgbClr val="000000"/>
              </a:buClr>
              <a:buSzPts val="1700"/>
              <a:buFont typeface="Arial"/>
              <a:buChar char="-"/>
            </a:pPr>
            <a:r>
              <a:rPr lang="da-DK" sz="1200" b="0" dirty="0">
                <a:solidFill>
                  <a:schemeClr val="tx1"/>
                </a:solidFill>
                <a:cs typeface="+mn-cs"/>
              </a:rPr>
              <a:t>Arbejdstagere og deres repræsentanter må ikke behandles mindre gunstigt som følge af at have udøvet deres ret til lige løn, eller har støttet en anden person i dennes udøvelse af retten til lige løn. </a:t>
            </a:r>
            <a:br>
              <a:rPr lang="da-DK" sz="1200" b="0" dirty="0">
                <a:solidFill>
                  <a:schemeClr val="tx1"/>
                </a:solidFill>
                <a:cs typeface="+mn-cs"/>
              </a:rPr>
            </a:br>
            <a:endParaRPr lang="da-DK" sz="1200" b="0" dirty="0">
              <a:solidFill>
                <a:schemeClr val="tx1"/>
              </a:solidFill>
              <a:cs typeface="+mn-cs"/>
            </a:endParaRPr>
          </a:p>
          <a:p>
            <a:pPr indent="-252413" rtl="0">
              <a:lnSpc>
                <a:spcPct val="99000"/>
              </a:lnSpc>
              <a:buClr>
                <a:srgbClr val="000000"/>
              </a:buClr>
              <a:buSzPts val="1700"/>
              <a:buFont typeface="Arial"/>
              <a:buChar char="-"/>
            </a:pPr>
            <a:r>
              <a:rPr lang="da-DK" sz="1200" b="0" dirty="0">
                <a:solidFill>
                  <a:schemeClr val="tx1"/>
                </a:solidFill>
                <a:cs typeface="+mn-cs"/>
              </a:rPr>
              <a:t>Arbejdstagere og arbejdstagerrepræsentanter skal beskyttes mod afskedigelse eller anden ugunstig behandling som reaktion på en klage, administrativ procedure, eller retssag med henblik på håndhævelse af rettigheder eller forpligtelser vedrørende princippet om lige løn</a:t>
            </a:r>
          </a:p>
          <a:p>
            <a:pPr marL="0" indent="0" rtl="0">
              <a:lnSpc>
                <a:spcPct val="99000"/>
              </a:lnSpc>
              <a:spcBef>
                <a:spcPts val="450"/>
              </a:spcBef>
              <a:buNone/>
            </a:pPr>
            <a:endParaRPr lang="da-DK" sz="1350" dirty="0"/>
          </a:p>
          <a:p>
            <a:pPr marL="0" indent="0" rtl="0">
              <a:lnSpc>
                <a:spcPct val="99000"/>
              </a:lnSpc>
              <a:spcBef>
                <a:spcPts val="450"/>
              </a:spcBef>
              <a:buNone/>
            </a:pPr>
            <a:endParaRPr sz="1200" b="0" dirty="0">
              <a:solidFill>
                <a:schemeClr val="tx1"/>
              </a:solidFill>
              <a:cs typeface="+mn-cs"/>
            </a:endParaRPr>
          </a:p>
          <a:p>
            <a:pPr marL="0" indent="0" rtl="0">
              <a:lnSpc>
                <a:spcPct val="99000"/>
              </a:lnSpc>
              <a:spcBef>
                <a:spcPts val="450"/>
              </a:spcBef>
              <a:buNone/>
            </a:pPr>
            <a:endParaRPr sz="1350" dirty="0"/>
          </a:p>
          <a:p>
            <a:pPr marL="0" indent="0" rtl="0">
              <a:buNone/>
            </a:pPr>
            <a:endParaRPr sz="1350" dirty="0">
              <a:solidFill>
                <a:schemeClr val="accent1"/>
              </a:solidFill>
            </a:endParaRPr>
          </a:p>
          <a:p>
            <a:pPr marL="0" indent="0" rtl="0">
              <a:spcBef>
                <a:spcPts val="450"/>
              </a:spcBef>
              <a:buNone/>
            </a:pPr>
            <a:endParaRPr sz="1350" dirty="0"/>
          </a:p>
          <a:p>
            <a:pPr marL="0" indent="0" rtl="0">
              <a:spcBef>
                <a:spcPts val="450"/>
              </a:spcBef>
              <a:spcAft>
                <a:spcPts val="450"/>
              </a:spcAft>
              <a:buNone/>
            </a:pPr>
            <a:endParaRPr sz="1350" dirty="0"/>
          </a:p>
        </p:txBody>
      </p:sp>
    </p:spTree>
    <p:extLst>
      <p:ext uri="{BB962C8B-B14F-4D97-AF65-F5344CB8AC3E}">
        <p14:creationId xmlns:p14="http://schemas.microsoft.com/office/powerpoint/2010/main" val="956143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8">
          <a:extLst>
            <a:ext uri="{FF2B5EF4-FFF2-40B4-BE49-F238E27FC236}">
              <a16:creationId xmlns:a16="http://schemas.microsoft.com/office/drawing/2014/main" id="{A6FAC134-D3FA-35DD-8745-510572D9004E}"/>
            </a:ext>
          </a:extLst>
        </p:cNvPr>
        <p:cNvGrpSpPr/>
        <p:nvPr/>
      </p:nvGrpSpPr>
      <p:grpSpPr>
        <a:xfrm>
          <a:off x="0" y="0"/>
          <a:ext cx="0" cy="0"/>
          <a:chOff x="0" y="0"/>
          <a:chExt cx="0" cy="0"/>
        </a:xfrm>
      </p:grpSpPr>
      <p:sp>
        <p:nvSpPr>
          <p:cNvPr id="1039" name="Google Shape;1039;g31dc482094f_0_96">
            <a:extLst>
              <a:ext uri="{FF2B5EF4-FFF2-40B4-BE49-F238E27FC236}">
                <a16:creationId xmlns:a16="http://schemas.microsoft.com/office/drawing/2014/main" id="{A5798158-9E42-4336-CD57-5172646334CF}"/>
              </a:ext>
            </a:extLst>
          </p:cNvPr>
          <p:cNvSpPr txBox="1">
            <a:spLocks noGrp="1"/>
          </p:cNvSpPr>
          <p:nvPr>
            <p:ph type="title"/>
          </p:nvPr>
        </p:nvSpPr>
        <p:spPr>
          <a:xfrm>
            <a:off x="404813" y="675000"/>
            <a:ext cx="8334450" cy="400050"/>
          </a:xfrm>
          <a:prstGeom prst="rect">
            <a:avLst/>
          </a:prstGeom>
          <a:noFill/>
          <a:ln>
            <a:noFill/>
          </a:ln>
        </p:spPr>
        <p:txBody>
          <a:bodyPr spcFirstLastPara="1" wrap="square" lIns="0" tIns="0" rIns="0" bIns="0" anchor="t" anchorCtr="0">
            <a:noAutofit/>
          </a:bodyPr>
          <a:lstStyle/>
          <a:p>
            <a:pPr rtl="0"/>
            <a:r>
              <a:rPr lang="da-DK" dirty="0"/>
              <a:t>Retsmidler og håndhævelse</a:t>
            </a:r>
            <a:endParaRPr dirty="0"/>
          </a:p>
        </p:txBody>
      </p:sp>
      <p:sp>
        <p:nvSpPr>
          <p:cNvPr id="1040" name="Google Shape;1040;g31dc482094f_0_96">
            <a:extLst>
              <a:ext uri="{FF2B5EF4-FFF2-40B4-BE49-F238E27FC236}">
                <a16:creationId xmlns:a16="http://schemas.microsoft.com/office/drawing/2014/main" id="{52636B6A-1F0F-1D27-E775-65D8AB198584}"/>
              </a:ext>
            </a:extLst>
          </p:cNvPr>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32</a:t>
            </a:fld>
            <a:endParaRPr/>
          </a:p>
        </p:txBody>
      </p:sp>
      <p:sp>
        <p:nvSpPr>
          <p:cNvPr id="1042" name="Google Shape;1042;g31dc482094f_0_96">
            <a:extLst>
              <a:ext uri="{FF2B5EF4-FFF2-40B4-BE49-F238E27FC236}">
                <a16:creationId xmlns:a16="http://schemas.microsoft.com/office/drawing/2014/main" id="{E0F1D228-18EC-9FF8-8483-DEE699E56301}"/>
              </a:ext>
            </a:extLst>
          </p:cNvPr>
          <p:cNvSpPr txBox="1">
            <a:spLocks noGrp="1"/>
          </p:cNvSpPr>
          <p:nvPr>
            <p:ph type="body" idx="1"/>
          </p:nvPr>
        </p:nvSpPr>
        <p:spPr>
          <a:xfrm>
            <a:off x="404813" y="1345050"/>
            <a:ext cx="7501500" cy="3391425"/>
          </a:xfrm>
          <a:prstGeom prst="rect">
            <a:avLst/>
          </a:prstGeom>
          <a:noFill/>
          <a:ln>
            <a:noFill/>
          </a:ln>
        </p:spPr>
        <p:txBody>
          <a:bodyPr spcFirstLastPara="1" wrap="square" lIns="0" tIns="0" rIns="0" bIns="0" anchor="t" anchorCtr="0">
            <a:noAutofit/>
          </a:bodyPr>
          <a:lstStyle/>
          <a:p>
            <a:pPr marL="0" indent="0" rtl="0">
              <a:lnSpc>
                <a:spcPct val="99000"/>
              </a:lnSpc>
              <a:spcBef>
                <a:spcPts val="450"/>
              </a:spcBef>
              <a:buNone/>
            </a:pPr>
            <a:r>
              <a:rPr lang="da-DK" sz="1350" dirty="0"/>
              <a:t>Sanktioner fastsættes af medlemsstater</a:t>
            </a:r>
            <a:endParaRPr sz="1350" dirty="0"/>
          </a:p>
          <a:p>
            <a:pPr rtl="0">
              <a:spcBef>
                <a:spcPts val="450"/>
              </a:spcBef>
              <a:buChar char="-"/>
            </a:pPr>
            <a:r>
              <a:rPr lang="da-DK" sz="1200" b="0" dirty="0">
                <a:solidFill>
                  <a:schemeClr val="tx1"/>
                </a:solidFill>
                <a:cs typeface="+mn-cs"/>
              </a:rPr>
              <a:t>skal være effektive og afskrækkende, eksempelvis bøde eller udelukkelse fra offentlige udbud</a:t>
            </a:r>
          </a:p>
          <a:p>
            <a:pPr rtl="0">
              <a:spcBef>
                <a:spcPts val="450"/>
              </a:spcBef>
              <a:buChar char="-"/>
            </a:pPr>
            <a:r>
              <a:rPr lang="da-DK" sz="1200" b="0" dirty="0">
                <a:solidFill>
                  <a:schemeClr val="tx1"/>
                </a:solidFill>
                <a:cs typeface="+mn-cs"/>
              </a:rPr>
              <a:t>Adgang for at kræve udstedelse af påbud</a:t>
            </a:r>
          </a:p>
          <a:p>
            <a:pPr marL="0" indent="0" rtl="0">
              <a:lnSpc>
                <a:spcPct val="99000"/>
              </a:lnSpc>
              <a:spcBef>
                <a:spcPts val="450"/>
              </a:spcBef>
              <a:buNone/>
            </a:pPr>
            <a:endParaRPr sz="1200" b="0" dirty="0">
              <a:solidFill>
                <a:schemeClr val="tx1"/>
              </a:solidFill>
              <a:cs typeface="+mn-cs"/>
            </a:endParaRPr>
          </a:p>
          <a:p>
            <a:pPr marL="0" indent="0" rtl="0">
              <a:lnSpc>
                <a:spcPct val="99000"/>
              </a:lnSpc>
              <a:spcBef>
                <a:spcPts val="450"/>
              </a:spcBef>
              <a:buNone/>
            </a:pPr>
            <a:r>
              <a:rPr lang="da-DK" dirty="0">
                <a:sym typeface="Arial"/>
              </a:rPr>
              <a:t>Adgang til bevismateriale</a:t>
            </a:r>
          </a:p>
          <a:p>
            <a:pPr indent="-252413" rtl="0">
              <a:lnSpc>
                <a:spcPct val="99000"/>
              </a:lnSpc>
              <a:spcBef>
                <a:spcPts val="450"/>
              </a:spcBef>
              <a:buClr>
                <a:srgbClr val="000000"/>
              </a:buClr>
              <a:buSzPts val="1700"/>
              <a:buFont typeface="Arial"/>
              <a:buChar char="-"/>
            </a:pPr>
            <a:r>
              <a:rPr lang="da-DK" sz="1200" b="0" dirty="0">
                <a:solidFill>
                  <a:schemeClr val="tx1"/>
                </a:solidFill>
                <a:cs typeface="+mn-cs"/>
                <a:sym typeface="Arial"/>
              </a:rPr>
              <a:t>Alle relevante beviser i sagsøgtes varetægt skal fremlægges</a:t>
            </a:r>
          </a:p>
          <a:p>
            <a:pPr indent="-252413" rtl="0">
              <a:lnSpc>
                <a:spcPct val="99000"/>
              </a:lnSpc>
              <a:buClr>
                <a:srgbClr val="000000"/>
              </a:buClr>
              <a:buSzPts val="1700"/>
              <a:buFont typeface="Arial"/>
              <a:buChar char="-"/>
            </a:pPr>
            <a:r>
              <a:rPr lang="da-DK" sz="1200" b="0" dirty="0">
                <a:solidFill>
                  <a:schemeClr val="tx1"/>
                </a:solidFill>
                <a:cs typeface="+mn-cs"/>
                <a:sym typeface="Arial"/>
              </a:rPr>
              <a:t>Fortrolige bevismaterialer kan kræves fremlagt, hvis de er relevante, og skal beskyttes under proceduren (almindelige procesforanstaltninger). </a:t>
            </a:r>
          </a:p>
          <a:p>
            <a:pPr marL="0" indent="0" rtl="0">
              <a:lnSpc>
                <a:spcPct val="99000"/>
              </a:lnSpc>
              <a:spcBef>
                <a:spcPts val="450"/>
              </a:spcBef>
              <a:buNone/>
            </a:pPr>
            <a:endParaRPr sz="1200" b="0" dirty="0">
              <a:solidFill>
                <a:schemeClr val="tx1"/>
              </a:solidFill>
              <a:cs typeface="+mn-cs"/>
            </a:endParaRPr>
          </a:p>
          <a:p>
            <a:pPr marL="0" indent="0" rtl="0">
              <a:lnSpc>
                <a:spcPct val="99000"/>
              </a:lnSpc>
              <a:spcBef>
                <a:spcPts val="450"/>
              </a:spcBef>
              <a:buNone/>
            </a:pPr>
            <a:r>
              <a:rPr lang="da-DK" sz="1350" dirty="0"/>
              <a:t>Nationale forældelsesfrister ikke kortere end 3 år </a:t>
            </a:r>
          </a:p>
          <a:p>
            <a:pPr marL="0" indent="0" rtl="0">
              <a:lnSpc>
                <a:spcPct val="99000"/>
              </a:lnSpc>
              <a:spcBef>
                <a:spcPts val="450"/>
              </a:spcBef>
              <a:buNone/>
            </a:pPr>
            <a:endParaRPr sz="1350" dirty="0"/>
          </a:p>
          <a:p>
            <a:pPr marL="0" indent="0" rtl="0">
              <a:buNone/>
            </a:pPr>
            <a:endParaRPr sz="1350" dirty="0">
              <a:solidFill>
                <a:schemeClr val="accent1"/>
              </a:solidFill>
            </a:endParaRPr>
          </a:p>
          <a:p>
            <a:pPr marL="0" indent="0" rtl="0">
              <a:spcBef>
                <a:spcPts val="450"/>
              </a:spcBef>
              <a:buNone/>
            </a:pPr>
            <a:endParaRPr sz="1350" dirty="0"/>
          </a:p>
          <a:p>
            <a:pPr marL="0" indent="0" rtl="0">
              <a:spcBef>
                <a:spcPts val="450"/>
              </a:spcBef>
              <a:spcAft>
                <a:spcPts val="450"/>
              </a:spcAft>
              <a:buNone/>
            </a:pPr>
            <a:endParaRPr sz="1350" dirty="0"/>
          </a:p>
        </p:txBody>
      </p:sp>
    </p:spTree>
    <p:extLst>
      <p:ext uri="{BB962C8B-B14F-4D97-AF65-F5344CB8AC3E}">
        <p14:creationId xmlns:p14="http://schemas.microsoft.com/office/powerpoint/2010/main" val="3086875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g31dc4b1263f_0_100"/>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buSzPts val="3200"/>
            </a:pPr>
            <a:r>
              <a:rPr lang="da-DK" dirty="0"/>
              <a:t>Hvad er nyt og hvad er ikke?</a:t>
            </a:r>
            <a:endParaRPr dirty="0"/>
          </a:p>
        </p:txBody>
      </p:sp>
      <p:sp>
        <p:nvSpPr>
          <p:cNvPr id="929" name="Google Shape;929;g31dc4b1263f_0_100"/>
          <p:cNvSpPr txBox="1">
            <a:spLocks noGrp="1"/>
          </p:cNvSpPr>
          <p:nvPr>
            <p:ph type="body" idx="1"/>
          </p:nvPr>
        </p:nvSpPr>
        <p:spPr>
          <a:xfrm>
            <a:off x="404813" y="1166454"/>
            <a:ext cx="7977600" cy="3050325"/>
          </a:xfrm>
          <a:prstGeom prst="rect">
            <a:avLst/>
          </a:prstGeom>
          <a:noFill/>
          <a:ln>
            <a:noFill/>
          </a:ln>
        </p:spPr>
        <p:txBody>
          <a:bodyPr spcFirstLastPara="1" wrap="square" lIns="0" tIns="0" rIns="0" bIns="0" anchor="t" anchorCtr="0">
            <a:noAutofit/>
          </a:bodyPr>
          <a:lstStyle/>
          <a:p>
            <a:pPr marL="0" indent="0" rtl="0">
              <a:buNone/>
            </a:pPr>
            <a:r>
              <a:rPr lang="da-DK" sz="1350" dirty="0">
                <a:latin typeface="Georgia" panose="02040502050405020303" pitchFamily="18" charset="0"/>
              </a:rPr>
              <a:t>Overordnet</a:t>
            </a:r>
            <a:endParaRPr sz="1350" dirty="0">
              <a:latin typeface="Georgia" panose="02040502050405020303" pitchFamily="18" charset="0"/>
            </a:endParaRPr>
          </a:p>
          <a:p>
            <a:pPr marL="360000" lvl="1" indent="-285750" rtl="0">
              <a:lnSpc>
                <a:spcPct val="150000"/>
              </a:lnSpc>
              <a:buSzPts val="1500"/>
              <a:buFont typeface="+mj-lt"/>
              <a:buAutoNum type="alphaLcParenR"/>
            </a:pPr>
            <a:r>
              <a:rPr lang="da-DK" sz="1200" dirty="0">
                <a:latin typeface="Georgia"/>
              </a:rPr>
              <a:t>Bedømmelse af arbejdets værdi: kodificering af praksis</a:t>
            </a:r>
            <a:endParaRPr sz="1200" dirty="0">
              <a:latin typeface="Georgia"/>
            </a:endParaRPr>
          </a:p>
          <a:p>
            <a:pPr marL="360000" lvl="1" indent="-285750" rtl="0">
              <a:lnSpc>
                <a:spcPct val="150000"/>
              </a:lnSpc>
              <a:buSzPts val="1500"/>
              <a:buFont typeface="+mj-lt"/>
              <a:buAutoNum type="alphaLcParenR"/>
            </a:pPr>
            <a:r>
              <a:rPr lang="da-DK" sz="1200" dirty="0">
                <a:latin typeface="Georgia"/>
              </a:rPr>
              <a:t>Lønstrukturens indhold: kodificering af praksis med et del twists</a:t>
            </a:r>
            <a:endParaRPr sz="1200" dirty="0">
              <a:latin typeface="Georgia"/>
            </a:endParaRPr>
          </a:p>
          <a:p>
            <a:pPr marL="360000" lvl="1" indent="-285750" rtl="0">
              <a:lnSpc>
                <a:spcPct val="150000"/>
              </a:lnSpc>
              <a:buSzPts val="1500"/>
              <a:buFont typeface="+mj-lt"/>
              <a:buAutoNum type="alphaLcParenR"/>
            </a:pPr>
            <a:r>
              <a:rPr lang="da-DK" sz="1200" dirty="0">
                <a:latin typeface="Georgia"/>
              </a:rPr>
              <a:t>Bevis for samme arbejde eller samme værdi: kodificering </a:t>
            </a:r>
            <a:endParaRPr sz="1200" dirty="0">
              <a:latin typeface="Georgia"/>
            </a:endParaRPr>
          </a:p>
          <a:p>
            <a:pPr marL="360000" lvl="1" indent="-285750" rtl="0">
              <a:lnSpc>
                <a:spcPct val="150000"/>
              </a:lnSpc>
              <a:buSzPts val="1500"/>
              <a:buFont typeface="+mj-lt"/>
              <a:buAutoNum type="alphaLcParenR"/>
            </a:pPr>
            <a:r>
              <a:rPr lang="da-DK" sz="1200" dirty="0">
                <a:latin typeface="Georgia"/>
              </a:rPr>
              <a:t>Løngennemsigtighed forud for ansættelse: Ny forpligtelse </a:t>
            </a:r>
            <a:endParaRPr sz="1200" dirty="0">
              <a:latin typeface="Georgia"/>
            </a:endParaRPr>
          </a:p>
          <a:p>
            <a:pPr marL="360000" lvl="1" indent="-285750" rtl="0">
              <a:lnSpc>
                <a:spcPct val="150000"/>
              </a:lnSpc>
              <a:buSzPts val="1500"/>
              <a:buFont typeface="+mj-lt"/>
              <a:buAutoNum type="alphaLcParenR"/>
            </a:pPr>
            <a:r>
              <a:rPr lang="da-DK" sz="1200" dirty="0">
                <a:latin typeface="Georgia"/>
              </a:rPr>
              <a:t>Gennemsigtighed i lønfastsættelse og lønudviklingspolitik: Dels kodificering (inkl. ansættelsesbevisloven?), men ny forpligtelse om adgang til oplysninger. </a:t>
            </a:r>
            <a:endParaRPr sz="1200" dirty="0">
              <a:latin typeface="Georgia"/>
            </a:endParaRPr>
          </a:p>
          <a:p>
            <a:pPr marL="360000" lvl="1" indent="-285750" rtl="0">
              <a:lnSpc>
                <a:spcPct val="150000"/>
              </a:lnSpc>
              <a:buSzPts val="1500"/>
              <a:buFont typeface="+mj-lt"/>
              <a:buAutoNum type="alphaLcParenR"/>
            </a:pPr>
            <a:r>
              <a:rPr lang="da-DK" sz="1200" dirty="0">
                <a:latin typeface="Georgia"/>
              </a:rPr>
              <a:t>Lønmodtagers anmodning om oplysninger: Ny ret – i dag kun adgang til gennemsnitlige lønforskel</a:t>
            </a:r>
            <a:endParaRPr sz="1200" dirty="0">
              <a:latin typeface="Georgia"/>
            </a:endParaRPr>
          </a:p>
          <a:p>
            <a:pPr marL="360000" lvl="1" indent="-285750" rtl="0">
              <a:lnSpc>
                <a:spcPct val="150000"/>
              </a:lnSpc>
              <a:buSzPts val="1500"/>
              <a:buFont typeface="+mj-lt"/>
              <a:buAutoNum type="alphaLcParenR"/>
            </a:pPr>
            <a:r>
              <a:rPr lang="da-DK" sz="1200" dirty="0">
                <a:latin typeface="Georgia"/>
              </a:rPr>
              <a:t>Underretnings- og oplysningspligt: Ny forpligtelse</a:t>
            </a:r>
            <a:endParaRPr sz="1200" dirty="0">
              <a:latin typeface="Georgia"/>
            </a:endParaRPr>
          </a:p>
          <a:p>
            <a:pPr marL="360000" lvl="1" indent="-285750" rtl="0">
              <a:lnSpc>
                <a:spcPct val="150000"/>
              </a:lnSpc>
              <a:buSzPts val="1500"/>
              <a:buFont typeface="+mj-lt"/>
              <a:buAutoNum type="alphaLcParenR"/>
            </a:pPr>
            <a:r>
              <a:rPr lang="da-DK" sz="1200" dirty="0">
                <a:latin typeface="Georgia"/>
              </a:rPr>
              <a:t>‘Lønmodtagerrepræsentanters anmodning om oplysninger: kodificering inden for overenskomstområdet, men ellers nyt</a:t>
            </a:r>
            <a:endParaRPr sz="1200" dirty="0">
              <a:latin typeface="Georgia"/>
            </a:endParaRPr>
          </a:p>
          <a:p>
            <a:pPr marL="360000" lvl="1" indent="-285750" rtl="0">
              <a:lnSpc>
                <a:spcPct val="150000"/>
              </a:lnSpc>
              <a:buSzPts val="1500"/>
              <a:buFont typeface="+mj-lt"/>
              <a:buAutoNum type="alphaLcParenR"/>
            </a:pPr>
            <a:r>
              <a:rPr lang="da-DK" sz="1200" dirty="0">
                <a:latin typeface="Georgia"/>
              </a:rPr>
              <a:t>Bevisbyrde: skærpes</a:t>
            </a:r>
            <a:endParaRPr sz="1200" dirty="0">
              <a:latin typeface="Georgia"/>
            </a:endParaRPr>
          </a:p>
          <a:p>
            <a:pPr indent="0" rtl="0">
              <a:lnSpc>
                <a:spcPct val="150000"/>
              </a:lnSpc>
              <a:buNone/>
            </a:pPr>
            <a:endParaRPr dirty="0"/>
          </a:p>
        </p:txBody>
      </p:sp>
      <p:sp>
        <p:nvSpPr>
          <p:cNvPr id="931" name="Google Shape;931;g31dc4b1263f_0_100"/>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33</a:t>
            </a:fld>
            <a:endParaRPr/>
          </a:p>
        </p:txBody>
      </p:sp>
    </p:spTree>
    <p:extLst>
      <p:ext uri="{BB962C8B-B14F-4D97-AF65-F5344CB8AC3E}">
        <p14:creationId xmlns:p14="http://schemas.microsoft.com/office/powerpoint/2010/main" val="4099733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5C5AF-6EF4-8427-F512-F71B3AA45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70DCE-3160-0BD4-5CD4-3A0AEB694FEF}"/>
              </a:ext>
            </a:extLst>
          </p:cNvPr>
          <p:cNvSpPr>
            <a:spLocks noGrp="1"/>
          </p:cNvSpPr>
          <p:nvPr>
            <p:ph type="title"/>
          </p:nvPr>
        </p:nvSpPr>
        <p:spPr>
          <a:xfrm>
            <a:off x="298329" y="3038168"/>
            <a:ext cx="4234381" cy="443198"/>
          </a:xfrm>
        </p:spPr>
        <p:txBody>
          <a:bodyPr/>
          <a:lstStyle/>
          <a:p>
            <a:r>
              <a:rPr lang="en-US" dirty="0" err="1"/>
              <a:t>Proces</a:t>
            </a:r>
            <a:endParaRPr lang="en-US" dirty="0"/>
          </a:p>
        </p:txBody>
      </p:sp>
      <p:sp>
        <p:nvSpPr>
          <p:cNvPr id="3" name="Text Placeholder 2">
            <a:extLst>
              <a:ext uri="{FF2B5EF4-FFF2-40B4-BE49-F238E27FC236}">
                <a16:creationId xmlns:a16="http://schemas.microsoft.com/office/drawing/2014/main" id="{35A8592A-E310-1483-7A41-3A20727A5629}"/>
              </a:ext>
            </a:extLst>
          </p:cNvPr>
          <p:cNvSpPr>
            <a:spLocks noGrp="1"/>
          </p:cNvSpPr>
          <p:nvPr>
            <p:ph type="body" idx="1"/>
          </p:nvPr>
        </p:nvSpPr>
        <p:spPr>
          <a:xfrm>
            <a:off x="6145368" y="803779"/>
            <a:ext cx="2596571" cy="3231654"/>
          </a:xfrm>
        </p:spPr>
        <p:txBody>
          <a:bodyPr wrap="square" lIns="0" tIns="0" rIns="0" bIns="0" anchor="t">
            <a:spAutoFit/>
          </a:bodyPr>
          <a:lstStyle/>
          <a:p>
            <a:r>
              <a:rPr lang="en-US" dirty="0">
                <a:solidFill>
                  <a:srgbClr val="D46222"/>
                </a:solidFill>
              </a:rPr>
              <a:t>5</a:t>
            </a:r>
          </a:p>
        </p:txBody>
      </p:sp>
      <p:sp>
        <p:nvSpPr>
          <p:cNvPr id="4" name="Footer Placeholder 3">
            <a:extLst>
              <a:ext uri="{FF2B5EF4-FFF2-40B4-BE49-F238E27FC236}">
                <a16:creationId xmlns:a16="http://schemas.microsoft.com/office/drawing/2014/main" id="{CF6E7771-F9DB-483B-F771-B6FADE4F95EE}"/>
              </a:ext>
            </a:extLst>
          </p:cNvPr>
          <p:cNvSpPr>
            <a:spLocks noGrp="1"/>
          </p:cNvSpPr>
          <p:nvPr>
            <p:ph type="ftr" sz="quarter" idx="3"/>
          </p:nvPr>
        </p:nvSpPr>
        <p:spPr/>
        <p:txBody>
          <a:bodyPr/>
          <a:lstStyle/>
          <a:p>
            <a:r>
              <a:rPr lang="en-US"/>
              <a:t>PwC</a:t>
            </a:r>
          </a:p>
        </p:txBody>
      </p:sp>
    </p:spTree>
    <p:extLst>
      <p:ext uri="{BB962C8B-B14F-4D97-AF65-F5344CB8AC3E}">
        <p14:creationId xmlns:p14="http://schemas.microsoft.com/office/powerpoint/2010/main" val="1162031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27">
          <a:extLst>
            <a:ext uri="{FF2B5EF4-FFF2-40B4-BE49-F238E27FC236}">
              <a16:creationId xmlns:a16="http://schemas.microsoft.com/office/drawing/2014/main" id="{D56F04F9-617B-ADCD-0AB2-3117A7ED9AD5}"/>
            </a:ext>
          </a:extLst>
        </p:cNvPr>
        <p:cNvGrpSpPr/>
        <p:nvPr/>
      </p:nvGrpSpPr>
      <p:grpSpPr>
        <a:xfrm>
          <a:off x="0" y="0"/>
          <a:ext cx="0" cy="0"/>
          <a:chOff x="0" y="0"/>
          <a:chExt cx="0" cy="0"/>
        </a:xfrm>
      </p:grpSpPr>
      <p:sp>
        <p:nvSpPr>
          <p:cNvPr id="928" name="Google Shape;928;g31dc4b1263f_0_100">
            <a:extLst>
              <a:ext uri="{FF2B5EF4-FFF2-40B4-BE49-F238E27FC236}">
                <a16:creationId xmlns:a16="http://schemas.microsoft.com/office/drawing/2014/main" id="{98F86DAF-9B3B-5B85-C09C-4A80765E2D54}"/>
              </a:ext>
            </a:extLst>
          </p:cNvPr>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buSzPts val="3200"/>
            </a:pPr>
            <a:r>
              <a:rPr lang="da-DK" dirty="0"/>
              <a:t>Nøgleområder for proces</a:t>
            </a:r>
            <a:endParaRPr dirty="0"/>
          </a:p>
        </p:txBody>
      </p:sp>
      <p:sp>
        <p:nvSpPr>
          <p:cNvPr id="931" name="Google Shape;931;g31dc4b1263f_0_100">
            <a:extLst>
              <a:ext uri="{FF2B5EF4-FFF2-40B4-BE49-F238E27FC236}">
                <a16:creationId xmlns:a16="http://schemas.microsoft.com/office/drawing/2014/main" id="{5FFCA9BB-DB81-E09D-4A68-249C4D8B6C76}"/>
              </a:ext>
            </a:extLst>
          </p:cNvPr>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35</a:t>
            </a:fld>
            <a:endParaRPr/>
          </a:p>
        </p:txBody>
      </p:sp>
      <p:grpSp>
        <p:nvGrpSpPr>
          <p:cNvPr id="4" name="Google Shape;1017;p152">
            <a:extLst>
              <a:ext uri="{FF2B5EF4-FFF2-40B4-BE49-F238E27FC236}">
                <a16:creationId xmlns:a16="http://schemas.microsoft.com/office/drawing/2014/main" id="{176D6ECB-2DBF-2F91-14F2-806B109FC0CE}"/>
              </a:ext>
            </a:extLst>
          </p:cNvPr>
          <p:cNvGrpSpPr/>
          <p:nvPr/>
        </p:nvGrpSpPr>
        <p:grpSpPr>
          <a:xfrm>
            <a:off x="332144" y="1340655"/>
            <a:ext cx="8811701" cy="3441795"/>
            <a:chOff x="1985663" y="2114884"/>
            <a:chExt cx="9580800" cy="3742200"/>
          </a:xfrm>
        </p:grpSpPr>
        <p:sp>
          <p:nvSpPr>
            <p:cNvPr id="5" name="Google Shape;1018;p152">
              <a:extLst>
                <a:ext uri="{FF2B5EF4-FFF2-40B4-BE49-F238E27FC236}">
                  <a16:creationId xmlns:a16="http://schemas.microsoft.com/office/drawing/2014/main" id="{CF18D4F0-41E6-99D0-C119-5DDEB3D6AA51}"/>
                </a:ext>
              </a:extLst>
            </p:cNvPr>
            <p:cNvSpPr/>
            <p:nvPr/>
          </p:nvSpPr>
          <p:spPr>
            <a:xfrm rot="-5400000">
              <a:off x="4904963" y="-804416"/>
              <a:ext cx="3742200" cy="9580800"/>
            </a:xfrm>
            <a:prstGeom prst="round2SameRect">
              <a:avLst>
                <a:gd name="adj1" fmla="val 50000"/>
                <a:gd name="adj2" fmla="val 0"/>
              </a:avLst>
            </a:prstGeom>
            <a:solidFill>
              <a:srgbClr val="DEDEDE"/>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200"/>
                <a:buFontTx/>
                <a:buNone/>
                <a:tabLst/>
                <a:defRPr/>
              </a:pP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 name="Google Shape;1019;p152">
              <a:extLst>
                <a:ext uri="{FF2B5EF4-FFF2-40B4-BE49-F238E27FC236}">
                  <a16:creationId xmlns:a16="http://schemas.microsoft.com/office/drawing/2014/main" id="{D810769F-A3CA-FFBF-2F80-79A8727EA386}"/>
                </a:ext>
              </a:extLst>
            </p:cNvPr>
            <p:cNvSpPr/>
            <p:nvPr/>
          </p:nvSpPr>
          <p:spPr>
            <a:xfrm>
              <a:off x="2117268" y="2232162"/>
              <a:ext cx="3507900" cy="3507900"/>
            </a:xfrm>
            <a:prstGeom prst="ellipse">
              <a:avLst/>
            </a:prstGeom>
            <a:solidFill>
              <a:srgbClr val="7D7D7D"/>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0" i="0" u="none" strike="noStrike" kern="0" cap="none" spc="0" normalizeH="0" baseline="0" noProof="0">
                  <a:ln>
                    <a:noFill/>
                  </a:ln>
                  <a:solidFill>
                    <a:srgbClr val="FFFFFF"/>
                  </a:solidFill>
                  <a:effectLst/>
                  <a:uLnTx/>
                  <a:uFillTx/>
                  <a:latin typeface="Arial"/>
                  <a:ea typeface="Arial"/>
                  <a:cs typeface="Arial"/>
                  <a:sym typeface="Arial"/>
                </a:rPr>
                <a:t>KimKommu</a:t>
              </a: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 name="Google Shape;1020;p152">
              <a:extLst>
                <a:ext uri="{FF2B5EF4-FFF2-40B4-BE49-F238E27FC236}">
                  <a16:creationId xmlns:a16="http://schemas.microsoft.com/office/drawing/2014/main" id="{DBAA3A81-954C-6F33-7410-F70B9FE8DEC4}"/>
                </a:ext>
              </a:extLst>
            </p:cNvPr>
            <p:cNvSpPr/>
            <p:nvPr/>
          </p:nvSpPr>
          <p:spPr>
            <a:xfrm>
              <a:off x="6043097" y="2291972"/>
              <a:ext cx="234000" cy="234000"/>
            </a:xfrm>
            <a:prstGeom prst="ellipse">
              <a:avLst/>
            </a:prstGeom>
            <a:solidFill>
              <a:srgbClr val="464646"/>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200"/>
                <a:buFontTx/>
                <a:buNone/>
                <a:tabLst/>
                <a:defRPr/>
              </a:pP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 name="Google Shape;1021;p152">
              <a:extLst>
                <a:ext uri="{FF2B5EF4-FFF2-40B4-BE49-F238E27FC236}">
                  <a16:creationId xmlns:a16="http://schemas.microsoft.com/office/drawing/2014/main" id="{BE9DF300-2C06-CAA2-1FAA-D355550EEE4C}"/>
                </a:ext>
              </a:extLst>
            </p:cNvPr>
            <p:cNvSpPr/>
            <p:nvPr/>
          </p:nvSpPr>
          <p:spPr>
            <a:xfrm>
              <a:off x="6043097" y="2868855"/>
              <a:ext cx="234000" cy="234000"/>
            </a:xfrm>
            <a:prstGeom prst="ellipse">
              <a:avLst/>
            </a:prstGeom>
            <a:solidFill>
              <a:srgbClr val="E0301E"/>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200"/>
                <a:buFontTx/>
                <a:buNone/>
                <a:tabLst/>
                <a:defRPr/>
              </a:pP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 name="Google Shape;1022;p152">
              <a:extLst>
                <a:ext uri="{FF2B5EF4-FFF2-40B4-BE49-F238E27FC236}">
                  <a16:creationId xmlns:a16="http://schemas.microsoft.com/office/drawing/2014/main" id="{C48C1B0B-6B73-C40A-1D75-B31687A05726}"/>
                </a:ext>
              </a:extLst>
            </p:cNvPr>
            <p:cNvSpPr/>
            <p:nvPr/>
          </p:nvSpPr>
          <p:spPr>
            <a:xfrm>
              <a:off x="6043097" y="3485294"/>
              <a:ext cx="234000" cy="234000"/>
            </a:xfrm>
            <a:prstGeom prst="ellipse">
              <a:avLst/>
            </a:prstGeom>
            <a:solidFill>
              <a:srgbClr val="EB8C00"/>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200"/>
                <a:buFontTx/>
                <a:buNone/>
                <a:tabLst/>
                <a:defRPr/>
              </a:pP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 name="Google Shape;1023;p152">
              <a:extLst>
                <a:ext uri="{FF2B5EF4-FFF2-40B4-BE49-F238E27FC236}">
                  <a16:creationId xmlns:a16="http://schemas.microsoft.com/office/drawing/2014/main" id="{9D434143-AE75-611F-7C7C-4DFCB12F4B6C}"/>
                </a:ext>
              </a:extLst>
            </p:cNvPr>
            <p:cNvSpPr/>
            <p:nvPr/>
          </p:nvSpPr>
          <p:spPr>
            <a:xfrm>
              <a:off x="6043097" y="4051511"/>
              <a:ext cx="234000" cy="234000"/>
            </a:xfrm>
            <a:prstGeom prst="ellipse">
              <a:avLst/>
            </a:prstGeom>
            <a:solidFill>
              <a:srgbClr val="D04A02"/>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200"/>
                <a:buFontTx/>
                <a:buNone/>
                <a:tabLst/>
                <a:defRPr/>
              </a:pP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1" name="Google Shape;1024;p152">
              <a:extLst>
                <a:ext uri="{FF2B5EF4-FFF2-40B4-BE49-F238E27FC236}">
                  <a16:creationId xmlns:a16="http://schemas.microsoft.com/office/drawing/2014/main" id="{52C6B1DB-8204-017A-E23E-E221F5ED5FA5}"/>
                </a:ext>
              </a:extLst>
            </p:cNvPr>
            <p:cNvSpPr/>
            <p:nvPr/>
          </p:nvSpPr>
          <p:spPr>
            <a:xfrm>
              <a:off x="6043097" y="4688234"/>
              <a:ext cx="234000" cy="234000"/>
            </a:xfrm>
            <a:prstGeom prst="ellipse">
              <a:avLst/>
            </a:prstGeom>
            <a:solidFill>
              <a:srgbClr val="D93954"/>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200"/>
                <a:buFontTx/>
                <a:buNone/>
                <a:tabLst/>
                <a:defRPr/>
              </a:pP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 name="Google Shape;1025;p152">
              <a:extLst>
                <a:ext uri="{FF2B5EF4-FFF2-40B4-BE49-F238E27FC236}">
                  <a16:creationId xmlns:a16="http://schemas.microsoft.com/office/drawing/2014/main" id="{7B4DBC25-6214-E580-18D5-A305E3B1EF2C}"/>
                </a:ext>
              </a:extLst>
            </p:cNvPr>
            <p:cNvSpPr/>
            <p:nvPr/>
          </p:nvSpPr>
          <p:spPr>
            <a:xfrm>
              <a:off x="6373966" y="2291972"/>
              <a:ext cx="4785000" cy="489300"/>
            </a:xfrm>
            <a:prstGeom prst="rect">
              <a:avLst/>
            </a:prstGeom>
            <a:noFill/>
            <a:ln>
              <a:noFill/>
            </a:ln>
          </p:spPr>
          <p:txBody>
            <a:bodyPr spcFirstLastPara="1" wrap="square" lIns="0" tIns="0" rIns="0"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1" i="0" u="none" strike="noStrike" kern="0" cap="none" spc="0" normalizeH="0" baseline="0" noProof="0">
                  <a:ln>
                    <a:noFill/>
                  </a:ln>
                  <a:solidFill>
                    <a:srgbClr val="000000"/>
                  </a:solidFill>
                  <a:effectLst/>
                  <a:uLnTx/>
                  <a:uFillTx/>
                  <a:latin typeface="Arial"/>
                  <a:ea typeface="Arial"/>
                  <a:cs typeface="Arial"/>
                  <a:sym typeface="Arial"/>
                </a:rPr>
                <a:t>Løngennemsigtighed</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0" i="0" u="none" strike="noStrike" kern="0" cap="none" spc="0" normalizeH="0" baseline="0" noProof="0">
                  <a:ln>
                    <a:noFill/>
                  </a:ln>
                  <a:solidFill>
                    <a:srgbClr val="000000"/>
                  </a:solidFill>
                  <a:effectLst/>
                  <a:uLnTx/>
                  <a:uFillTx/>
                  <a:latin typeface="Arial"/>
                  <a:ea typeface="Arial"/>
                  <a:cs typeface="Arial"/>
                  <a:sym typeface="Arial"/>
                </a:rPr>
                <a:t>Ingen direkte eller indirekte diskrimination baseret på køn. Forskelle på mere end 5% kan forklares med kompetencer, performance og andre objektive kriterier</a:t>
              </a:r>
              <a:endParaRPr kumimoji="0" sz="105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Google Shape;1026;p152">
              <a:extLst>
                <a:ext uri="{FF2B5EF4-FFF2-40B4-BE49-F238E27FC236}">
                  <a16:creationId xmlns:a16="http://schemas.microsoft.com/office/drawing/2014/main" id="{6725DE47-500C-27F0-99D1-8EE9BF52BA26}"/>
                </a:ext>
              </a:extLst>
            </p:cNvPr>
            <p:cNvSpPr/>
            <p:nvPr/>
          </p:nvSpPr>
          <p:spPr>
            <a:xfrm>
              <a:off x="6373966" y="2868855"/>
              <a:ext cx="4785000" cy="489300"/>
            </a:xfrm>
            <a:prstGeom prst="rect">
              <a:avLst/>
            </a:prstGeom>
            <a:noFill/>
            <a:ln>
              <a:noFill/>
            </a:ln>
          </p:spPr>
          <p:txBody>
            <a:bodyPr spcFirstLastPara="1" wrap="square" lIns="0" tIns="0" rIns="0"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1" i="0" u="none" strike="noStrike" kern="0" cap="none" spc="0" normalizeH="0" baseline="0" noProof="0">
                  <a:ln>
                    <a:noFill/>
                  </a:ln>
                  <a:solidFill>
                    <a:srgbClr val="000000"/>
                  </a:solidFill>
                  <a:effectLst/>
                  <a:uLnTx/>
                  <a:uFillTx/>
                  <a:latin typeface="Arial"/>
                  <a:ea typeface="Arial"/>
                  <a:cs typeface="Arial"/>
                  <a:sym typeface="Arial"/>
                </a:rPr>
                <a:t>Jobarkitektur</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0" i="0" u="none" strike="noStrike" kern="0" cap="none" spc="0" normalizeH="0" baseline="0" noProof="0">
                  <a:ln>
                    <a:noFill/>
                  </a:ln>
                  <a:solidFill>
                    <a:srgbClr val="000000"/>
                  </a:solidFill>
                  <a:effectLst/>
                  <a:uLnTx/>
                  <a:uFillTx/>
                  <a:latin typeface="Arial"/>
                  <a:ea typeface="Arial"/>
                  <a:cs typeface="Arial"/>
                  <a:sym typeface="Arial"/>
                </a:rPr>
                <a:t>Alle stillinger evalueret og placeret i en jobarkitektur, der gør det muligt at sammenligne hvilke stillinger, der har samme værdi.</a:t>
              </a:r>
              <a:endParaRPr kumimoji="0" sz="105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 name="Google Shape;1027;p152">
              <a:extLst>
                <a:ext uri="{FF2B5EF4-FFF2-40B4-BE49-F238E27FC236}">
                  <a16:creationId xmlns:a16="http://schemas.microsoft.com/office/drawing/2014/main" id="{66C8D6FA-70DA-E2A6-7689-8BCBFB6AB20F}"/>
                </a:ext>
              </a:extLst>
            </p:cNvPr>
            <p:cNvSpPr/>
            <p:nvPr/>
          </p:nvSpPr>
          <p:spPr>
            <a:xfrm>
              <a:off x="6373966" y="3485295"/>
              <a:ext cx="4785000" cy="489300"/>
            </a:xfrm>
            <a:prstGeom prst="rect">
              <a:avLst/>
            </a:prstGeom>
            <a:noFill/>
            <a:ln>
              <a:noFill/>
            </a:ln>
          </p:spPr>
          <p:txBody>
            <a:bodyPr spcFirstLastPara="1" wrap="square" lIns="0" tIns="0" rIns="0"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1" i="0" u="none" strike="noStrike" kern="0" cap="none" spc="0" normalizeH="0" baseline="0" noProof="0">
                  <a:ln>
                    <a:noFill/>
                  </a:ln>
                  <a:solidFill>
                    <a:srgbClr val="000000"/>
                  </a:solidFill>
                  <a:effectLst/>
                  <a:uLnTx/>
                  <a:uFillTx/>
                  <a:latin typeface="Arial"/>
                  <a:ea typeface="Arial"/>
                  <a:cs typeface="Arial"/>
                  <a:sym typeface="Arial"/>
                </a:rPr>
                <a:t>Lønpolitik</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0" i="0" u="none" strike="noStrike" kern="0" cap="none" spc="0" normalizeH="0" baseline="0" noProof="0">
                  <a:ln>
                    <a:noFill/>
                  </a:ln>
                  <a:solidFill>
                    <a:srgbClr val="000000"/>
                  </a:solidFill>
                  <a:effectLst/>
                  <a:uLnTx/>
                  <a:uFillTx/>
                  <a:latin typeface="Arial"/>
                  <a:ea typeface="Arial"/>
                  <a:cs typeface="Arial"/>
                  <a:sym typeface="Arial"/>
                </a:rPr>
                <a:t>Beskriver, hvordan man fastsætter løn. Objektive kriterier for lønfastsættelse, lønregulering og forfremmelse er beskrevet.</a:t>
              </a:r>
              <a:endParaRPr kumimoji="0" sz="105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1028;p152">
              <a:extLst>
                <a:ext uri="{FF2B5EF4-FFF2-40B4-BE49-F238E27FC236}">
                  <a16:creationId xmlns:a16="http://schemas.microsoft.com/office/drawing/2014/main" id="{ACBF07E3-AD10-7DC5-D152-242154526DD3}"/>
                </a:ext>
              </a:extLst>
            </p:cNvPr>
            <p:cNvSpPr/>
            <p:nvPr/>
          </p:nvSpPr>
          <p:spPr>
            <a:xfrm>
              <a:off x="6373966" y="4051511"/>
              <a:ext cx="4785000" cy="489300"/>
            </a:xfrm>
            <a:prstGeom prst="rect">
              <a:avLst/>
            </a:prstGeom>
            <a:noFill/>
            <a:ln>
              <a:noFill/>
            </a:ln>
          </p:spPr>
          <p:txBody>
            <a:bodyPr spcFirstLastPara="1" wrap="square" lIns="0" tIns="0" rIns="0"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1" i="0" u="none" strike="noStrike" kern="0" cap="none" spc="0" normalizeH="0" baseline="0" noProof="0">
                  <a:ln>
                    <a:noFill/>
                  </a:ln>
                  <a:solidFill>
                    <a:srgbClr val="000000"/>
                  </a:solidFill>
                  <a:effectLst/>
                  <a:uLnTx/>
                  <a:uFillTx/>
                  <a:latin typeface="Arial"/>
                  <a:ea typeface="Arial"/>
                  <a:cs typeface="Arial"/>
                  <a:sym typeface="Arial"/>
                </a:rPr>
                <a:t>Lønanalyse</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0" i="0" u="none" strike="noStrike" kern="0" cap="none" spc="0" normalizeH="0" baseline="0" noProof="0">
                  <a:ln>
                    <a:noFill/>
                  </a:ln>
                  <a:solidFill>
                    <a:srgbClr val="000000"/>
                  </a:solidFill>
                  <a:effectLst/>
                  <a:uLnTx/>
                  <a:uFillTx/>
                  <a:latin typeface="Arial"/>
                  <a:ea typeface="Arial"/>
                  <a:cs typeface="Arial"/>
                  <a:sym typeface="Arial"/>
                </a:rPr>
                <a:t>Analyse af lønforskelle i overensstemmelse med rapporteringskrav. Handlingsplan ved lønforskelle på mere end 5%, der ikke kan forklares ud fra objektive kriterier.</a:t>
              </a:r>
              <a:endParaRPr kumimoji="0" sz="105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 name="Google Shape;1029;p152">
              <a:extLst>
                <a:ext uri="{FF2B5EF4-FFF2-40B4-BE49-F238E27FC236}">
                  <a16:creationId xmlns:a16="http://schemas.microsoft.com/office/drawing/2014/main" id="{9FD10D53-EADD-7E6E-480D-3D5C1D3DEA90}"/>
                </a:ext>
              </a:extLst>
            </p:cNvPr>
            <p:cNvSpPr/>
            <p:nvPr/>
          </p:nvSpPr>
          <p:spPr>
            <a:xfrm>
              <a:off x="6373966" y="4688234"/>
              <a:ext cx="4785000" cy="338700"/>
            </a:xfrm>
            <a:prstGeom prst="rect">
              <a:avLst/>
            </a:prstGeom>
            <a:noFill/>
            <a:ln>
              <a:noFill/>
            </a:ln>
          </p:spPr>
          <p:txBody>
            <a:bodyPr spcFirstLastPara="1" wrap="square" lIns="0" tIns="0" rIns="0"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1" i="0" u="none" strike="noStrike" kern="0" cap="none" spc="0" normalizeH="0" baseline="0" noProof="0">
                  <a:ln>
                    <a:noFill/>
                  </a:ln>
                  <a:solidFill>
                    <a:srgbClr val="000000"/>
                  </a:solidFill>
                  <a:effectLst/>
                  <a:uLnTx/>
                  <a:uFillTx/>
                  <a:latin typeface="Arial"/>
                  <a:ea typeface="Arial"/>
                  <a:cs typeface="Arial"/>
                  <a:sym typeface="Arial"/>
                </a:rPr>
                <a:t>Rekruttering</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0" i="0" u="none" strike="noStrike" kern="0" cap="none" spc="0" normalizeH="0" baseline="0" noProof="0">
                  <a:ln>
                    <a:noFill/>
                  </a:ln>
                  <a:solidFill>
                    <a:srgbClr val="000000"/>
                  </a:solidFill>
                  <a:effectLst/>
                  <a:uLnTx/>
                  <a:uFillTx/>
                  <a:latin typeface="Arial"/>
                  <a:ea typeface="Arial"/>
                  <a:cs typeface="Arial"/>
                  <a:sym typeface="Arial"/>
                </a:rPr>
                <a:t>Løndiskrimination begynder potentielt ved rekrutteringen. Åbenhed om startløn eller løninterval og ingen spørgsmål om kandidatens nuværende lønniveau.</a:t>
              </a:r>
              <a:endParaRPr kumimoji="0" sz="105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 name="Google Shape;1030;p152">
              <a:extLst>
                <a:ext uri="{FF2B5EF4-FFF2-40B4-BE49-F238E27FC236}">
                  <a16:creationId xmlns:a16="http://schemas.microsoft.com/office/drawing/2014/main" id="{6B77FEF3-4C67-2D54-DCB3-FD52A4D47703}"/>
                </a:ext>
              </a:extLst>
            </p:cNvPr>
            <p:cNvSpPr/>
            <p:nvPr/>
          </p:nvSpPr>
          <p:spPr>
            <a:xfrm>
              <a:off x="2468047" y="2582942"/>
              <a:ext cx="2806200" cy="2806200"/>
            </a:xfrm>
            <a:prstGeom prst="ellipse">
              <a:avLst/>
            </a:prstGeom>
            <a:solidFill>
              <a:srgbClr val="DEDEDE"/>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200"/>
                <a:buFontTx/>
                <a:buNone/>
                <a:tabLst/>
                <a:defRPr/>
              </a:pP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8" name="Google Shape;1031;p152">
              <a:extLst>
                <a:ext uri="{FF2B5EF4-FFF2-40B4-BE49-F238E27FC236}">
                  <a16:creationId xmlns:a16="http://schemas.microsoft.com/office/drawing/2014/main" id="{FFD81C7E-53B9-FD4D-7AFF-4EAEC9236576}"/>
                </a:ext>
              </a:extLst>
            </p:cNvPr>
            <p:cNvSpPr/>
            <p:nvPr/>
          </p:nvSpPr>
          <p:spPr>
            <a:xfrm>
              <a:off x="3263146" y="3378040"/>
              <a:ext cx="1215900" cy="1215900"/>
            </a:xfrm>
            <a:prstGeom prst="ellipse">
              <a:avLst/>
            </a:prstGeom>
            <a:solidFill>
              <a:srgbClr val="464646"/>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r>
                <a:rPr kumimoji="0" lang="da" sz="1050" b="0" i="0" u="none" strike="noStrike" kern="0" cap="none" spc="0" normalizeH="0" baseline="0" noProof="0">
                  <a:ln>
                    <a:noFill/>
                  </a:ln>
                  <a:solidFill>
                    <a:srgbClr val="FFFFFF"/>
                  </a:solidFill>
                  <a:effectLst/>
                  <a:uLnTx/>
                  <a:uFillTx/>
                  <a:latin typeface="Arial"/>
                  <a:ea typeface="Arial"/>
                  <a:cs typeface="Arial"/>
                  <a:sym typeface="Arial"/>
                </a:rPr>
                <a:t>Løn-</a:t>
              </a:r>
              <a:endParaRPr kumimoji="0" sz="105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r>
                <a:rPr kumimoji="0" lang="da" sz="1050" b="0" i="0" u="none" strike="noStrike" kern="0" cap="none" spc="0" normalizeH="0" baseline="0" noProof="0">
                  <a:ln>
                    <a:noFill/>
                  </a:ln>
                  <a:solidFill>
                    <a:srgbClr val="FFFFFF"/>
                  </a:solidFill>
                  <a:effectLst/>
                  <a:uLnTx/>
                  <a:uFillTx/>
                  <a:latin typeface="Arial"/>
                  <a:ea typeface="Arial"/>
                  <a:cs typeface="Arial"/>
                  <a:sym typeface="Arial"/>
                </a:rPr>
                <a:t>Gennem-</a:t>
              </a:r>
              <a:endParaRPr kumimoji="0" sz="105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r>
                <a:rPr kumimoji="0" lang="da" sz="1050" b="0" i="0" u="none" strike="noStrike" kern="0" cap="none" spc="0" normalizeH="0" baseline="0" noProof="0">
                  <a:ln>
                    <a:noFill/>
                  </a:ln>
                  <a:solidFill>
                    <a:srgbClr val="FFFFFF"/>
                  </a:solidFill>
                  <a:effectLst/>
                  <a:uLnTx/>
                  <a:uFillTx/>
                  <a:latin typeface="Arial"/>
                  <a:ea typeface="Arial"/>
                  <a:cs typeface="Arial"/>
                  <a:sym typeface="Arial"/>
                </a:rPr>
                <a:t>sigtighed</a:t>
              </a:r>
              <a:endParaRPr kumimoji="0" sz="105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9" name="Google Shape;1032;p152">
              <a:extLst>
                <a:ext uri="{FF2B5EF4-FFF2-40B4-BE49-F238E27FC236}">
                  <a16:creationId xmlns:a16="http://schemas.microsoft.com/office/drawing/2014/main" id="{D2E60DC9-9D1B-A271-85B5-5750F0A12D14}"/>
                </a:ext>
              </a:extLst>
            </p:cNvPr>
            <p:cNvGrpSpPr/>
            <p:nvPr/>
          </p:nvGrpSpPr>
          <p:grpSpPr>
            <a:xfrm>
              <a:off x="2561602" y="2676663"/>
              <a:ext cx="2619152" cy="2619217"/>
              <a:chOff x="4110330" y="4003742"/>
              <a:chExt cx="1533013" cy="1535567"/>
            </a:xfrm>
          </p:grpSpPr>
          <p:sp>
            <p:nvSpPr>
              <p:cNvPr id="20" name="Google Shape;1033;p152">
                <a:extLst>
                  <a:ext uri="{FF2B5EF4-FFF2-40B4-BE49-F238E27FC236}">
                    <a16:creationId xmlns:a16="http://schemas.microsoft.com/office/drawing/2014/main" id="{C8585BE6-F668-F49B-F254-77B01D0D102C}"/>
                  </a:ext>
                </a:extLst>
              </p:cNvPr>
              <p:cNvSpPr/>
              <p:nvPr/>
            </p:nvSpPr>
            <p:spPr>
              <a:xfrm>
                <a:off x="4110330" y="4794381"/>
                <a:ext cx="742334" cy="744928"/>
              </a:xfrm>
              <a:custGeom>
                <a:avLst/>
                <a:gdLst/>
                <a:ahLst/>
                <a:cxnLst/>
                <a:rect l="l" t="t" r="r" b="b"/>
                <a:pathLst>
                  <a:path w="269" h="270" extrusionOk="0">
                    <a:moveTo>
                      <a:pt x="132" y="0"/>
                    </a:moveTo>
                    <a:cubicBezTo>
                      <a:pt x="0" y="0"/>
                      <a:pt x="0" y="0"/>
                      <a:pt x="0" y="0"/>
                    </a:cubicBezTo>
                    <a:cubicBezTo>
                      <a:pt x="4" y="147"/>
                      <a:pt x="122" y="265"/>
                      <a:pt x="269" y="270"/>
                    </a:cubicBezTo>
                    <a:cubicBezTo>
                      <a:pt x="269" y="138"/>
                      <a:pt x="269" y="138"/>
                      <a:pt x="269" y="138"/>
                    </a:cubicBezTo>
                    <a:cubicBezTo>
                      <a:pt x="195" y="133"/>
                      <a:pt x="136" y="74"/>
                      <a:pt x="132" y="0"/>
                    </a:cubicBezTo>
                    <a:close/>
                  </a:path>
                </a:pathLst>
              </a:custGeom>
              <a:solidFill>
                <a:srgbClr val="D04A02"/>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0" i="0" u="none" strike="noStrike" kern="0" cap="none" spc="0" normalizeH="0" baseline="0" noProof="0">
                    <a:ln>
                      <a:noFill/>
                    </a:ln>
                    <a:solidFill>
                      <a:srgbClr val="FFFFFF"/>
                    </a:solidFill>
                    <a:effectLst/>
                    <a:uLnTx/>
                    <a:uFillTx/>
                    <a:latin typeface="Arial"/>
                    <a:ea typeface="Arial"/>
                    <a:cs typeface="Arial"/>
                    <a:sym typeface="Arial"/>
                  </a:rPr>
                  <a:t>Lønanalyse</a:t>
                </a: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 name="Google Shape;1034;p152">
                <a:extLst>
                  <a:ext uri="{FF2B5EF4-FFF2-40B4-BE49-F238E27FC236}">
                    <a16:creationId xmlns:a16="http://schemas.microsoft.com/office/drawing/2014/main" id="{29AFB81B-4A16-B94F-0CDC-A27D5414EF57}"/>
                  </a:ext>
                </a:extLst>
              </p:cNvPr>
              <p:cNvSpPr/>
              <p:nvPr/>
            </p:nvSpPr>
            <p:spPr>
              <a:xfrm>
                <a:off x="4901009" y="4003742"/>
                <a:ext cx="742334" cy="743234"/>
              </a:xfrm>
              <a:custGeom>
                <a:avLst/>
                <a:gdLst/>
                <a:ahLst/>
                <a:cxnLst/>
                <a:rect l="l" t="t" r="r" b="b"/>
                <a:pathLst>
                  <a:path w="269" h="269" extrusionOk="0">
                    <a:moveTo>
                      <a:pt x="137" y="269"/>
                    </a:moveTo>
                    <a:cubicBezTo>
                      <a:pt x="269" y="269"/>
                      <a:pt x="269" y="269"/>
                      <a:pt x="269" y="269"/>
                    </a:cubicBezTo>
                    <a:cubicBezTo>
                      <a:pt x="265" y="122"/>
                      <a:pt x="147" y="4"/>
                      <a:pt x="0" y="0"/>
                    </a:cubicBezTo>
                    <a:cubicBezTo>
                      <a:pt x="0" y="132"/>
                      <a:pt x="0" y="132"/>
                      <a:pt x="0" y="132"/>
                    </a:cubicBezTo>
                    <a:cubicBezTo>
                      <a:pt x="74" y="136"/>
                      <a:pt x="133" y="195"/>
                      <a:pt x="137" y="269"/>
                    </a:cubicBezTo>
                    <a:close/>
                  </a:path>
                </a:pathLst>
              </a:custGeom>
              <a:solidFill>
                <a:srgbClr val="E0301E"/>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0" i="0" u="none" strike="noStrike" kern="0" cap="none" spc="0" normalizeH="0" baseline="0" noProof="0">
                    <a:ln>
                      <a:noFill/>
                    </a:ln>
                    <a:solidFill>
                      <a:srgbClr val="FFFFFF"/>
                    </a:solidFill>
                    <a:effectLst/>
                    <a:uLnTx/>
                    <a:uFillTx/>
                    <a:latin typeface="Arial"/>
                    <a:ea typeface="Arial"/>
                    <a:cs typeface="Arial"/>
                    <a:sym typeface="Arial"/>
                  </a:rPr>
                  <a:t>Jobarkitektur</a:t>
                </a: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2" name="Google Shape;1035;p152">
                <a:extLst>
                  <a:ext uri="{FF2B5EF4-FFF2-40B4-BE49-F238E27FC236}">
                    <a16:creationId xmlns:a16="http://schemas.microsoft.com/office/drawing/2014/main" id="{20426B0E-EFA8-D048-8A7D-901E07EBD0A2}"/>
                  </a:ext>
                </a:extLst>
              </p:cNvPr>
              <p:cNvSpPr/>
              <p:nvPr/>
            </p:nvSpPr>
            <p:spPr>
              <a:xfrm>
                <a:off x="4110330" y="4003742"/>
                <a:ext cx="742334" cy="743234"/>
              </a:xfrm>
              <a:custGeom>
                <a:avLst/>
                <a:gdLst/>
                <a:ahLst/>
                <a:cxnLst/>
                <a:rect l="l" t="t" r="r" b="b"/>
                <a:pathLst>
                  <a:path w="269" h="269" extrusionOk="0">
                    <a:moveTo>
                      <a:pt x="269" y="132"/>
                    </a:moveTo>
                    <a:cubicBezTo>
                      <a:pt x="269" y="0"/>
                      <a:pt x="269" y="0"/>
                      <a:pt x="269" y="0"/>
                    </a:cubicBezTo>
                    <a:cubicBezTo>
                      <a:pt x="122" y="4"/>
                      <a:pt x="4" y="122"/>
                      <a:pt x="0" y="269"/>
                    </a:cubicBezTo>
                    <a:cubicBezTo>
                      <a:pt x="132" y="269"/>
                      <a:pt x="132" y="269"/>
                      <a:pt x="132" y="269"/>
                    </a:cubicBezTo>
                    <a:cubicBezTo>
                      <a:pt x="136" y="195"/>
                      <a:pt x="195" y="136"/>
                      <a:pt x="269" y="132"/>
                    </a:cubicBezTo>
                    <a:close/>
                  </a:path>
                </a:pathLst>
              </a:custGeom>
              <a:solidFill>
                <a:srgbClr val="D93954"/>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0" i="0" u="none" strike="noStrike" kern="0" cap="none" spc="0" normalizeH="0" baseline="0" noProof="0">
                    <a:ln>
                      <a:noFill/>
                    </a:ln>
                    <a:solidFill>
                      <a:srgbClr val="FFFFFF"/>
                    </a:solidFill>
                    <a:effectLst/>
                    <a:uLnTx/>
                    <a:uFillTx/>
                    <a:latin typeface="Arial"/>
                    <a:ea typeface="Arial"/>
                    <a:cs typeface="Arial"/>
                    <a:sym typeface="Arial"/>
                  </a:rPr>
                  <a:t>Rekruttering</a:t>
                </a: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3" name="Google Shape;1036;p152">
                <a:extLst>
                  <a:ext uri="{FF2B5EF4-FFF2-40B4-BE49-F238E27FC236}">
                    <a16:creationId xmlns:a16="http://schemas.microsoft.com/office/drawing/2014/main" id="{8FE61357-FCB7-DCB5-D614-5AC777DF446B}"/>
                  </a:ext>
                </a:extLst>
              </p:cNvPr>
              <p:cNvSpPr/>
              <p:nvPr/>
            </p:nvSpPr>
            <p:spPr>
              <a:xfrm>
                <a:off x="4901009" y="4794381"/>
                <a:ext cx="742334" cy="744928"/>
              </a:xfrm>
              <a:custGeom>
                <a:avLst/>
                <a:gdLst/>
                <a:ahLst/>
                <a:cxnLst/>
                <a:rect l="l" t="t" r="r" b="b"/>
                <a:pathLst>
                  <a:path w="269" h="270" extrusionOk="0">
                    <a:moveTo>
                      <a:pt x="0" y="138"/>
                    </a:moveTo>
                    <a:cubicBezTo>
                      <a:pt x="0" y="270"/>
                      <a:pt x="0" y="270"/>
                      <a:pt x="0" y="270"/>
                    </a:cubicBezTo>
                    <a:cubicBezTo>
                      <a:pt x="147" y="265"/>
                      <a:pt x="265" y="147"/>
                      <a:pt x="269" y="0"/>
                    </a:cubicBezTo>
                    <a:cubicBezTo>
                      <a:pt x="137" y="0"/>
                      <a:pt x="137" y="0"/>
                      <a:pt x="137" y="0"/>
                    </a:cubicBezTo>
                    <a:cubicBezTo>
                      <a:pt x="133" y="74"/>
                      <a:pt x="74" y="133"/>
                      <a:pt x="0" y="138"/>
                    </a:cubicBezTo>
                    <a:close/>
                  </a:path>
                </a:pathLst>
              </a:custGeom>
              <a:solidFill>
                <a:srgbClr val="EB8C00"/>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200"/>
                  <a:buFontTx/>
                  <a:buNone/>
                  <a:tabLst/>
                  <a:defRPr/>
                </a:pPr>
                <a:r>
                  <a:rPr kumimoji="0" lang="da" sz="900" b="0" i="0" u="none" strike="noStrike" kern="0" cap="none" spc="0" normalizeH="0" baseline="0" noProof="0">
                    <a:ln>
                      <a:noFill/>
                    </a:ln>
                    <a:solidFill>
                      <a:srgbClr val="FFFFFF"/>
                    </a:solidFill>
                    <a:effectLst/>
                    <a:uLnTx/>
                    <a:uFillTx/>
                    <a:latin typeface="Arial"/>
                    <a:ea typeface="Arial"/>
                    <a:cs typeface="Arial"/>
                    <a:sym typeface="Arial"/>
                  </a:rPr>
                  <a:t>Lønpolitik</a:t>
                </a: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sp>
        <p:nvSpPr>
          <p:cNvPr id="24" name="Google Shape;1037;p152">
            <a:extLst>
              <a:ext uri="{FF2B5EF4-FFF2-40B4-BE49-F238E27FC236}">
                <a16:creationId xmlns:a16="http://schemas.microsoft.com/office/drawing/2014/main" id="{41DA577C-1FBB-A4D5-DD4F-62296A3D7675}"/>
              </a:ext>
            </a:extLst>
          </p:cNvPr>
          <p:cNvSpPr/>
          <p:nvPr/>
        </p:nvSpPr>
        <p:spPr>
          <a:xfrm>
            <a:off x="4063866" y="4336080"/>
            <a:ext cx="215325" cy="215325"/>
          </a:xfrm>
          <a:prstGeom prst="ellipse">
            <a:avLst/>
          </a:prstGeom>
          <a:solidFill>
            <a:srgbClr val="7D7D7D"/>
          </a:solidFill>
          <a:ln>
            <a:noFill/>
          </a:ln>
        </p:spPr>
        <p:txBody>
          <a:bodyPr spcFirstLastPara="1" wrap="square" lIns="68569" tIns="34275" rIns="68569" bIns="34275" anchor="ctr" anchorCtr="0">
            <a:noAutofit/>
          </a:bodyPr>
          <a:lstStyle/>
          <a:p>
            <a:pPr algn="ctr" defTabSz="685800" rtl="0">
              <a:buClr>
                <a:srgbClr val="000000"/>
              </a:buClr>
              <a:buSzPts val="1200"/>
            </a:pPr>
            <a:endParaRPr sz="900">
              <a:solidFill>
                <a:srgbClr val="FFFFFF"/>
              </a:solidFill>
              <a:latin typeface="Arial"/>
              <a:ea typeface="Arial"/>
              <a:cs typeface="Arial"/>
              <a:sym typeface="Arial"/>
            </a:endParaRPr>
          </a:p>
        </p:txBody>
      </p:sp>
      <p:sp>
        <p:nvSpPr>
          <p:cNvPr id="25" name="Google Shape;1038;p152">
            <a:extLst>
              <a:ext uri="{FF2B5EF4-FFF2-40B4-BE49-F238E27FC236}">
                <a16:creationId xmlns:a16="http://schemas.microsoft.com/office/drawing/2014/main" id="{6A2271C3-00BA-9292-1645-E647642C71A5}"/>
              </a:ext>
            </a:extLst>
          </p:cNvPr>
          <p:cNvSpPr/>
          <p:nvPr/>
        </p:nvSpPr>
        <p:spPr>
          <a:xfrm>
            <a:off x="4368175" y="4278930"/>
            <a:ext cx="4400775" cy="311400"/>
          </a:xfrm>
          <a:prstGeom prst="rect">
            <a:avLst/>
          </a:prstGeom>
          <a:noFill/>
          <a:ln>
            <a:noFill/>
          </a:ln>
        </p:spPr>
        <p:txBody>
          <a:bodyPr spcFirstLastPara="1" wrap="square" lIns="0" tIns="0" rIns="0" bIns="34275" anchor="t" anchorCtr="0">
            <a:noAutofit/>
          </a:bodyPr>
          <a:lstStyle/>
          <a:p>
            <a:pPr algn="l" defTabSz="685800" rtl="0">
              <a:buClr>
                <a:srgbClr val="000000"/>
              </a:buClr>
              <a:buSzPts val="1200"/>
            </a:pPr>
            <a:r>
              <a:rPr lang="da" sz="900" b="1">
                <a:solidFill>
                  <a:srgbClr val="000000"/>
                </a:solidFill>
                <a:latin typeface="Arial"/>
                <a:ea typeface="Arial"/>
                <a:cs typeface="Arial"/>
                <a:sym typeface="Arial"/>
              </a:rPr>
              <a:t>Kommunikation</a:t>
            </a:r>
            <a:endParaRPr sz="900">
              <a:solidFill>
                <a:srgbClr val="000000"/>
              </a:solidFill>
              <a:latin typeface="Arial"/>
              <a:ea typeface="Arial"/>
              <a:cs typeface="Arial"/>
              <a:sym typeface="Arial"/>
            </a:endParaRPr>
          </a:p>
          <a:p>
            <a:pPr algn="l" defTabSz="685800" rtl="0">
              <a:buClr>
                <a:srgbClr val="000000"/>
              </a:buClr>
              <a:buSzPts val="1200"/>
            </a:pPr>
            <a:r>
              <a:rPr lang="da" sz="900">
                <a:solidFill>
                  <a:srgbClr val="000000"/>
                </a:solidFill>
                <a:latin typeface="Arial"/>
                <a:ea typeface="Arial"/>
                <a:cs typeface="Arial"/>
                <a:sym typeface="Arial"/>
              </a:rPr>
              <a:t>Træning af ledere, information til medarbejdere, opdateringer af ansættelseskontrakter, personalehåndbog, D&amp;I-politik, mm.</a:t>
            </a:r>
            <a:endParaRPr sz="900">
              <a:solidFill>
                <a:srgbClr val="000000"/>
              </a:solidFill>
              <a:latin typeface="Arial"/>
              <a:ea typeface="Arial"/>
              <a:cs typeface="Arial"/>
              <a:sym typeface="Arial"/>
            </a:endParaRPr>
          </a:p>
        </p:txBody>
      </p:sp>
      <p:sp>
        <p:nvSpPr>
          <p:cNvPr id="26" name="Google Shape;1039;p152">
            <a:extLst>
              <a:ext uri="{FF2B5EF4-FFF2-40B4-BE49-F238E27FC236}">
                <a16:creationId xmlns:a16="http://schemas.microsoft.com/office/drawing/2014/main" id="{9CA881FA-1B0B-0252-C7FA-8AFF4390F2B5}"/>
              </a:ext>
            </a:extLst>
          </p:cNvPr>
          <p:cNvSpPr txBox="1"/>
          <p:nvPr/>
        </p:nvSpPr>
        <p:spPr>
          <a:xfrm>
            <a:off x="1271569" y="1479986"/>
            <a:ext cx="1593000" cy="311400"/>
          </a:xfrm>
          <a:prstGeom prst="rect">
            <a:avLst/>
          </a:prstGeom>
          <a:noFill/>
          <a:ln>
            <a:noFill/>
          </a:ln>
        </p:spPr>
        <p:txBody>
          <a:bodyPr spcFirstLastPara="1" wrap="square" lIns="68569" tIns="68569" rIns="68569" bIns="68569" anchor="t" anchorCtr="0">
            <a:noAutofit/>
          </a:bodyPr>
          <a:lstStyle/>
          <a:p>
            <a:pPr algn="ctr" defTabSz="685800" rtl="0">
              <a:buClr>
                <a:srgbClr val="000000"/>
              </a:buClr>
              <a:buSzPts val="1200"/>
            </a:pPr>
            <a:r>
              <a:rPr lang="da" sz="900">
                <a:solidFill>
                  <a:srgbClr val="FFFFFF"/>
                </a:solidFill>
                <a:latin typeface="Arial"/>
                <a:ea typeface="Arial"/>
                <a:cs typeface="Arial"/>
                <a:sym typeface="Arial"/>
              </a:rPr>
              <a:t>Kommunikation</a:t>
            </a:r>
            <a:endParaRPr sz="900">
              <a:solidFill>
                <a:srgbClr val="FFFFFF"/>
              </a:solidFill>
              <a:latin typeface="Arial"/>
              <a:ea typeface="Arial"/>
              <a:cs typeface="Arial"/>
              <a:sym typeface="Arial"/>
            </a:endParaRPr>
          </a:p>
        </p:txBody>
      </p:sp>
      <p:sp>
        <p:nvSpPr>
          <p:cNvPr id="27" name="Google Shape;1040;p152">
            <a:extLst>
              <a:ext uri="{FF2B5EF4-FFF2-40B4-BE49-F238E27FC236}">
                <a16:creationId xmlns:a16="http://schemas.microsoft.com/office/drawing/2014/main" id="{38451B93-BF8C-55E9-2903-89FF68CF5FF2}"/>
              </a:ext>
            </a:extLst>
          </p:cNvPr>
          <p:cNvSpPr txBox="1"/>
          <p:nvPr/>
        </p:nvSpPr>
        <p:spPr>
          <a:xfrm>
            <a:off x="1271569" y="4337486"/>
            <a:ext cx="1593000" cy="311400"/>
          </a:xfrm>
          <a:prstGeom prst="rect">
            <a:avLst/>
          </a:prstGeom>
          <a:noFill/>
          <a:ln>
            <a:noFill/>
          </a:ln>
        </p:spPr>
        <p:txBody>
          <a:bodyPr spcFirstLastPara="1" wrap="square" lIns="68569" tIns="68569" rIns="68569" bIns="68569" anchor="t" anchorCtr="0">
            <a:noAutofit/>
          </a:bodyPr>
          <a:lstStyle/>
          <a:p>
            <a:pPr algn="ctr" defTabSz="685800" rtl="0">
              <a:buClr>
                <a:srgbClr val="000000"/>
              </a:buClr>
              <a:buSzPts val="1200"/>
            </a:pPr>
            <a:r>
              <a:rPr lang="da" sz="900">
                <a:solidFill>
                  <a:srgbClr val="FFFFFF"/>
                </a:solidFill>
                <a:latin typeface="Arial"/>
                <a:ea typeface="Arial"/>
                <a:cs typeface="Arial"/>
                <a:sym typeface="Arial"/>
              </a:rPr>
              <a:t>Kommunikation</a:t>
            </a:r>
            <a:endParaRPr sz="900">
              <a:solidFill>
                <a:srgbClr val="FFFFFF"/>
              </a:solidFill>
              <a:latin typeface="Arial"/>
              <a:ea typeface="Arial"/>
              <a:cs typeface="Arial"/>
              <a:sym typeface="Arial"/>
            </a:endParaRPr>
          </a:p>
        </p:txBody>
      </p:sp>
    </p:spTree>
    <p:extLst>
      <p:ext uri="{BB962C8B-B14F-4D97-AF65-F5344CB8AC3E}">
        <p14:creationId xmlns:p14="http://schemas.microsoft.com/office/powerpoint/2010/main" val="1019146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27">
          <a:extLst>
            <a:ext uri="{FF2B5EF4-FFF2-40B4-BE49-F238E27FC236}">
              <a16:creationId xmlns:a16="http://schemas.microsoft.com/office/drawing/2014/main" id="{70024692-E4BB-F269-15A3-CCFF2E55D1DE}"/>
            </a:ext>
          </a:extLst>
        </p:cNvPr>
        <p:cNvGrpSpPr/>
        <p:nvPr/>
      </p:nvGrpSpPr>
      <p:grpSpPr>
        <a:xfrm>
          <a:off x="0" y="0"/>
          <a:ext cx="0" cy="0"/>
          <a:chOff x="0" y="0"/>
          <a:chExt cx="0" cy="0"/>
        </a:xfrm>
      </p:grpSpPr>
      <p:sp>
        <p:nvSpPr>
          <p:cNvPr id="928" name="Google Shape;928;g31dc4b1263f_0_100">
            <a:extLst>
              <a:ext uri="{FF2B5EF4-FFF2-40B4-BE49-F238E27FC236}">
                <a16:creationId xmlns:a16="http://schemas.microsoft.com/office/drawing/2014/main" id="{EC3D0064-5429-5272-65CB-CC8FB7803DE4}"/>
              </a:ext>
            </a:extLst>
          </p:cNvPr>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buSzPts val="3200"/>
            </a:pPr>
            <a:r>
              <a:rPr lang="da-DK" dirty="0"/>
              <a:t>Jobkategorier</a:t>
            </a:r>
            <a:endParaRPr dirty="0"/>
          </a:p>
        </p:txBody>
      </p:sp>
      <p:sp>
        <p:nvSpPr>
          <p:cNvPr id="931" name="Google Shape;931;g31dc4b1263f_0_100">
            <a:extLst>
              <a:ext uri="{FF2B5EF4-FFF2-40B4-BE49-F238E27FC236}">
                <a16:creationId xmlns:a16="http://schemas.microsoft.com/office/drawing/2014/main" id="{A52C0350-8173-A4FA-841F-87FADCFE47A7}"/>
              </a:ext>
            </a:extLst>
          </p:cNvPr>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36</a:t>
            </a:fld>
            <a:endParaRPr/>
          </a:p>
        </p:txBody>
      </p:sp>
      <p:grpSp>
        <p:nvGrpSpPr>
          <p:cNvPr id="45" name="Google Shape;1227;p157">
            <a:extLst>
              <a:ext uri="{FF2B5EF4-FFF2-40B4-BE49-F238E27FC236}">
                <a16:creationId xmlns:a16="http://schemas.microsoft.com/office/drawing/2014/main" id="{5BBA62E1-B355-5610-F8D0-BD25FCE44570}"/>
              </a:ext>
            </a:extLst>
          </p:cNvPr>
          <p:cNvGrpSpPr/>
          <p:nvPr/>
        </p:nvGrpSpPr>
        <p:grpSpPr>
          <a:xfrm>
            <a:off x="-317345" y="-679523"/>
            <a:ext cx="10458994" cy="5991497"/>
            <a:chOff x="265801" y="826820"/>
            <a:chExt cx="11794500" cy="5396400"/>
          </a:xfrm>
        </p:grpSpPr>
        <p:sp>
          <p:nvSpPr>
            <p:cNvPr id="46" name="Google Shape;1228;p157">
              <a:extLst>
                <a:ext uri="{FF2B5EF4-FFF2-40B4-BE49-F238E27FC236}">
                  <a16:creationId xmlns:a16="http://schemas.microsoft.com/office/drawing/2014/main" id="{65862859-0B92-D038-E8E2-1E848424ADA6}"/>
                </a:ext>
              </a:extLst>
            </p:cNvPr>
            <p:cNvSpPr/>
            <p:nvPr/>
          </p:nvSpPr>
          <p:spPr>
            <a:xfrm rot="-778954">
              <a:off x="445605" y="2074182"/>
              <a:ext cx="11434893" cy="2901677"/>
            </a:xfrm>
            <a:prstGeom prst="homePlate">
              <a:avLst>
                <a:gd name="adj" fmla="val 35828"/>
              </a:avLst>
            </a:prstGeom>
            <a:solidFill>
              <a:srgbClr val="DEDEDE">
                <a:alpha val="3059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7" name="Google Shape;1229;p157">
              <a:extLst>
                <a:ext uri="{FF2B5EF4-FFF2-40B4-BE49-F238E27FC236}">
                  <a16:creationId xmlns:a16="http://schemas.microsoft.com/office/drawing/2014/main" id="{116FC510-4964-925A-4B5E-579426D9AFAB}"/>
                </a:ext>
              </a:extLst>
            </p:cNvPr>
            <p:cNvSpPr/>
            <p:nvPr/>
          </p:nvSpPr>
          <p:spPr>
            <a:xfrm>
              <a:off x="4170366" y="3885398"/>
              <a:ext cx="2196000" cy="504000"/>
            </a:xfrm>
            <a:prstGeom prst="chevron">
              <a:avLst>
                <a:gd name="adj" fmla="val 22469"/>
              </a:avLst>
            </a:prstGeom>
            <a:solidFill>
              <a:srgbClr val="EB8C00"/>
            </a:solidFill>
            <a:ln>
              <a:noFill/>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da" sz="1400" b="1" i="0" u="none" strike="noStrike" kern="0" cap="none" spc="0" normalizeH="0" baseline="0" noProof="0" dirty="0">
                  <a:ln>
                    <a:noFill/>
                  </a:ln>
                  <a:solidFill>
                    <a:srgbClr val="FFFFFF"/>
                  </a:solidFill>
                  <a:effectLst/>
                  <a:uLnTx/>
                  <a:uFillTx/>
                  <a:latin typeface="Arial"/>
                  <a:ea typeface="Arial"/>
                  <a:cs typeface="Arial"/>
                  <a:sym typeface="Arial"/>
                </a:rPr>
                <a:t>Sign-off jobarkitektur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 name="Google Shape;1230;p157">
              <a:extLst>
                <a:ext uri="{FF2B5EF4-FFF2-40B4-BE49-F238E27FC236}">
                  <a16:creationId xmlns:a16="http://schemas.microsoft.com/office/drawing/2014/main" id="{19A3B6A7-2245-829F-ECAF-60166A7B18B2}"/>
                </a:ext>
              </a:extLst>
            </p:cNvPr>
            <p:cNvSpPr/>
            <p:nvPr/>
          </p:nvSpPr>
          <p:spPr>
            <a:xfrm>
              <a:off x="987252" y="5168738"/>
              <a:ext cx="2196000" cy="504000"/>
            </a:xfrm>
            <a:prstGeom prst="homePlate">
              <a:avLst>
                <a:gd name="adj" fmla="val 24778"/>
              </a:avLst>
            </a:prstGeom>
            <a:solidFill>
              <a:srgbClr val="D04A02"/>
            </a:solidFill>
            <a:ln>
              <a:noFill/>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50"/>
                <a:buFont typeface="Arial"/>
                <a:buNone/>
                <a:tabLst/>
                <a:defRPr/>
              </a:pPr>
              <a:r>
                <a:rPr kumimoji="0" lang="da" sz="1400" b="1" i="0" u="none" strike="noStrike" kern="0" cap="none" spc="0" normalizeH="0" baseline="0" noProof="0">
                  <a:ln>
                    <a:noFill/>
                  </a:ln>
                  <a:solidFill>
                    <a:srgbClr val="FFFFFF"/>
                  </a:solidFill>
                  <a:effectLst/>
                  <a:uLnTx/>
                  <a:uFillTx/>
                  <a:latin typeface="Arial"/>
                  <a:ea typeface="Arial"/>
                  <a:cs typeface="Arial"/>
                  <a:sym typeface="Arial"/>
                </a:rPr>
                <a:t>Undersøg og vurder eksisterende strukturer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 name="Google Shape;1231;p157">
              <a:extLst>
                <a:ext uri="{FF2B5EF4-FFF2-40B4-BE49-F238E27FC236}">
                  <a16:creationId xmlns:a16="http://schemas.microsoft.com/office/drawing/2014/main" id="{920958B0-34B5-2F8C-A77D-1375C8F746D8}"/>
                </a:ext>
              </a:extLst>
            </p:cNvPr>
            <p:cNvSpPr/>
            <p:nvPr/>
          </p:nvSpPr>
          <p:spPr>
            <a:xfrm>
              <a:off x="5898656" y="3243727"/>
              <a:ext cx="2196000" cy="504000"/>
            </a:xfrm>
            <a:prstGeom prst="chevron">
              <a:avLst>
                <a:gd name="adj" fmla="val 22469"/>
              </a:avLst>
            </a:prstGeom>
            <a:solidFill>
              <a:srgbClr val="FFB600"/>
            </a:solidFill>
            <a:ln>
              <a:noFill/>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da" sz="1400" b="1" i="0" u="none" strike="noStrike" kern="0" cap="none" spc="0" normalizeH="0" baseline="0" noProof="0">
                  <a:ln>
                    <a:noFill/>
                  </a:ln>
                  <a:solidFill>
                    <a:srgbClr val="FFFFFF"/>
                  </a:solidFill>
                  <a:effectLst/>
                  <a:uLnTx/>
                  <a:uFillTx/>
                  <a:latin typeface="Arial"/>
                  <a:ea typeface="Arial"/>
                  <a:cs typeface="Arial"/>
                  <a:sym typeface="Arial"/>
                </a:rPr>
                <a:t>Job mapping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 name="Google Shape;1232;p157">
              <a:extLst>
                <a:ext uri="{FF2B5EF4-FFF2-40B4-BE49-F238E27FC236}">
                  <a16:creationId xmlns:a16="http://schemas.microsoft.com/office/drawing/2014/main" id="{6DE65774-71AA-CADA-FB97-C1162A138CBA}"/>
                </a:ext>
              </a:extLst>
            </p:cNvPr>
            <p:cNvSpPr/>
            <p:nvPr/>
          </p:nvSpPr>
          <p:spPr>
            <a:xfrm>
              <a:off x="7626946" y="2602056"/>
              <a:ext cx="2196000" cy="504000"/>
            </a:xfrm>
            <a:prstGeom prst="chevron">
              <a:avLst>
                <a:gd name="adj" fmla="val 22469"/>
              </a:avLst>
            </a:prstGeom>
            <a:solidFill>
              <a:srgbClr val="FFB600"/>
            </a:solidFill>
            <a:ln>
              <a:noFill/>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da" sz="1400" b="1" i="0" u="none" strike="noStrike" kern="0" cap="none" spc="0" normalizeH="0" baseline="0" noProof="0">
                  <a:ln>
                    <a:noFill/>
                  </a:ln>
                  <a:solidFill>
                    <a:srgbClr val="FFFFFF"/>
                  </a:solidFill>
                  <a:effectLst/>
                  <a:uLnTx/>
                  <a:uFillTx/>
                  <a:latin typeface="Arial"/>
                  <a:ea typeface="Arial"/>
                  <a:cs typeface="Arial"/>
                  <a:sym typeface="Arial"/>
                </a:rPr>
                <a:t>Juster og forfin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1233;p157">
              <a:extLst>
                <a:ext uri="{FF2B5EF4-FFF2-40B4-BE49-F238E27FC236}">
                  <a16:creationId xmlns:a16="http://schemas.microsoft.com/office/drawing/2014/main" id="{DD37F29C-5097-D151-17F7-C2C409DB0C21}"/>
                </a:ext>
              </a:extLst>
            </p:cNvPr>
            <p:cNvSpPr/>
            <p:nvPr/>
          </p:nvSpPr>
          <p:spPr>
            <a:xfrm>
              <a:off x="2442076" y="4527069"/>
              <a:ext cx="2196000" cy="504000"/>
            </a:xfrm>
            <a:prstGeom prst="chevron">
              <a:avLst>
                <a:gd name="adj" fmla="val 22469"/>
              </a:avLst>
            </a:prstGeom>
            <a:solidFill>
              <a:srgbClr val="EB8C00"/>
            </a:solidFill>
            <a:ln>
              <a:noFill/>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da" sz="1400" b="1" i="0" u="none" strike="noStrike" kern="0" cap="none" spc="0" normalizeH="0" baseline="0" noProof="0">
                  <a:ln>
                    <a:noFill/>
                  </a:ln>
                  <a:solidFill>
                    <a:srgbClr val="FFFFFF"/>
                  </a:solidFill>
                  <a:effectLst/>
                  <a:uLnTx/>
                  <a:uFillTx/>
                  <a:latin typeface="Arial"/>
                  <a:ea typeface="Arial"/>
                  <a:cs typeface="Arial"/>
                  <a:sym typeface="Arial"/>
                </a:rPr>
                <a:t>Design jobarkitektur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1234;p157" descr="Target Audience">
              <a:extLst>
                <a:ext uri="{FF2B5EF4-FFF2-40B4-BE49-F238E27FC236}">
                  <a16:creationId xmlns:a16="http://schemas.microsoft.com/office/drawing/2014/main" id="{D0C6FAA5-4985-806D-AAE4-FFAFA92E3E00}"/>
                </a:ext>
              </a:extLst>
            </p:cNvPr>
            <p:cNvSpPr/>
            <p:nvPr/>
          </p:nvSpPr>
          <p:spPr>
            <a:xfrm>
              <a:off x="5992696" y="2511237"/>
              <a:ext cx="576000" cy="576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1235;p157" descr="Hierarchy">
              <a:extLst>
                <a:ext uri="{FF2B5EF4-FFF2-40B4-BE49-F238E27FC236}">
                  <a16:creationId xmlns:a16="http://schemas.microsoft.com/office/drawing/2014/main" id="{FD2F16FC-22BD-9A3C-DC44-6B729F1E1DAE}"/>
                </a:ext>
              </a:extLst>
            </p:cNvPr>
            <p:cNvSpPr/>
            <p:nvPr/>
          </p:nvSpPr>
          <p:spPr>
            <a:xfrm>
              <a:off x="967552" y="4173100"/>
              <a:ext cx="576000" cy="576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1236;p157" descr="Arrow circle">
              <a:extLst>
                <a:ext uri="{FF2B5EF4-FFF2-40B4-BE49-F238E27FC236}">
                  <a16:creationId xmlns:a16="http://schemas.microsoft.com/office/drawing/2014/main" id="{0D6A5CDC-F4D9-3D92-B48A-B2D7F59B6A27}"/>
                </a:ext>
              </a:extLst>
            </p:cNvPr>
            <p:cNvSpPr/>
            <p:nvPr/>
          </p:nvSpPr>
          <p:spPr>
            <a:xfrm>
              <a:off x="7667744" y="1957282"/>
              <a:ext cx="576000" cy="576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1237;p157" descr="Cycle with people">
              <a:extLst>
                <a:ext uri="{FF2B5EF4-FFF2-40B4-BE49-F238E27FC236}">
                  <a16:creationId xmlns:a16="http://schemas.microsoft.com/office/drawing/2014/main" id="{EFB20C88-3B24-F050-52B7-B5B7CF7B57A2}"/>
                </a:ext>
              </a:extLst>
            </p:cNvPr>
            <p:cNvSpPr/>
            <p:nvPr/>
          </p:nvSpPr>
          <p:spPr>
            <a:xfrm>
              <a:off x="2642600" y="3619147"/>
              <a:ext cx="576000" cy="576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1238;p157" descr="Contract">
              <a:extLst>
                <a:ext uri="{FF2B5EF4-FFF2-40B4-BE49-F238E27FC236}">
                  <a16:creationId xmlns:a16="http://schemas.microsoft.com/office/drawing/2014/main" id="{FA331854-D9E8-6813-B32D-ACFA10565078}"/>
                </a:ext>
              </a:extLst>
            </p:cNvPr>
            <p:cNvSpPr/>
            <p:nvPr/>
          </p:nvSpPr>
          <p:spPr>
            <a:xfrm>
              <a:off x="4317648" y="3065192"/>
              <a:ext cx="576000" cy="576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7" name="Google Shape;1239;p157" descr="Target Audience">
              <a:extLst>
                <a:ext uri="{FF2B5EF4-FFF2-40B4-BE49-F238E27FC236}">
                  <a16:creationId xmlns:a16="http://schemas.microsoft.com/office/drawing/2014/main" id="{84AB59ED-1BAB-603B-2251-DB597436509B}"/>
                </a:ext>
              </a:extLst>
            </p:cNvPr>
            <p:cNvPicPr preferRelativeResize="0"/>
            <p:nvPr/>
          </p:nvPicPr>
          <p:blipFill rotWithShape="1">
            <a:blip r:embed="rId3">
              <a:alphaModFix/>
            </a:blip>
            <a:srcRect/>
            <a:stretch/>
          </p:blipFill>
          <p:spPr>
            <a:xfrm>
              <a:off x="6145096" y="2640326"/>
              <a:ext cx="576000" cy="576000"/>
            </a:xfrm>
            <a:prstGeom prst="rect">
              <a:avLst/>
            </a:prstGeom>
            <a:noFill/>
            <a:ln>
              <a:noFill/>
            </a:ln>
          </p:spPr>
        </p:pic>
        <p:pic>
          <p:nvPicPr>
            <p:cNvPr id="58" name="Google Shape;1240;p157" descr="Hierarchy">
              <a:extLst>
                <a:ext uri="{FF2B5EF4-FFF2-40B4-BE49-F238E27FC236}">
                  <a16:creationId xmlns:a16="http://schemas.microsoft.com/office/drawing/2014/main" id="{ABBA7AAD-B562-5FE7-54F2-118681C3E9AB}"/>
                </a:ext>
              </a:extLst>
            </p:cNvPr>
            <p:cNvPicPr preferRelativeResize="0"/>
            <p:nvPr/>
          </p:nvPicPr>
          <p:blipFill rotWithShape="1">
            <a:blip r:embed="rId4">
              <a:alphaModFix/>
            </a:blip>
            <a:srcRect/>
            <a:stretch/>
          </p:blipFill>
          <p:spPr>
            <a:xfrm>
              <a:off x="1119952" y="4557774"/>
              <a:ext cx="576000" cy="576000"/>
            </a:xfrm>
            <a:prstGeom prst="rect">
              <a:avLst/>
            </a:prstGeom>
            <a:noFill/>
            <a:ln>
              <a:noFill/>
            </a:ln>
          </p:spPr>
        </p:pic>
        <p:pic>
          <p:nvPicPr>
            <p:cNvPr id="59" name="Google Shape;1241;p157" descr="Arrow circle">
              <a:extLst>
                <a:ext uri="{FF2B5EF4-FFF2-40B4-BE49-F238E27FC236}">
                  <a16:creationId xmlns:a16="http://schemas.microsoft.com/office/drawing/2014/main" id="{DDD75C15-E5A5-FF96-47D0-F25C3427FEDF}"/>
                </a:ext>
              </a:extLst>
            </p:cNvPr>
            <p:cNvPicPr preferRelativeResize="0"/>
            <p:nvPr/>
          </p:nvPicPr>
          <p:blipFill rotWithShape="1">
            <a:blip r:embed="rId5">
              <a:alphaModFix/>
            </a:blip>
            <a:srcRect/>
            <a:stretch/>
          </p:blipFill>
          <p:spPr>
            <a:xfrm>
              <a:off x="7820144" y="2001177"/>
              <a:ext cx="576000" cy="576000"/>
            </a:xfrm>
            <a:prstGeom prst="rect">
              <a:avLst/>
            </a:prstGeom>
            <a:noFill/>
            <a:ln>
              <a:noFill/>
            </a:ln>
          </p:spPr>
        </p:pic>
        <p:pic>
          <p:nvPicPr>
            <p:cNvPr id="60" name="Google Shape;1242;p157" descr="Cycle with people">
              <a:extLst>
                <a:ext uri="{FF2B5EF4-FFF2-40B4-BE49-F238E27FC236}">
                  <a16:creationId xmlns:a16="http://schemas.microsoft.com/office/drawing/2014/main" id="{5CB2E9F3-A91E-C5D2-A252-7243CC7B4623}"/>
                </a:ext>
              </a:extLst>
            </p:cNvPr>
            <p:cNvPicPr preferRelativeResize="0"/>
            <p:nvPr/>
          </p:nvPicPr>
          <p:blipFill rotWithShape="1">
            <a:blip r:embed="rId6">
              <a:alphaModFix/>
            </a:blip>
            <a:srcRect/>
            <a:stretch/>
          </p:blipFill>
          <p:spPr>
            <a:xfrm>
              <a:off x="2795000" y="3918624"/>
              <a:ext cx="576000" cy="576000"/>
            </a:xfrm>
            <a:prstGeom prst="rect">
              <a:avLst/>
            </a:prstGeom>
            <a:noFill/>
            <a:ln>
              <a:noFill/>
            </a:ln>
          </p:spPr>
        </p:pic>
        <p:pic>
          <p:nvPicPr>
            <p:cNvPr id="61" name="Google Shape;1243;p157" descr="Contract">
              <a:extLst>
                <a:ext uri="{FF2B5EF4-FFF2-40B4-BE49-F238E27FC236}">
                  <a16:creationId xmlns:a16="http://schemas.microsoft.com/office/drawing/2014/main" id="{7C82E665-E5DF-213D-4F02-13432D99A674}"/>
                </a:ext>
              </a:extLst>
            </p:cNvPr>
            <p:cNvPicPr preferRelativeResize="0"/>
            <p:nvPr/>
          </p:nvPicPr>
          <p:blipFill rotWithShape="1">
            <a:blip r:embed="rId7">
              <a:alphaModFix/>
            </a:blip>
            <a:srcRect/>
            <a:stretch/>
          </p:blipFill>
          <p:spPr>
            <a:xfrm>
              <a:off x="4470048" y="3279475"/>
              <a:ext cx="576000" cy="576000"/>
            </a:xfrm>
            <a:prstGeom prst="rect">
              <a:avLst/>
            </a:prstGeom>
            <a:noFill/>
            <a:ln>
              <a:noFill/>
            </a:ln>
          </p:spPr>
        </p:pic>
        <p:pic>
          <p:nvPicPr>
            <p:cNvPr id="62" name="Google Shape;1244;p157" descr="Bullseye">
              <a:extLst>
                <a:ext uri="{FF2B5EF4-FFF2-40B4-BE49-F238E27FC236}">
                  <a16:creationId xmlns:a16="http://schemas.microsoft.com/office/drawing/2014/main" id="{5950090F-4F12-9C7C-8077-F7A76E80188E}"/>
                </a:ext>
              </a:extLst>
            </p:cNvPr>
            <p:cNvPicPr preferRelativeResize="0"/>
            <p:nvPr/>
          </p:nvPicPr>
          <p:blipFill rotWithShape="1">
            <a:blip r:embed="rId8">
              <a:alphaModFix/>
            </a:blip>
            <a:srcRect/>
            <a:stretch/>
          </p:blipFill>
          <p:spPr>
            <a:xfrm>
              <a:off x="9734529" y="1362028"/>
              <a:ext cx="576000" cy="576000"/>
            </a:xfrm>
            <a:prstGeom prst="rect">
              <a:avLst/>
            </a:prstGeom>
            <a:noFill/>
            <a:ln>
              <a:noFill/>
            </a:ln>
          </p:spPr>
        </p:pic>
        <p:sp>
          <p:nvSpPr>
            <p:cNvPr id="63" name="Google Shape;1245;p157">
              <a:extLst>
                <a:ext uri="{FF2B5EF4-FFF2-40B4-BE49-F238E27FC236}">
                  <a16:creationId xmlns:a16="http://schemas.microsoft.com/office/drawing/2014/main" id="{7D0CB075-1445-8EC1-8563-854D76885335}"/>
                </a:ext>
              </a:extLst>
            </p:cNvPr>
            <p:cNvSpPr/>
            <p:nvPr/>
          </p:nvSpPr>
          <p:spPr>
            <a:xfrm>
              <a:off x="9040275" y="1960385"/>
              <a:ext cx="2197800" cy="505455"/>
            </a:xfrm>
            <a:custGeom>
              <a:avLst/>
              <a:gdLst/>
              <a:ahLst/>
              <a:cxnLst/>
              <a:rect l="l" t="t" r="r" b="b"/>
              <a:pathLst>
                <a:path w="2160000" h="505455" extrusionOk="0">
                  <a:moveTo>
                    <a:pt x="0" y="0"/>
                  </a:moveTo>
                  <a:lnTo>
                    <a:pt x="2016153" y="0"/>
                  </a:lnTo>
                  <a:lnTo>
                    <a:pt x="2016984" y="1455"/>
                  </a:lnTo>
                  <a:lnTo>
                    <a:pt x="2160000" y="1455"/>
                  </a:lnTo>
                  <a:lnTo>
                    <a:pt x="2160000" y="252000"/>
                  </a:lnTo>
                  <a:lnTo>
                    <a:pt x="2160000" y="505455"/>
                  </a:lnTo>
                  <a:lnTo>
                    <a:pt x="1897599" y="505455"/>
                  </a:lnTo>
                  <a:lnTo>
                    <a:pt x="1897599" y="504000"/>
                  </a:lnTo>
                  <a:lnTo>
                    <a:pt x="0" y="504000"/>
                  </a:lnTo>
                  <a:lnTo>
                    <a:pt x="143847" y="252000"/>
                  </a:lnTo>
                  <a:close/>
                </a:path>
              </a:pathLst>
            </a:custGeom>
            <a:solidFill>
              <a:srgbClr val="D9395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da" sz="1400" b="1" i="0" u="none" strike="noStrike" kern="0" cap="none" spc="0" normalizeH="0" baseline="0" noProof="0">
                  <a:ln>
                    <a:noFill/>
                  </a:ln>
                  <a:solidFill>
                    <a:srgbClr val="FFFFFF"/>
                  </a:solidFill>
                  <a:effectLst/>
                  <a:uLnTx/>
                  <a:uFillTx/>
                  <a:latin typeface="Arial"/>
                  <a:ea typeface="Arial"/>
                  <a:cs typeface="Arial"/>
                  <a:sym typeface="Arial"/>
                </a:rPr>
                <a:t>Endelig sign-off</a:t>
              </a:r>
              <a:endParaRPr kumimoji="0" sz="1400" b="1"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897" name="Graphic 896" descr="Office Chair with solid fill">
            <a:extLst>
              <a:ext uri="{FF2B5EF4-FFF2-40B4-BE49-F238E27FC236}">
                <a16:creationId xmlns:a16="http://schemas.microsoft.com/office/drawing/2014/main" id="{936E9848-2C4A-AB06-3CFA-D579A7E42F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1928" y="2706512"/>
            <a:ext cx="1863246" cy="1863246"/>
          </a:xfrm>
          <a:prstGeom prst="rect">
            <a:avLst/>
          </a:prstGeom>
        </p:spPr>
      </p:pic>
      <p:pic>
        <p:nvPicPr>
          <p:cNvPr id="898" name="Graphic 897">
            <a:extLst>
              <a:ext uri="{FF2B5EF4-FFF2-40B4-BE49-F238E27FC236}">
                <a16:creationId xmlns:a16="http://schemas.microsoft.com/office/drawing/2014/main" id="{FA45EB3D-028D-5542-EC87-7A823C715EC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7119079" y="2296195"/>
            <a:ext cx="510779" cy="592144"/>
          </a:xfrm>
          <a:prstGeom prst="rect">
            <a:avLst/>
          </a:prstGeom>
        </p:spPr>
      </p:pic>
      <p:sp>
        <p:nvSpPr>
          <p:cNvPr id="899" name="TextBox 898">
            <a:extLst>
              <a:ext uri="{FF2B5EF4-FFF2-40B4-BE49-F238E27FC236}">
                <a16:creationId xmlns:a16="http://schemas.microsoft.com/office/drawing/2014/main" id="{B9E33DCB-AC28-6A81-307B-EDC0F8523427}"/>
              </a:ext>
            </a:extLst>
          </p:cNvPr>
          <p:cNvSpPr txBox="1"/>
          <p:nvPr/>
        </p:nvSpPr>
        <p:spPr>
          <a:xfrm>
            <a:off x="8157632" y="3275924"/>
            <a:ext cx="350642" cy="369332"/>
          </a:xfrm>
          <a:prstGeom prst="rect">
            <a:avLst/>
          </a:prstGeom>
          <a:noFill/>
        </p:spPr>
        <p:txBody>
          <a:bodyPr wrap="square" rtlCol="0">
            <a:spAutoFit/>
          </a:bodyPr>
          <a:lstStyle/>
          <a:p>
            <a:r>
              <a:rPr lang="da-DK" dirty="0"/>
              <a:t>1</a:t>
            </a:r>
          </a:p>
        </p:txBody>
      </p:sp>
      <p:sp>
        <p:nvSpPr>
          <p:cNvPr id="900" name="TextBox 899">
            <a:extLst>
              <a:ext uri="{FF2B5EF4-FFF2-40B4-BE49-F238E27FC236}">
                <a16:creationId xmlns:a16="http://schemas.microsoft.com/office/drawing/2014/main" id="{A4E713EA-A47B-E04C-9800-34595F3809B0}"/>
              </a:ext>
            </a:extLst>
          </p:cNvPr>
          <p:cNvSpPr txBox="1"/>
          <p:nvPr/>
        </p:nvSpPr>
        <p:spPr>
          <a:xfrm>
            <a:off x="8127152" y="2435538"/>
            <a:ext cx="350642" cy="369332"/>
          </a:xfrm>
          <a:prstGeom prst="rect">
            <a:avLst/>
          </a:prstGeom>
          <a:noFill/>
        </p:spPr>
        <p:txBody>
          <a:bodyPr wrap="square" rtlCol="0">
            <a:spAutoFit/>
          </a:bodyPr>
          <a:lstStyle/>
          <a:p>
            <a:r>
              <a:rPr lang="da-DK" dirty="0"/>
              <a:t>2</a:t>
            </a:r>
          </a:p>
        </p:txBody>
      </p:sp>
      <p:sp>
        <p:nvSpPr>
          <p:cNvPr id="901" name="Left Brace 900">
            <a:extLst>
              <a:ext uri="{FF2B5EF4-FFF2-40B4-BE49-F238E27FC236}">
                <a16:creationId xmlns:a16="http://schemas.microsoft.com/office/drawing/2014/main" id="{7F9E5541-B957-F79C-622B-6A9F5BDCCDC7}"/>
              </a:ext>
            </a:extLst>
          </p:cNvPr>
          <p:cNvSpPr/>
          <p:nvPr/>
        </p:nvSpPr>
        <p:spPr>
          <a:xfrm rot="3554543">
            <a:off x="1768426" y="529529"/>
            <a:ext cx="357514" cy="36988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902" name="TextBox 901">
            <a:extLst>
              <a:ext uri="{FF2B5EF4-FFF2-40B4-BE49-F238E27FC236}">
                <a16:creationId xmlns:a16="http://schemas.microsoft.com/office/drawing/2014/main" id="{A86CADA7-1DB0-E49A-DF43-02C619A6F469}"/>
              </a:ext>
            </a:extLst>
          </p:cNvPr>
          <p:cNvSpPr txBox="1"/>
          <p:nvPr/>
        </p:nvSpPr>
        <p:spPr>
          <a:xfrm>
            <a:off x="1635824" y="1843724"/>
            <a:ext cx="350642" cy="369332"/>
          </a:xfrm>
          <a:prstGeom prst="rect">
            <a:avLst/>
          </a:prstGeom>
          <a:noFill/>
        </p:spPr>
        <p:txBody>
          <a:bodyPr wrap="square" rtlCol="0">
            <a:spAutoFit/>
          </a:bodyPr>
          <a:lstStyle/>
          <a:p>
            <a:r>
              <a:rPr lang="da-DK" dirty="0"/>
              <a:t>1</a:t>
            </a:r>
          </a:p>
        </p:txBody>
      </p:sp>
      <p:sp>
        <p:nvSpPr>
          <p:cNvPr id="903" name="Left Brace 902">
            <a:extLst>
              <a:ext uri="{FF2B5EF4-FFF2-40B4-BE49-F238E27FC236}">
                <a16:creationId xmlns:a16="http://schemas.microsoft.com/office/drawing/2014/main" id="{29D2B6A2-C71C-7BD1-29AA-DBE7E2316C25}"/>
              </a:ext>
            </a:extLst>
          </p:cNvPr>
          <p:cNvSpPr/>
          <p:nvPr/>
        </p:nvSpPr>
        <p:spPr>
          <a:xfrm rot="3554543">
            <a:off x="5558716" y="-868497"/>
            <a:ext cx="357514" cy="36988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904" name="TextBox 903">
            <a:extLst>
              <a:ext uri="{FF2B5EF4-FFF2-40B4-BE49-F238E27FC236}">
                <a16:creationId xmlns:a16="http://schemas.microsoft.com/office/drawing/2014/main" id="{86A336AB-FBBB-918B-DCAD-0C56BFB67E7D}"/>
              </a:ext>
            </a:extLst>
          </p:cNvPr>
          <p:cNvSpPr txBox="1"/>
          <p:nvPr/>
        </p:nvSpPr>
        <p:spPr>
          <a:xfrm>
            <a:off x="5471958" y="472120"/>
            <a:ext cx="350642" cy="369332"/>
          </a:xfrm>
          <a:prstGeom prst="rect">
            <a:avLst/>
          </a:prstGeom>
          <a:noFill/>
        </p:spPr>
        <p:txBody>
          <a:bodyPr wrap="square" rtlCol="0">
            <a:spAutoFit/>
          </a:bodyPr>
          <a:lstStyle/>
          <a:p>
            <a:r>
              <a:rPr lang="da-DK" dirty="0"/>
              <a:t>2</a:t>
            </a:r>
          </a:p>
        </p:txBody>
      </p:sp>
    </p:spTree>
    <p:extLst>
      <p:ext uri="{BB962C8B-B14F-4D97-AF65-F5344CB8AC3E}">
        <p14:creationId xmlns:p14="http://schemas.microsoft.com/office/powerpoint/2010/main" val="1925726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27">
          <a:extLst>
            <a:ext uri="{FF2B5EF4-FFF2-40B4-BE49-F238E27FC236}">
              <a16:creationId xmlns:a16="http://schemas.microsoft.com/office/drawing/2014/main" id="{AB128270-E2A0-4434-C034-649A1C8CCF04}"/>
            </a:ext>
          </a:extLst>
        </p:cNvPr>
        <p:cNvGrpSpPr/>
        <p:nvPr/>
      </p:nvGrpSpPr>
      <p:grpSpPr>
        <a:xfrm>
          <a:off x="0" y="0"/>
          <a:ext cx="0" cy="0"/>
          <a:chOff x="0" y="0"/>
          <a:chExt cx="0" cy="0"/>
        </a:xfrm>
      </p:grpSpPr>
      <p:sp>
        <p:nvSpPr>
          <p:cNvPr id="928" name="Google Shape;928;g31dc4b1263f_0_100">
            <a:extLst>
              <a:ext uri="{FF2B5EF4-FFF2-40B4-BE49-F238E27FC236}">
                <a16:creationId xmlns:a16="http://schemas.microsoft.com/office/drawing/2014/main" id="{58EDCD6C-C9C5-BFC6-49D1-89B86F02D7AC}"/>
              </a:ext>
            </a:extLst>
          </p:cNvPr>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buSzPts val="3200"/>
            </a:pPr>
            <a:r>
              <a:rPr lang="da-DK" dirty="0"/>
              <a:t>Proces – den korte version</a:t>
            </a:r>
            <a:endParaRPr dirty="0"/>
          </a:p>
        </p:txBody>
      </p:sp>
      <p:sp>
        <p:nvSpPr>
          <p:cNvPr id="929" name="Google Shape;929;g31dc4b1263f_0_100">
            <a:extLst>
              <a:ext uri="{FF2B5EF4-FFF2-40B4-BE49-F238E27FC236}">
                <a16:creationId xmlns:a16="http://schemas.microsoft.com/office/drawing/2014/main" id="{2BDDF349-F114-6B43-A433-11509D1DC6A5}"/>
              </a:ext>
            </a:extLst>
          </p:cNvPr>
          <p:cNvSpPr txBox="1">
            <a:spLocks noGrp="1"/>
          </p:cNvSpPr>
          <p:nvPr>
            <p:ph type="body" idx="1"/>
          </p:nvPr>
        </p:nvSpPr>
        <p:spPr>
          <a:xfrm>
            <a:off x="404813" y="1166454"/>
            <a:ext cx="7977600" cy="3050325"/>
          </a:xfrm>
          <a:prstGeom prst="rect">
            <a:avLst/>
          </a:prstGeom>
          <a:noFill/>
          <a:ln>
            <a:noFill/>
          </a:ln>
        </p:spPr>
        <p:txBody>
          <a:bodyPr spcFirstLastPara="1" wrap="square" lIns="0" tIns="0" rIns="0" bIns="0" anchor="t" anchorCtr="0">
            <a:noAutofit/>
          </a:bodyPr>
          <a:lstStyle/>
          <a:p>
            <a:pPr marL="360000" lvl="1" indent="-285750" rtl="0">
              <a:lnSpc>
                <a:spcPct val="150000"/>
              </a:lnSpc>
              <a:buSzPts val="1500"/>
              <a:buFont typeface="+mj-lt"/>
              <a:buAutoNum type="arabicPeriod"/>
            </a:pPr>
            <a:r>
              <a:rPr lang="da-DK" sz="1200" dirty="0">
                <a:latin typeface="Georgia"/>
              </a:rPr>
              <a:t>Hvilke kategorier af medarbejdere er der overordnet i organisationen, herunder hvem er overenskomstdækket, funktionæransatte, ledere mv.</a:t>
            </a:r>
            <a:endParaRPr sz="1200" dirty="0">
              <a:latin typeface="Georgia"/>
            </a:endParaRPr>
          </a:p>
          <a:p>
            <a:pPr marL="360000" lvl="1" indent="-285750" rtl="0">
              <a:lnSpc>
                <a:spcPct val="150000"/>
              </a:lnSpc>
              <a:buSzPts val="1500"/>
              <a:buFont typeface="+mj-lt"/>
              <a:buAutoNum type="arabicPeriod"/>
            </a:pPr>
            <a:r>
              <a:rPr lang="da-DK" sz="1200" dirty="0">
                <a:latin typeface="Georgia"/>
              </a:rPr>
              <a:t>Hvilke niveauer er der i organisationen. Titler er som udgangspunkt ikke relevante, men beskriv, hvad der ligger i de forskellige titler. Der skal være en tæt og forklarlig sammenhæng mellem lønnen og ansvar/kompetencer (færdigheder). </a:t>
            </a:r>
            <a:endParaRPr sz="1200" dirty="0">
              <a:latin typeface="Georgia"/>
            </a:endParaRPr>
          </a:p>
          <a:p>
            <a:pPr marL="360000" lvl="1" indent="-285750" rtl="0">
              <a:lnSpc>
                <a:spcPct val="150000"/>
              </a:lnSpc>
              <a:buSzPts val="1500"/>
              <a:buFont typeface="+mj-lt"/>
              <a:buAutoNum type="arabicPeriod"/>
            </a:pPr>
            <a:r>
              <a:rPr lang="da-DK" sz="1200" dirty="0">
                <a:latin typeface="Georgia"/>
              </a:rPr>
              <a:t>Udarbejd ensartede funktionsbeskrivelser for de forskellige niveauer og roller. Her kan det være relevant at se på forskellige lederniveauer eller om der er forskellige niveauer af specialister. </a:t>
            </a:r>
          </a:p>
          <a:p>
            <a:pPr marL="360000" lvl="1" indent="-285750" rtl="0">
              <a:lnSpc>
                <a:spcPct val="150000"/>
              </a:lnSpc>
              <a:buSzPts val="1500"/>
              <a:buFont typeface="+mj-lt"/>
              <a:buAutoNum type="arabicPeriod"/>
            </a:pPr>
            <a:r>
              <a:rPr lang="da-DK" sz="1200" dirty="0">
                <a:latin typeface="Georgia"/>
              </a:rPr>
              <a:t>Inddrag medarbejderrepræsentanter</a:t>
            </a:r>
          </a:p>
          <a:p>
            <a:pPr marL="360000" lvl="1" indent="-285750" rtl="0">
              <a:lnSpc>
                <a:spcPct val="150000"/>
              </a:lnSpc>
              <a:buSzPts val="1500"/>
              <a:buFont typeface="+mj-lt"/>
              <a:buAutoNum type="arabicPeriod"/>
            </a:pPr>
            <a:r>
              <a:rPr lang="da-DK" sz="1200" dirty="0">
                <a:latin typeface="Georgia"/>
              </a:rPr>
              <a:t>Udfyld jobkategorier med de konkrete medarbejdere i rollen og gennemfør lønanalyserne.</a:t>
            </a:r>
          </a:p>
          <a:p>
            <a:pPr marL="360000" lvl="1" indent="-285750" rtl="0">
              <a:lnSpc>
                <a:spcPct val="150000"/>
              </a:lnSpc>
              <a:buSzPts val="1500"/>
              <a:buFont typeface="+mj-lt"/>
              <a:buAutoNum type="arabicPeriod"/>
            </a:pPr>
            <a:r>
              <a:rPr lang="da-DK" sz="1200" dirty="0">
                <a:latin typeface="Georgia"/>
              </a:rPr>
              <a:t>Identificér eventuelle lønforskellige og vurder om de er forklarlige ud fra objektive og kønsneutrale kriterier – og er der data til at bakke dette op – eller skal jobkategorierne tilrettes?</a:t>
            </a:r>
          </a:p>
          <a:p>
            <a:pPr marL="360000" lvl="1" indent="-285750" rtl="0">
              <a:lnSpc>
                <a:spcPct val="150000"/>
              </a:lnSpc>
              <a:buSzPts val="1500"/>
              <a:buFont typeface="+mj-lt"/>
              <a:buAutoNum type="arabicPeriod"/>
            </a:pPr>
            <a:r>
              <a:rPr lang="da-DK" sz="1200" dirty="0">
                <a:latin typeface="Georgia"/>
              </a:rPr>
              <a:t>Identificér uforklarlige lønforskelle og vurder tiltag for at nedbringe disse.</a:t>
            </a:r>
            <a:endParaRPr dirty="0"/>
          </a:p>
        </p:txBody>
      </p:sp>
      <p:sp>
        <p:nvSpPr>
          <p:cNvPr id="931" name="Google Shape;931;g31dc4b1263f_0_100">
            <a:extLst>
              <a:ext uri="{FF2B5EF4-FFF2-40B4-BE49-F238E27FC236}">
                <a16:creationId xmlns:a16="http://schemas.microsoft.com/office/drawing/2014/main" id="{4C15D1FA-BBEB-B255-38AD-6304F9089312}"/>
              </a:ext>
            </a:extLst>
          </p:cNvPr>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37</a:t>
            </a:fld>
            <a:endParaRPr/>
          </a:p>
        </p:txBody>
      </p:sp>
    </p:spTree>
    <p:extLst>
      <p:ext uri="{BB962C8B-B14F-4D97-AF65-F5344CB8AC3E}">
        <p14:creationId xmlns:p14="http://schemas.microsoft.com/office/powerpoint/2010/main" val="2652512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599B-9721-5AF9-85A9-64661CA14A1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7D3E14-06C8-B250-2320-9DF87F2FE891}"/>
              </a:ext>
            </a:extLst>
          </p:cNvPr>
          <p:cNvSpPr>
            <a:spLocks noGrp="1"/>
          </p:cNvSpPr>
          <p:nvPr>
            <p:ph type="ftr" sz="quarter" idx="5"/>
          </p:nvPr>
        </p:nvSpPr>
        <p:spPr/>
        <p:txBody>
          <a:bodyPr/>
          <a:lstStyle/>
          <a:p>
            <a:pPr marL="12700">
              <a:lnSpc>
                <a:spcPct val="100000"/>
              </a:lnSpc>
              <a:spcBef>
                <a:spcPts val="40"/>
              </a:spcBef>
            </a:pPr>
            <a:r>
              <a:rPr lang="da-DK" spc="-25"/>
              <a:t>PwC</a:t>
            </a:r>
          </a:p>
        </p:txBody>
      </p:sp>
      <p:sp>
        <p:nvSpPr>
          <p:cNvPr id="19" name="TextBox 18">
            <a:extLst>
              <a:ext uri="{FF2B5EF4-FFF2-40B4-BE49-F238E27FC236}">
                <a16:creationId xmlns:a16="http://schemas.microsoft.com/office/drawing/2014/main" id="{DD44EA41-5910-00C6-3187-92F061248450}"/>
              </a:ext>
            </a:extLst>
          </p:cNvPr>
          <p:cNvSpPr txBox="1"/>
          <p:nvPr/>
        </p:nvSpPr>
        <p:spPr>
          <a:xfrm>
            <a:off x="1879318" y="726407"/>
            <a:ext cx="537972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dirty="0" err="1">
                <a:latin typeface="Georgia"/>
              </a:rPr>
              <a:t>Spørgsmål</a:t>
            </a:r>
            <a:r>
              <a:rPr lang="en-US" sz="6600" dirty="0">
                <a:latin typeface="Georgia"/>
              </a:rPr>
              <a:t> </a:t>
            </a:r>
            <a:r>
              <a:rPr lang="en-US" sz="6600" dirty="0" err="1">
                <a:latin typeface="Georgia"/>
              </a:rPr>
              <a:t>eller</a:t>
            </a:r>
            <a:r>
              <a:rPr lang="en-US" sz="6600" dirty="0">
                <a:latin typeface="Georgia"/>
              </a:rPr>
              <a:t> </a:t>
            </a:r>
            <a:r>
              <a:rPr lang="en-US" sz="6600" dirty="0" err="1">
                <a:latin typeface="Georgia"/>
              </a:rPr>
              <a:t>reflektioner</a:t>
            </a:r>
            <a:r>
              <a:rPr lang="en-US" sz="6600" dirty="0">
                <a:latin typeface="Georgia"/>
              </a:rPr>
              <a:t>?</a:t>
            </a:r>
            <a:endParaRPr lang="en-US" sz="6600" dirty="0">
              <a:solidFill>
                <a:srgbClr val="000000"/>
              </a:solidFill>
              <a:latin typeface="Georgia"/>
            </a:endParaRPr>
          </a:p>
        </p:txBody>
      </p:sp>
      <p:pic>
        <p:nvPicPr>
          <p:cNvPr id="21" name="Graphic 37">
            <a:extLst>
              <a:ext uri="{FF2B5EF4-FFF2-40B4-BE49-F238E27FC236}">
                <a16:creationId xmlns:a16="http://schemas.microsoft.com/office/drawing/2014/main" id="{7E58607F-42DB-1C13-9D52-EB6616C2A69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1669" y="143492"/>
            <a:ext cx="1064007" cy="517902"/>
          </a:xfrm>
          <a:prstGeom prst="rect">
            <a:avLst/>
          </a:prstGeom>
        </p:spPr>
      </p:pic>
    </p:spTree>
    <p:extLst>
      <p:ext uri="{BB962C8B-B14F-4D97-AF65-F5344CB8AC3E}">
        <p14:creationId xmlns:p14="http://schemas.microsoft.com/office/powerpoint/2010/main" val="419925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F2B201-B8C9-0A6F-388C-9ED2BE8F6460}"/>
              </a:ext>
            </a:extLst>
          </p:cNvPr>
          <p:cNvSpPr>
            <a:spLocks noGrp="1"/>
          </p:cNvSpPr>
          <p:nvPr>
            <p:ph type="ftr" sz="quarter" idx="5"/>
          </p:nvPr>
        </p:nvSpPr>
        <p:spPr/>
        <p:txBody>
          <a:bodyPr/>
          <a:lstStyle/>
          <a:p>
            <a:pPr marL="12700">
              <a:lnSpc>
                <a:spcPct val="100000"/>
              </a:lnSpc>
              <a:spcBef>
                <a:spcPts val="40"/>
              </a:spcBef>
            </a:pPr>
            <a:r>
              <a:rPr lang="da-DK" spc="-25"/>
              <a:t>PwC</a:t>
            </a:r>
          </a:p>
        </p:txBody>
      </p:sp>
      <p:sp>
        <p:nvSpPr>
          <p:cNvPr id="12" name="TextBox 11">
            <a:extLst>
              <a:ext uri="{FF2B5EF4-FFF2-40B4-BE49-F238E27FC236}">
                <a16:creationId xmlns:a16="http://schemas.microsoft.com/office/drawing/2014/main" id="{FA5BE084-C846-A944-136B-602F431EF7A2}"/>
              </a:ext>
            </a:extLst>
          </p:cNvPr>
          <p:cNvSpPr txBox="1"/>
          <p:nvPr/>
        </p:nvSpPr>
        <p:spPr>
          <a:xfrm>
            <a:off x="1597096" y="1635901"/>
            <a:ext cx="537972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dirty="0">
                <a:latin typeface="Georgia"/>
              </a:rPr>
              <a:t>Tak</a:t>
            </a:r>
            <a:endParaRPr lang="en-US" sz="6600" dirty="0">
              <a:solidFill>
                <a:srgbClr val="000000"/>
              </a:solidFill>
              <a:latin typeface="Georgia"/>
            </a:endParaRPr>
          </a:p>
        </p:txBody>
      </p:sp>
      <p:pic>
        <p:nvPicPr>
          <p:cNvPr id="16" name="Graphic 37">
            <a:extLst>
              <a:ext uri="{FF2B5EF4-FFF2-40B4-BE49-F238E27FC236}">
                <a16:creationId xmlns:a16="http://schemas.microsoft.com/office/drawing/2014/main" id="{DDF03B67-2B4E-837B-CA26-2B3B1C1AE20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31669" y="143492"/>
            <a:ext cx="1064007" cy="517902"/>
          </a:xfrm>
          <a:prstGeom prst="rect">
            <a:avLst/>
          </a:prstGeom>
        </p:spPr>
      </p:pic>
      <p:sp>
        <p:nvSpPr>
          <p:cNvPr id="4" name="TextBox 3">
            <a:extLst>
              <a:ext uri="{FF2B5EF4-FFF2-40B4-BE49-F238E27FC236}">
                <a16:creationId xmlns:a16="http://schemas.microsoft.com/office/drawing/2014/main" id="{9588EE1F-8653-E2A5-08F4-83F96B497439}"/>
              </a:ext>
            </a:extLst>
          </p:cNvPr>
          <p:cNvSpPr txBox="1"/>
          <p:nvPr/>
        </p:nvSpPr>
        <p:spPr>
          <a:xfrm>
            <a:off x="2286000" y="2386147"/>
            <a:ext cx="4572000" cy="369332"/>
          </a:xfrm>
          <a:prstGeom prst="rect">
            <a:avLst/>
          </a:prstGeom>
          <a:noFill/>
        </p:spPr>
        <p:txBody>
          <a:bodyPr wrap="square">
            <a:spAutoFit/>
          </a:bodyPr>
          <a:lstStyle/>
          <a:p>
            <a:r>
              <a:rPr lang="da-DK" b="0" dirty="0">
                <a:effectLst/>
              </a:rPr>
              <a:t> </a:t>
            </a:r>
            <a:endParaRPr lang="da-DK" dirty="0"/>
          </a:p>
        </p:txBody>
      </p:sp>
      <p:sp>
        <p:nvSpPr>
          <p:cNvPr id="6" name="TextBox 5">
            <a:extLst>
              <a:ext uri="{FF2B5EF4-FFF2-40B4-BE49-F238E27FC236}">
                <a16:creationId xmlns:a16="http://schemas.microsoft.com/office/drawing/2014/main" id="{D41F8BF6-2D29-7EF7-D0B4-3926940A1BA2}"/>
              </a:ext>
            </a:extLst>
          </p:cNvPr>
          <p:cNvSpPr txBox="1"/>
          <p:nvPr/>
        </p:nvSpPr>
        <p:spPr>
          <a:xfrm>
            <a:off x="2286000" y="2386147"/>
            <a:ext cx="4572000" cy="369332"/>
          </a:xfrm>
          <a:prstGeom prst="rect">
            <a:avLst/>
          </a:prstGeom>
          <a:noFill/>
        </p:spPr>
        <p:txBody>
          <a:bodyPr wrap="square">
            <a:spAutoFit/>
          </a:bodyPr>
          <a:lstStyle/>
          <a:p>
            <a:r>
              <a:rPr lang="da-DK" b="0" dirty="0">
                <a:effectLst/>
              </a:rPr>
              <a:t> </a:t>
            </a:r>
            <a:endParaRPr lang="da-DK" dirty="0"/>
          </a:p>
        </p:txBody>
      </p:sp>
      <p:sp>
        <p:nvSpPr>
          <p:cNvPr id="8" name="TextBox 7">
            <a:extLst>
              <a:ext uri="{FF2B5EF4-FFF2-40B4-BE49-F238E27FC236}">
                <a16:creationId xmlns:a16="http://schemas.microsoft.com/office/drawing/2014/main" id="{3F446D5F-447F-4F56-3D08-B77CDE8D60C5}"/>
              </a:ext>
            </a:extLst>
          </p:cNvPr>
          <p:cNvSpPr txBox="1"/>
          <p:nvPr/>
        </p:nvSpPr>
        <p:spPr>
          <a:xfrm>
            <a:off x="2286000" y="2386147"/>
            <a:ext cx="4572000" cy="369332"/>
          </a:xfrm>
          <a:prstGeom prst="rect">
            <a:avLst/>
          </a:prstGeom>
          <a:noFill/>
        </p:spPr>
        <p:txBody>
          <a:bodyPr wrap="square">
            <a:spAutoFit/>
          </a:bodyPr>
          <a:lstStyle/>
          <a:p>
            <a:r>
              <a:rPr lang="da-DK" b="0" dirty="0">
                <a:effectLst/>
              </a:rPr>
              <a:t> </a:t>
            </a:r>
            <a:endParaRPr lang="da-DK" dirty="0"/>
          </a:p>
        </p:txBody>
      </p:sp>
      <p:sp>
        <p:nvSpPr>
          <p:cNvPr id="3" name="TextBox 2">
            <a:extLst>
              <a:ext uri="{FF2B5EF4-FFF2-40B4-BE49-F238E27FC236}">
                <a16:creationId xmlns:a16="http://schemas.microsoft.com/office/drawing/2014/main" id="{437E6D37-C325-5F9C-F885-D51BB83EC5FD}"/>
              </a:ext>
            </a:extLst>
          </p:cNvPr>
          <p:cNvSpPr txBox="1"/>
          <p:nvPr/>
        </p:nvSpPr>
        <p:spPr>
          <a:xfrm>
            <a:off x="319484" y="3412507"/>
            <a:ext cx="6835460" cy="1446550"/>
          </a:xfrm>
          <a:prstGeom prst="rect">
            <a:avLst/>
          </a:prstGeom>
          <a:noFill/>
        </p:spPr>
        <p:txBody>
          <a:bodyPr wrap="square" rtlCol="0">
            <a:spAutoFit/>
          </a:bodyPr>
          <a:lstStyle/>
          <a:p>
            <a:r>
              <a:rPr lang="da-DK" sz="800" dirty="0"/>
              <a:t>Denne publikation er udarbejdet alene som en generel orientering om forhold, som måtte være af interesse, og gør det ikke ud for professionel rådgivning. Du bør ikke disponere på baggrund af de oplysninger, der er indeholdt i denne publikation, uden at indhente specifik professionel rådgivning. Vi afgiver ingen erklæringer eller garantier (udtrykkeligt eller underforstået) hvad angår nøjagtigheden og fuldstændigheden af de oplysninger, der findes i publikationen, og, i det omfang loven tillader, accepterer eller påtager </a:t>
            </a:r>
            <a:r>
              <a:rPr lang="da-DK" sz="800" dirty="0" err="1"/>
              <a:t>PricewaterhouseCoopers</a:t>
            </a:r>
            <a:r>
              <a:rPr lang="da-DK" sz="800" dirty="0"/>
              <a:t> Statsautoriseret Revisionspartnerselskab, dets aktionærer, medarbejdere og repræsentanter sig ikke nogen forpligtelse, ansvar eller agtpågivenhedspligt for eventuelle konsekvenser, som følger af, at du eller andre handler eller undlader at handle i tillid til de oplysninger, der findes i publikationen, eller for eventuelle beslutninger truffet på baggrund af publikationen. </a:t>
            </a:r>
            <a:br>
              <a:rPr lang="da-DK" sz="800" dirty="0"/>
            </a:br>
            <a:br>
              <a:rPr lang="da-DK" sz="800" dirty="0"/>
            </a:br>
            <a:r>
              <a:rPr lang="da-DK" sz="800" dirty="0"/>
              <a:t>© 2025 </a:t>
            </a:r>
            <a:r>
              <a:rPr lang="da-DK" sz="800" dirty="0" err="1"/>
              <a:t>PricewaterhouseCoopers</a:t>
            </a:r>
            <a:r>
              <a:rPr lang="da-DK" sz="800" dirty="0"/>
              <a:t> Statsautoriseret Revisionspartnerselskab. Alle rettigheder forbeholdes. I dette dokument refererer “PwC” til </a:t>
            </a:r>
            <a:r>
              <a:rPr lang="da-DK" sz="800" dirty="0" err="1"/>
              <a:t>PricewaterhouseCoopers</a:t>
            </a:r>
            <a:r>
              <a:rPr lang="da-DK" sz="800" dirty="0"/>
              <a:t> Statsautoriseret  Revisionspartnerselskab, som er et medlemsfirma af </a:t>
            </a:r>
            <a:r>
              <a:rPr lang="da-DK" sz="800" dirty="0" err="1"/>
              <a:t>PricewaterhouseCoopers</a:t>
            </a:r>
            <a:r>
              <a:rPr lang="da-DK" sz="800" dirty="0"/>
              <a:t> International Limited, hvor hver enkelt virksomhed er en særskilt juridisk enhed</a:t>
            </a:r>
          </a:p>
        </p:txBody>
      </p:sp>
    </p:spTree>
    <p:extLst>
      <p:ext uri="{BB962C8B-B14F-4D97-AF65-F5344CB8AC3E}">
        <p14:creationId xmlns:p14="http://schemas.microsoft.com/office/powerpoint/2010/main" val="104973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31dc19028f5_0_12"/>
          <p:cNvSpPr txBox="1">
            <a:spLocks noGrp="1"/>
          </p:cNvSpPr>
          <p:nvPr>
            <p:ph type="title"/>
          </p:nvPr>
        </p:nvSpPr>
        <p:spPr>
          <a:xfrm>
            <a:off x="404813" y="675000"/>
            <a:ext cx="5283000" cy="933525"/>
          </a:xfrm>
          <a:prstGeom prst="rect">
            <a:avLst/>
          </a:prstGeom>
          <a:noFill/>
          <a:ln>
            <a:noFill/>
          </a:ln>
        </p:spPr>
        <p:txBody>
          <a:bodyPr spcFirstLastPara="1" wrap="square" lIns="0" tIns="0" rIns="0" bIns="0" anchor="t" anchorCtr="0">
            <a:noAutofit/>
          </a:bodyPr>
          <a:lstStyle/>
          <a:p>
            <a:pPr rtl="0">
              <a:buSzPts val="3200"/>
            </a:pPr>
            <a:r>
              <a:rPr lang="da-DK"/>
              <a:t>Udviklingen i løngab i Danmark</a:t>
            </a:r>
            <a:endParaRPr/>
          </a:p>
        </p:txBody>
      </p:sp>
      <p:sp>
        <p:nvSpPr>
          <p:cNvPr id="596" name="Google Shape;596;g31dc19028f5_0_12"/>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4</a:t>
            </a:fld>
            <a:endParaRPr/>
          </a:p>
        </p:txBody>
      </p:sp>
      <p:pic>
        <p:nvPicPr>
          <p:cNvPr id="597" name="Google Shape;597;g31dc19028f5_0_12" descr="A graph showing the growth of the stock market&#10;&#10;Description automatically generated"/>
          <p:cNvPicPr preferRelativeResize="0"/>
          <p:nvPr/>
        </p:nvPicPr>
        <p:blipFill rotWithShape="1">
          <a:blip r:embed="rId3">
            <a:alphaModFix/>
          </a:blip>
          <a:srcRect/>
          <a:stretch/>
        </p:blipFill>
        <p:spPr>
          <a:xfrm>
            <a:off x="405000" y="1288293"/>
            <a:ext cx="5238583" cy="3496754"/>
          </a:xfrm>
          <a:prstGeom prst="rect">
            <a:avLst/>
          </a:prstGeom>
          <a:noFill/>
          <a:ln>
            <a:noFill/>
          </a:ln>
        </p:spPr>
      </p:pic>
      <p:sp>
        <p:nvSpPr>
          <p:cNvPr id="598" name="Google Shape;598;g31dc19028f5_0_12"/>
          <p:cNvSpPr txBox="1"/>
          <p:nvPr/>
        </p:nvSpPr>
        <p:spPr>
          <a:xfrm>
            <a:off x="5699531" y="1444463"/>
            <a:ext cx="987075" cy="1800900"/>
          </a:xfrm>
          <a:prstGeom prst="rect">
            <a:avLst/>
          </a:prstGeom>
          <a:noFill/>
          <a:ln>
            <a:noFill/>
          </a:ln>
        </p:spPr>
        <p:txBody>
          <a:bodyPr spcFirstLastPara="1" wrap="square" lIns="68569" tIns="68569" rIns="68569" bIns="68569" anchor="t" anchorCtr="0">
            <a:noAutofit/>
          </a:bodyPr>
          <a:lstStyle/>
          <a:p>
            <a:pPr algn="r" rtl="0">
              <a:buClr>
                <a:srgbClr val="000000"/>
              </a:buClr>
              <a:buSzPts val="1600"/>
            </a:pPr>
            <a:r>
              <a:rPr lang="da-DK" sz="1200" b="1">
                <a:solidFill>
                  <a:schemeClr val="accent1"/>
                </a:solidFill>
                <a:latin typeface="Arial"/>
                <a:ea typeface="Arial"/>
                <a:cs typeface="Arial"/>
                <a:sym typeface="Arial"/>
              </a:rPr>
              <a:t>2004-2020</a:t>
            </a:r>
            <a:endParaRPr sz="1200" b="1">
              <a:solidFill>
                <a:schemeClr val="accent1"/>
              </a:solidFill>
              <a:latin typeface="Arial"/>
              <a:ea typeface="Arial"/>
              <a:cs typeface="Arial"/>
              <a:sym typeface="Arial"/>
            </a:endParaRPr>
          </a:p>
          <a:p>
            <a:pPr algn="r" rtl="0">
              <a:buClr>
                <a:srgbClr val="000000"/>
              </a:buClr>
              <a:buSzPts val="1600"/>
            </a:pPr>
            <a:endParaRPr sz="1200" b="1">
              <a:solidFill>
                <a:schemeClr val="accent1"/>
              </a:solidFill>
              <a:latin typeface="Arial"/>
              <a:ea typeface="Arial"/>
              <a:cs typeface="Arial"/>
              <a:sym typeface="Arial"/>
            </a:endParaRPr>
          </a:p>
          <a:p>
            <a:pPr algn="r" rtl="0">
              <a:buClr>
                <a:srgbClr val="000000"/>
              </a:buClr>
              <a:buSzPts val="1600"/>
            </a:pPr>
            <a:endParaRPr sz="1200" b="1">
              <a:solidFill>
                <a:schemeClr val="accent1"/>
              </a:solidFill>
              <a:latin typeface="Arial"/>
              <a:ea typeface="Arial"/>
              <a:cs typeface="Arial"/>
              <a:sym typeface="Arial"/>
            </a:endParaRPr>
          </a:p>
          <a:p>
            <a:pPr algn="r" rtl="0">
              <a:buClr>
                <a:srgbClr val="000000"/>
              </a:buClr>
              <a:buSzPts val="1600"/>
            </a:pPr>
            <a:r>
              <a:rPr lang="da-DK" sz="1200" b="1">
                <a:solidFill>
                  <a:schemeClr val="accent1"/>
                </a:solidFill>
                <a:latin typeface="Arial"/>
                <a:ea typeface="Arial"/>
                <a:cs typeface="Arial"/>
                <a:sym typeface="Arial"/>
              </a:rPr>
              <a:t>2020</a:t>
            </a:r>
            <a:endParaRPr sz="1200" b="1">
              <a:solidFill>
                <a:schemeClr val="accent1"/>
              </a:solidFill>
              <a:latin typeface="Arial"/>
              <a:ea typeface="Arial"/>
              <a:cs typeface="Arial"/>
              <a:sym typeface="Arial"/>
            </a:endParaRPr>
          </a:p>
          <a:p>
            <a:pPr algn="r" rtl="0">
              <a:buClr>
                <a:srgbClr val="000000"/>
              </a:buClr>
              <a:buSzPts val="1600"/>
            </a:pPr>
            <a:endParaRPr sz="1200" b="1">
              <a:solidFill>
                <a:schemeClr val="accent1"/>
              </a:solidFill>
              <a:latin typeface="Arial"/>
              <a:ea typeface="Arial"/>
              <a:cs typeface="Arial"/>
              <a:sym typeface="Arial"/>
            </a:endParaRPr>
          </a:p>
          <a:p>
            <a:pPr algn="r" rtl="0">
              <a:buClr>
                <a:srgbClr val="000000"/>
              </a:buClr>
              <a:buSzPts val="1600"/>
            </a:pPr>
            <a:endParaRPr sz="1200" b="1">
              <a:solidFill>
                <a:schemeClr val="accent1"/>
              </a:solidFill>
              <a:latin typeface="Arial"/>
              <a:ea typeface="Arial"/>
              <a:cs typeface="Arial"/>
              <a:sym typeface="Arial"/>
            </a:endParaRPr>
          </a:p>
          <a:p>
            <a:pPr algn="r" rtl="0">
              <a:buClr>
                <a:srgbClr val="000000"/>
              </a:buClr>
              <a:buSzPts val="1600"/>
            </a:pPr>
            <a:endParaRPr sz="1200" b="1">
              <a:solidFill>
                <a:schemeClr val="accent1"/>
              </a:solidFill>
              <a:latin typeface="Arial"/>
              <a:ea typeface="Arial"/>
              <a:cs typeface="Arial"/>
              <a:sym typeface="Arial"/>
            </a:endParaRPr>
          </a:p>
          <a:p>
            <a:pPr algn="r" rtl="0">
              <a:buClr>
                <a:srgbClr val="000000"/>
              </a:buClr>
              <a:buSzPts val="1600"/>
            </a:pPr>
            <a:r>
              <a:rPr lang="da-DK" sz="1200" b="1">
                <a:solidFill>
                  <a:schemeClr val="accent1"/>
                </a:solidFill>
                <a:latin typeface="Arial"/>
                <a:ea typeface="Arial"/>
                <a:cs typeface="Arial"/>
                <a:sym typeface="Arial"/>
              </a:rPr>
              <a:t>2023</a:t>
            </a:r>
            <a:endParaRPr sz="1200" b="1">
              <a:solidFill>
                <a:schemeClr val="accent1"/>
              </a:solidFill>
              <a:latin typeface="Arial"/>
              <a:ea typeface="Arial"/>
              <a:cs typeface="Arial"/>
              <a:sym typeface="Arial"/>
            </a:endParaRPr>
          </a:p>
        </p:txBody>
      </p:sp>
      <p:sp>
        <p:nvSpPr>
          <p:cNvPr id="599" name="Google Shape;599;g31dc19028f5_0_12"/>
          <p:cNvSpPr txBox="1"/>
          <p:nvPr/>
        </p:nvSpPr>
        <p:spPr>
          <a:xfrm>
            <a:off x="6645750" y="1444463"/>
            <a:ext cx="2326725" cy="1753200"/>
          </a:xfrm>
          <a:prstGeom prst="rect">
            <a:avLst/>
          </a:prstGeom>
          <a:noFill/>
          <a:ln>
            <a:noFill/>
          </a:ln>
        </p:spPr>
        <p:txBody>
          <a:bodyPr spcFirstLastPara="1" wrap="square" lIns="68569" tIns="68569" rIns="68569" bIns="68569" anchor="t" anchorCtr="0">
            <a:noAutofit/>
          </a:bodyPr>
          <a:lstStyle/>
          <a:p>
            <a:pPr algn="l" rtl="0">
              <a:buClr>
                <a:srgbClr val="000000"/>
              </a:buClr>
              <a:buSzPts val="1600"/>
            </a:pPr>
            <a:r>
              <a:rPr lang="da-DK" sz="1200">
                <a:solidFill>
                  <a:schemeClr val="dk1"/>
                </a:solidFill>
                <a:latin typeface="Arial"/>
                <a:ea typeface="Arial"/>
                <a:cs typeface="Arial"/>
                <a:sym typeface="Arial"/>
              </a:rPr>
              <a:t>løngabet bliver gradvist mindre</a:t>
            </a:r>
            <a:endParaRPr sz="1200">
              <a:solidFill>
                <a:schemeClr val="dk1"/>
              </a:solidFill>
              <a:latin typeface="Arial"/>
              <a:ea typeface="Arial"/>
              <a:cs typeface="Arial"/>
              <a:sym typeface="Arial"/>
            </a:endParaRPr>
          </a:p>
          <a:p>
            <a:pPr algn="l" rtl="0">
              <a:buClr>
                <a:srgbClr val="000000"/>
              </a:buClr>
              <a:buSzPts val="1600"/>
            </a:pPr>
            <a:endParaRPr sz="1200">
              <a:solidFill>
                <a:schemeClr val="dk1"/>
              </a:solidFill>
              <a:latin typeface="Arial"/>
              <a:ea typeface="Arial"/>
              <a:cs typeface="Arial"/>
              <a:sym typeface="Arial"/>
            </a:endParaRPr>
          </a:p>
          <a:p>
            <a:pPr algn="l" rtl="0">
              <a:buClr>
                <a:srgbClr val="000000"/>
              </a:buClr>
              <a:buSzPts val="1600"/>
            </a:pPr>
            <a:endParaRPr sz="1200">
              <a:solidFill>
                <a:schemeClr val="dk1"/>
              </a:solidFill>
              <a:latin typeface="Arial"/>
              <a:ea typeface="Arial"/>
              <a:cs typeface="Arial"/>
              <a:sym typeface="Arial"/>
            </a:endParaRPr>
          </a:p>
          <a:p>
            <a:pPr algn="l" rtl="0">
              <a:buClr>
                <a:srgbClr val="000000"/>
              </a:buClr>
              <a:buSzPts val="1600"/>
            </a:pPr>
            <a:r>
              <a:rPr lang="da-DK" sz="1200">
                <a:solidFill>
                  <a:schemeClr val="dk1"/>
                </a:solidFill>
                <a:latin typeface="Arial"/>
                <a:ea typeface="Arial"/>
                <a:cs typeface="Arial"/>
                <a:sym typeface="Arial"/>
              </a:rPr>
              <a:t>her knækker kurven og løngabet vokser. </a:t>
            </a:r>
            <a:endParaRPr sz="1200">
              <a:solidFill>
                <a:schemeClr val="dk1"/>
              </a:solidFill>
              <a:latin typeface="Arial"/>
              <a:ea typeface="Arial"/>
              <a:cs typeface="Arial"/>
              <a:sym typeface="Arial"/>
            </a:endParaRPr>
          </a:p>
          <a:p>
            <a:pPr algn="l" rtl="0">
              <a:buClr>
                <a:srgbClr val="000000"/>
              </a:buClr>
              <a:buSzPts val="1600"/>
            </a:pPr>
            <a:endParaRPr sz="1200">
              <a:solidFill>
                <a:schemeClr val="dk1"/>
              </a:solidFill>
              <a:latin typeface="Arial"/>
              <a:ea typeface="Arial"/>
              <a:cs typeface="Arial"/>
              <a:sym typeface="Arial"/>
            </a:endParaRPr>
          </a:p>
          <a:p>
            <a:pPr algn="l" rtl="0">
              <a:buClr>
                <a:srgbClr val="000000"/>
              </a:buClr>
              <a:buSzPts val="1600"/>
            </a:pPr>
            <a:endParaRPr sz="1200">
              <a:solidFill>
                <a:schemeClr val="dk1"/>
              </a:solidFill>
              <a:latin typeface="Arial"/>
              <a:ea typeface="Arial"/>
              <a:cs typeface="Arial"/>
              <a:sym typeface="Arial"/>
            </a:endParaRPr>
          </a:p>
          <a:p>
            <a:pPr algn="l" rtl="0">
              <a:buClr>
                <a:srgbClr val="000000"/>
              </a:buClr>
              <a:buSzPts val="1600"/>
            </a:pPr>
            <a:r>
              <a:rPr lang="da-DK" sz="1200">
                <a:solidFill>
                  <a:schemeClr val="dk1"/>
                </a:solidFill>
                <a:latin typeface="Arial"/>
                <a:ea typeface="Arial"/>
                <a:cs typeface="Arial"/>
                <a:sym typeface="Arial"/>
              </a:rPr>
              <a:t>store lønstigninger fører til et øget løngab</a:t>
            </a:r>
            <a:endParaRPr sz="1200">
              <a:solidFill>
                <a:schemeClr val="dk1"/>
              </a:solidFill>
              <a:latin typeface="Arial"/>
              <a:ea typeface="Arial"/>
              <a:cs typeface="Arial"/>
              <a:sym typeface="Arial"/>
            </a:endParaRPr>
          </a:p>
        </p:txBody>
      </p:sp>
      <p:sp>
        <p:nvSpPr>
          <p:cNvPr id="600" name="Google Shape;600;g31dc19028f5_0_12"/>
          <p:cNvSpPr/>
          <p:nvPr/>
        </p:nvSpPr>
        <p:spPr>
          <a:xfrm>
            <a:off x="4436269" y="3567075"/>
            <a:ext cx="592650" cy="592650"/>
          </a:xfrm>
          <a:prstGeom prst="ellipse">
            <a:avLst/>
          </a:prstGeom>
          <a:noFill/>
          <a:ln w="19050" cap="flat" cmpd="sng">
            <a:solidFill>
              <a:schemeClr val="accent6"/>
            </a:solidFill>
            <a:prstDash val="solid"/>
            <a:round/>
            <a:headEnd type="none" w="sm" len="sm"/>
            <a:tailEnd type="none" w="sm" len="sm"/>
          </a:ln>
        </p:spPr>
        <p:txBody>
          <a:bodyPr spcFirstLastPara="1" wrap="square" lIns="68569" tIns="68569" rIns="68569" bIns="68569"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3376f64c6a5_0_6"/>
          <p:cNvSpPr txBox="1">
            <a:spLocks noGrp="1"/>
          </p:cNvSpPr>
          <p:nvPr>
            <p:ph type="dt" idx="10"/>
          </p:nvPr>
        </p:nvSpPr>
        <p:spPr>
          <a:xfrm>
            <a:off x="675000" y="270000"/>
            <a:ext cx="1611000" cy="135000"/>
          </a:xfrm>
          <a:prstGeom prst="rect">
            <a:avLst/>
          </a:prstGeom>
          <a:noFill/>
          <a:ln>
            <a:noFill/>
          </a:ln>
        </p:spPr>
        <p:txBody>
          <a:bodyPr spcFirstLastPara="1" wrap="square" lIns="0" tIns="0" rIns="0" bIns="0" anchor="t" anchorCtr="0">
            <a:noAutofit/>
          </a:bodyPr>
          <a:lstStyle/>
          <a:p>
            <a:pPr rtl="0"/>
            <a:r>
              <a:rPr lang="da-DK"/>
              <a:t>Løngennemsigtighed - de nye EU-krav</a:t>
            </a:r>
            <a:endParaRPr/>
          </a:p>
        </p:txBody>
      </p:sp>
      <p:sp>
        <p:nvSpPr>
          <p:cNvPr id="633" name="Google Shape;633;g3376f64c6a5_0_6"/>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5</a:t>
            </a:fld>
            <a:endParaRPr/>
          </a:p>
        </p:txBody>
      </p:sp>
      <p:pic>
        <p:nvPicPr>
          <p:cNvPr id="634" name="Google Shape;634;g3376f64c6a5_0_6"/>
          <p:cNvPicPr preferRelativeResize="0"/>
          <p:nvPr/>
        </p:nvPicPr>
        <p:blipFill rotWithShape="1">
          <a:blip r:embed="rId3">
            <a:alphaModFix/>
          </a:blip>
          <a:srcRect/>
          <a:stretch/>
        </p:blipFill>
        <p:spPr>
          <a:xfrm>
            <a:off x="660432" y="526763"/>
            <a:ext cx="7551674" cy="4509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
          <p:cNvSpPr txBox="1">
            <a:spLocks noGrp="1"/>
          </p:cNvSpPr>
          <p:nvPr>
            <p:ph type="title"/>
          </p:nvPr>
        </p:nvSpPr>
        <p:spPr>
          <a:xfrm>
            <a:off x="404814" y="675000"/>
            <a:ext cx="8334374" cy="933535"/>
          </a:xfrm>
          <a:prstGeom prst="rect">
            <a:avLst/>
          </a:prstGeom>
          <a:noFill/>
          <a:ln>
            <a:noFill/>
          </a:ln>
        </p:spPr>
        <p:txBody>
          <a:bodyPr spcFirstLastPara="1" wrap="square" lIns="0" tIns="0" rIns="0" bIns="0" anchor="t" anchorCtr="0">
            <a:noAutofit/>
          </a:bodyPr>
          <a:lstStyle/>
          <a:p>
            <a:pPr rtl="0">
              <a:buSzPts val="3200"/>
            </a:pPr>
            <a:r>
              <a:rPr lang="da-DK"/>
              <a:t>Hvad er EU’s direktiv om løngennemsigtighed?</a:t>
            </a:r>
            <a:endParaRPr/>
          </a:p>
        </p:txBody>
      </p:sp>
      <p:sp>
        <p:nvSpPr>
          <p:cNvPr id="656" name="Google Shape;656;p4"/>
          <p:cNvSpPr txBox="1">
            <a:spLocks noGrp="1"/>
          </p:cNvSpPr>
          <p:nvPr>
            <p:ph type="body" idx="1"/>
          </p:nvPr>
        </p:nvSpPr>
        <p:spPr>
          <a:xfrm>
            <a:off x="404813" y="1609200"/>
            <a:ext cx="5176560" cy="3127275"/>
          </a:xfrm>
          <a:prstGeom prst="rect">
            <a:avLst/>
          </a:prstGeom>
          <a:noFill/>
          <a:ln>
            <a:noFill/>
          </a:ln>
        </p:spPr>
        <p:txBody>
          <a:bodyPr spcFirstLastPara="1" wrap="square" lIns="0" tIns="0" rIns="0" bIns="0" anchor="t" anchorCtr="0">
            <a:noAutofit/>
          </a:bodyPr>
          <a:lstStyle/>
          <a:p>
            <a:pPr marL="0" indent="0" rtl="0">
              <a:buNone/>
            </a:pPr>
            <a:r>
              <a:rPr lang="da-DK" sz="1125" dirty="0"/>
              <a:t>Hvad er løngennemsigtighed?</a:t>
            </a:r>
            <a:endParaRPr sz="1125" dirty="0"/>
          </a:p>
          <a:p>
            <a:pPr marL="0" indent="0" rtl="0">
              <a:buNone/>
            </a:pPr>
            <a:endParaRPr sz="1125" dirty="0"/>
          </a:p>
          <a:p>
            <a:pPr marL="742950" lvl="1" indent="-285750" rtl="0">
              <a:spcBef>
                <a:spcPts val="0"/>
              </a:spcBef>
              <a:buSzPts val="1500"/>
              <a:buFont typeface="Arial" panose="020B0604020202020204" pitchFamily="34" charset="0"/>
              <a:buChar char="•"/>
            </a:pPr>
            <a:r>
              <a:rPr lang="da-DK" sz="1200" dirty="0">
                <a:latin typeface="Georgia"/>
              </a:rPr>
              <a:t>Offentliggørelse af oplysninger om løn for forskellige stillinger inden for en organisationer</a:t>
            </a:r>
            <a:endParaRPr sz="1200" dirty="0">
              <a:latin typeface="Georgia"/>
            </a:endParaRPr>
          </a:p>
          <a:p>
            <a:pPr marL="742950" lvl="1" indent="-285750" rtl="0">
              <a:spcBef>
                <a:spcPts val="0"/>
              </a:spcBef>
              <a:buSzPts val="1500"/>
              <a:buFont typeface="Arial" panose="020B0604020202020204" pitchFamily="34" charset="0"/>
              <a:buChar char="•"/>
            </a:pPr>
            <a:r>
              <a:rPr lang="da-DK" sz="1200" dirty="0">
                <a:latin typeface="Georgia"/>
              </a:rPr>
              <a:t>Mulighed for sammenligning med lignende stillinger</a:t>
            </a:r>
            <a:endParaRPr sz="1200" dirty="0">
              <a:latin typeface="Georgia"/>
            </a:endParaRPr>
          </a:p>
          <a:p>
            <a:pPr marL="742950" lvl="1" indent="-285750" rtl="0">
              <a:spcBef>
                <a:spcPts val="0"/>
              </a:spcBef>
              <a:buSzPts val="1500"/>
              <a:buFont typeface="Arial" panose="020B0604020202020204" pitchFamily="34" charset="0"/>
              <a:buChar char="•"/>
            </a:pPr>
            <a:r>
              <a:rPr lang="da-DK" sz="1200" dirty="0">
                <a:latin typeface="Georgia"/>
              </a:rPr>
              <a:t>Hjælper med at adressere lønforskelle mellem mænd og kvinder</a:t>
            </a:r>
            <a:endParaRPr sz="1200" dirty="0">
              <a:latin typeface="Georgia"/>
            </a:endParaRPr>
          </a:p>
          <a:p>
            <a:pPr marL="0" indent="0" rtl="0">
              <a:buNone/>
            </a:pPr>
            <a:endParaRPr sz="1125" dirty="0"/>
          </a:p>
          <a:p>
            <a:pPr marL="0" indent="0" rtl="0">
              <a:buSzPts val="1100"/>
              <a:buNone/>
            </a:pPr>
            <a:r>
              <a:rPr lang="da-DK" sz="1125" dirty="0"/>
              <a:t>Hvad er formålet med direktivet?</a:t>
            </a:r>
            <a:endParaRPr sz="1125" dirty="0"/>
          </a:p>
          <a:p>
            <a:pPr marL="0" indent="0" rtl="0">
              <a:buSzPts val="1100"/>
              <a:buNone/>
            </a:pPr>
            <a:endParaRPr dirty="0"/>
          </a:p>
          <a:p>
            <a:pPr marL="742950" lvl="1" indent="-285750" rtl="0">
              <a:spcBef>
                <a:spcPts val="0"/>
              </a:spcBef>
              <a:buSzPts val="1500"/>
              <a:buFont typeface="Arial" panose="020B0604020202020204" pitchFamily="34" charset="0"/>
              <a:buChar char="•"/>
            </a:pPr>
            <a:r>
              <a:rPr lang="da-DK" sz="1200" dirty="0">
                <a:latin typeface="Georgia"/>
              </a:rPr>
              <a:t>Styrelse af anvendelse af princippet om lige løn for lige arbejde eller arbejde af samme værdi mellem mænd og kvinder – Grundlæggende princip i Romtraktaten (1957)</a:t>
            </a:r>
            <a:endParaRPr sz="1200" dirty="0">
              <a:latin typeface="Georgia"/>
            </a:endParaRPr>
          </a:p>
          <a:p>
            <a:pPr marL="742950" lvl="1" indent="-285750" rtl="0">
              <a:spcBef>
                <a:spcPts val="0"/>
              </a:spcBef>
              <a:buSzPts val="1500"/>
              <a:buFont typeface="Arial" panose="020B0604020202020204" pitchFamily="34" charset="0"/>
              <a:buChar char="•"/>
            </a:pPr>
            <a:r>
              <a:rPr lang="da-DK" sz="1200" dirty="0">
                <a:latin typeface="Georgia"/>
              </a:rPr>
              <a:t>Ligelønsloven gældende siden 1976 forbyder lønmæssig forskelsbehandling på grund af køn</a:t>
            </a:r>
          </a:p>
          <a:p>
            <a:pPr marL="742950" lvl="1" indent="-285750" rtl="0">
              <a:spcBef>
                <a:spcPts val="0"/>
              </a:spcBef>
              <a:buSzPts val="1500"/>
              <a:buFont typeface="Arial" panose="020B0604020202020204" pitchFamily="34" charset="0"/>
              <a:buChar char="•"/>
            </a:pPr>
            <a:r>
              <a:rPr lang="da-DK" sz="1200" dirty="0">
                <a:latin typeface="Georgia"/>
              </a:rPr>
              <a:t>Overenskomster har stadfæstet princippet</a:t>
            </a:r>
          </a:p>
          <a:p>
            <a:pPr marL="742950" lvl="1" indent="-285750" rtl="0">
              <a:spcBef>
                <a:spcPts val="0"/>
              </a:spcBef>
              <a:buSzPts val="1500"/>
              <a:buFont typeface="Arial" panose="020B0604020202020204" pitchFamily="34" charset="0"/>
              <a:buChar char="•"/>
            </a:pPr>
            <a:r>
              <a:rPr lang="da-DK" sz="1200" dirty="0">
                <a:latin typeface="Georgia"/>
              </a:rPr>
              <a:t>Fremme retfærdig, lighed og tillid på arbejdspladser </a:t>
            </a:r>
            <a:endParaRPr sz="1200" dirty="0">
              <a:latin typeface="Georgia"/>
            </a:endParaRPr>
          </a:p>
          <a:p>
            <a:pPr marL="742950" lvl="1" indent="-285750" rtl="0">
              <a:spcBef>
                <a:spcPts val="0"/>
              </a:spcBef>
              <a:buSzPts val="1500"/>
              <a:buFont typeface="Arial" panose="020B0604020202020204" pitchFamily="34" charset="0"/>
              <a:buChar char="•"/>
            </a:pPr>
            <a:r>
              <a:rPr lang="da-DK" sz="1200" b="1" dirty="0">
                <a:latin typeface="Georgia"/>
              </a:rPr>
              <a:t>Udligning af den uforklarlige lønforskel mellem mænd og kvinder</a:t>
            </a:r>
            <a:endParaRPr sz="1200" b="1" dirty="0">
              <a:latin typeface="Georgia"/>
            </a:endParaRPr>
          </a:p>
        </p:txBody>
      </p:sp>
      <p:sp>
        <p:nvSpPr>
          <p:cNvPr id="658" name="Google Shape;658;p4"/>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6</a:t>
            </a:fld>
            <a:endParaRPr/>
          </a:p>
        </p:txBody>
      </p:sp>
      <p:grpSp>
        <p:nvGrpSpPr>
          <p:cNvPr id="659" name="Google Shape;659;p4"/>
          <p:cNvGrpSpPr/>
          <p:nvPr/>
        </p:nvGrpSpPr>
        <p:grpSpPr>
          <a:xfrm>
            <a:off x="5597475" y="2453019"/>
            <a:ext cx="1160414" cy="1631375"/>
            <a:chOff x="3455033" y="3129914"/>
            <a:chExt cx="1454152" cy="1762125"/>
          </a:xfrm>
          <a:solidFill>
            <a:srgbClr val="FFFF00"/>
          </a:solidFill>
        </p:grpSpPr>
        <p:sp>
          <p:nvSpPr>
            <p:cNvPr id="660" name="Google Shape;660;p4"/>
            <p:cNvSpPr/>
            <p:nvPr/>
          </p:nvSpPr>
          <p:spPr>
            <a:xfrm>
              <a:off x="3537585" y="4606289"/>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61" name="Google Shape;661;p4"/>
            <p:cNvSpPr/>
            <p:nvPr/>
          </p:nvSpPr>
          <p:spPr>
            <a:xfrm>
              <a:off x="3502660" y="4396739"/>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62" name="Google Shape;662;p4"/>
            <p:cNvSpPr/>
            <p:nvPr/>
          </p:nvSpPr>
          <p:spPr>
            <a:xfrm>
              <a:off x="3585210" y="4187189"/>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63" name="Google Shape;663;p4"/>
            <p:cNvSpPr/>
            <p:nvPr/>
          </p:nvSpPr>
          <p:spPr>
            <a:xfrm>
              <a:off x="3537584" y="3977639"/>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64" name="Google Shape;664;p4"/>
            <p:cNvSpPr/>
            <p:nvPr/>
          </p:nvSpPr>
          <p:spPr>
            <a:xfrm>
              <a:off x="3489958" y="3758564"/>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65" name="Google Shape;665;p4"/>
            <p:cNvSpPr/>
            <p:nvPr/>
          </p:nvSpPr>
          <p:spPr>
            <a:xfrm>
              <a:off x="3455033" y="3549014"/>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66" name="Google Shape;666;p4"/>
            <p:cNvSpPr/>
            <p:nvPr/>
          </p:nvSpPr>
          <p:spPr>
            <a:xfrm>
              <a:off x="3537583" y="3339464"/>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67" name="Google Shape;667;p4"/>
            <p:cNvSpPr/>
            <p:nvPr/>
          </p:nvSpPr>
          <p:spPr>
            <a:xfrm>
              <a:off x="3489957" y="3129914"/>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900">
                <a:solidFill>
                  <a:schemeClr val="tx1"/>
                </a:solidFill>
                <a:latin typeface="Arial"/>
                <a:ea typeface="Arial"/>
                <a:cs typeface="Arial"/>
                <a:sym typeface="Arial"/>
              </a:endParaRPr>
            </a:p>
          </p:txBody>
        </p:sp>
      </p:grpSp>
      <p:grpSp>
        <p:nvGrpSpPr>
          <p:cNvPr id="668" name="Google Shape;668;p4"/>
          <p:cNvGrpSpPr/>
          <p:nvPr/>
        </p:nvGrpSpPr>
        <p:grpSpPr>
          <a:xfrm>
            <a:off x="6810262" y="2757826"/>
            <a:ext cx="1139735" cy="1243373"/>
            <a:chOff x="3457390" y="3549014"/>
            <a:chExt cx="1428240" cy="1343026"/>
          </a:xfrm>
          <a:solidFill>
            <a:srgbClr val="FFFF00"/>
          </a:solidFill>
        </p:grpSpPr>
        <p:sp>
          <p:nvSpPr>
            <p:cNvPr id="669" name="Google Shape;669;p4"/>
            <p:cNvSpPr/>
            <p:nvPr/>
          </p:nvSpPr>
          <p:spPr>
            <a:xfrm>
              <a:off x="3458926" y="4606290"/>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70" name="Google Shape;670;p4"/>
            <p:cNvSpPr/>
            <p:nvPr/>
          </p:nvSpPr>
          <p:spPr>
            <a:xfrm>
              <a:off x="3561655" y="4396739"/>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71" name="Google Shape;671;p4"/>
            <p:cNvSpPr/>
            <p:nvPr/>
          </p:nvSpPr>
          <p:spPr>
            <a:xfrm>
              <a:off x="3457390" y="4187189"/>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72" name="Google Shape;672;p4"/>
            <p:cNvSpPr/>
            <p:nvPr/>
          </p:nvSpPr>
          <p:spPr>
            <a:xfrm>
              <a:off x="3557248" y="3977639"/>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73" name="Google Shape;673;p4"/>
            <p:cNvSpPr/>
            <p:nvPr/>
          </p:nvSpPr>
          <p:spPr>
            <a:xfrm>
              <a:off x="3480126" y="3758564"/>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74" name="Google Shape;674;p4"/>
            <p:cNvSpPr/>
            <p:nvPr/>
          </p:nvSpPr>
          <p:spPr>
            <a:xfrm>
              <a:off x="3553355" y="3549014"/>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grpSp>
      <p:grpSp>
        <p:nvGrpSpPr>
          <p:cNvPr id="675" name="Google Shape;675;p4"/>
          <p:cNvGrpSpPr/>
          <p:nvPr/>
        </p:nvGrpSpPr>
        <p:grpSpPr>
          <a:xfrm>
            <a:off x="6164755" y="3236364"/>
            <a:ext cx="1139735" cy="1243373"/>
            <a:chOff x="3457390" y="3549014"/>
            <a:chExt cx="1428240" cy="1343026"/>
          </a:xfrm>
          <a:solidFill>
            <a:srgbClr val="FFFF00"/>
          </a:solidFill>
        </p:grpSpPr>
        <p:sp>
          <p:nvSpPr>
            <p:cNvPr id="676" name="Google Shape;676;p4"/>
            <p:cNvSpPr/>
            <p:nvPr/>
          </p:nvSpPr>
          <p:spPr>
            <a:xfrm>
              <a:off x="3458926" y="4606290"/>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77" name="Google Shape;677;p4"/>
            <p:cNvSpPr/>
            <p:nvPr/>
          </p:nvSpPr>
          <p:spPr>
            <a:xfrm>
              <a:off x="3561655" y="4396739"/>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78" name="Google Shape;678;p4"/>
            <p:cNvSpPr/>
            <p:nvPr/>
          </p:nvSpPr>
          <p:spPr>
            <a:xfrm>
              <a:off x="3457390" y="4187189"/>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79" name="Google Shape;679;p4"/>
            <p:cNvSpPr/>
            <p:nvPr/>
          </p:nvSpPr>
          <p:spPr>
            <a:xfrm>
              <a:off x="3557248" y="3977639"/>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80" name="Google Shape;680;p4"/>
            <p:cNvSpPr/>
            <p:nvPr/>
          </p:nvSpPr>
          <p:spPr>
            <a:xfrm>
              <a:off x="3480126" y="3758564"/>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sp>
          <p:nvSpPr>
            <p:cNvPr id="681" name="Google Shape;681;p4"/>
            <p:cNvSpPr/>
            <p:nvPr/>
          </p:nvSpPr>
          <p:spPr>
            <a:xfrm>
              <a:off x="3553355" y="3549014"/>
              <a:ext cx="1323975" cy="285750"/>
            </a:xfrm>
            <a:prstGeom prst="flowChartMagneticDisk">
              <a:avLst/>
            </a:prstGeom>
            <a:grpFill/>
            <a:ln w="9525" cap="flat" cmpd="sng">
              <a:solidFill>
                <a:schemeClr val="tx1"/>
              </a:solidFill>
              <a:prstDash val="solid"/>
              <a:round/>
              <a:headEnd type="none" w="sm" len="sm"/>
              <a:tailEnd type="none" w="sm" len="sm"/>
            </a:ln>
          </p:spPr>
          <p:txBody>
            <a:bodyPr spcFirstLastPara="1" wrap="square" lIns="0" tIns="40500" rIns="0" bIns="0" anchor="ctr" anchorCtr="0">
              <a:noAutofit/>
            </a:bodyPr>
            <a:lstStyle/>
            <a:p>
              <a:pPr algn="ctr" rtl="0">
                <a:buClr>
                  <a:srgbClr val="000000"/>
                </a:buClr>
                <a:buSzPts val="1200"/>
              </a:pPr>
              <a:r>
                <a:rPr lang="da-DK" sz="900">
                  <a:solidFill>
                    <a:schemeClr val="tx1"/>
                  </a:solidFill>
                  <a:latin typeface="Arial"/>
                  <a:ea typeface="Arial"/>
                  <a:cs typeface="Arial"/>
                  <a:sym typeface="Arial"/>
                </a:rPr>
                <a:t>€</a:t>
              </a:r>
              <a:endParaRPr sz="1050">
                <a:solidFill>
                  <a:schemeClr val="tx1"/>
                </a:solidFill>
                <a:latin typeface="Arial"/>
                <a:ea typeface="Arial"/>
                <a:cs typeface="Arial"/>
                <a:sym typeface="Arial"/>
              </a:endParaRPr>
            </a:p>
          </p:txBody>
        </p:sp>
      </p:grpSp>
      <p:pic>
        <p:nvPicPr>
          <p:cNvPr id="682" name="Google Shape;682;p4" descr="A blue flag with yellow stars on a pole&#10;&#10;Description automatically generated"/>
          <p:cNvPicPr preferRelativeResize="0"/>
          <p:nvPr/>
        </p:nvPicPr>
        <p:blipFill rotWithShape="1">
          <a:blip r:embed="rId3">
            <a:alphaModFix/>
          </a:blip>
          <a:srcRect/>
          <a:stretch/>
        </p:blipFill>
        <p:spPr>
          <a:xfrm>
            <a:off x="6895267" y="1685582"/>
            <a:ext cx="1281950" cy="11637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
          <p:cNvSpPr txBox="1">
            <a:spLocks noGrp="1"/>
          </p:cNvSpPr>
          <p:nvPr>
            <p:ph type="title"/>
          </p:nvPr>
        </p:nvSpPr>
        <p:spPr>
          <a:xfrm>
            <a:off x="404814" y="675000"/>
            <a:ext cx="8334374" cy="933535"/>
          </a:xfrm>
          <a:prstGeom prst="rect">
            <a:avLst/>
          </a:prstGeom>
          <a:noFill/>
          <a:ln>
            <a:noFill/>
          </a:ln>
        </p:spPr>
        <p:txBody>
          <a:bodyPr spcFirstLastPara="1" wrap="square" lIns="0" tIns="0" rIns="0" bIns="0" anchor="t" anchorCtr="0">
            <a:noAutofit/>
          </a:bodyPr>
          <a:lstStyle/>
          <a:p>
            <a:pPr rtl="0">
              <a:buSzPts val="3200"/>
            </a:pPr>
            <a:r>
              <a:rPr lang="da-DK">
                <a:latin typeface="Georgia" panose="02040502050405020303" pitchFamily="18" charset="0"/>
              </a:rPr>
              <a:t>Hvad er løngennemsigtighed?</a:t>
            </a:r>
            <a:endParaRPr>
              <a:latin typeface="Georgia" panose="02040502050405020303" pitchFamily="18" charset="0"/>
            </a:endParaRPr>
          </a:p>
          <a:p>
            <a:pPr rtl="0">
              <a:buSzPts val="3200"/>
            </a:pPr>
            <a:r>
              <a:rPr lang="da-DK" sz="1200">
                <a:latin typeface="Georgia" panose="02040502050405020303" pitchFamily="18" charset="0"/>
              </a:rPr>
              <a:t>Grader af løngennemsigtighed</a:t>
            </a:r>
            <a:endParaRPr sz="1200">
              <a:latin typeface="Georgia" panose="02040502050405020303" pitchFamily="18" charset="0"/>
            </a:endParaRPr>
          </a:p>
        </p:txBody>
      </p:sp>
      <p:sp>
        <p:nvSpPr>
          <p:cNvPr id="740" name="Google Shape;740;p6"/>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7</a:t>
            </a:fld>
            <a:endParaRPr/>
          </a:p>
        </p:txBody>
      </p:sp>
      <p:grpSp>
        <p:nvGrpSpPr>
          <p:cNvPr id="741" name="Google Shape;741;p6"/>
          <p:cNvGrpSpPr/>
          <p:nvPr/>
        </p:nvGrpSpPr>
        <p:grpSpPr>
          <a:xfrm>
            <a:off x="2129332" y="2460451"/>
            <a:ext cx="1296000" cy="2100390"/>
            <a:chOff x="2767833" y="2823401"/>
            <a:chExt cx="1728000" cy="2800520"/>
          </a:xfrm>
        </p:grpSpPr>
        <p:sp>
          <p:nvSpPr>
            <p:cNvPr id="742" name="Google Shape;742;p6"/>
            <p:cNvSpPr/>
            <p:nvPr/>
          </p:nvSpPr>
          <p:spPr>
            <a:xfrm>
              <a:off x="3283833" y="2823401"/>
              <a:ext cx="696000" cy="696000"/>
            </a:xfrm>
            <a:custGeom>
              <a:avLst/>
              <a:gdLst/>
              <a:ahLst/>
              <a:cxnLst/>
              <a:rect l="l" t="t" r="r" b="b"/>
              <a:pathLst>
                <a:path w="396" h="396" extrusionOk="0">
                  <a:moveTo>
                    <a:pt x="0" y="0"/>
                  </a:moveTo>
                  <a:lnTo>
                    <a:pt x="0" y="396"/>
                  </a:lnTo>
                  <a:lnTo>
                    <a:pt x="396" y="396"/>
                  </a:lnTo>
                  <a:lnTo>
                    <a:pt x="396" y="0"/>
                  </a:lnTo>
                  <a:lnTo>
                    <a:pt x="0" y="0"/>
                  </a:lnTo>
                  <a:close/>
                  <a:moveTo>
                    <a:pt x="379" y="284"/>
                  </a:moveTo>
                  <a:lnTo>
                    <a:pt x="172" y="284"/>
                  </a:lnTo>
                  <a:lnTo>
                    <a:pt x="251" y="206"/>
                  </a:lnTo>
                  <a:lnTo>
                    <a:pt x="301" y="206"/>
                  </a:lnTo>
                  <a:lnTo>
                    <a:pt x="317" y="190"/>
                  </a:lnTo>
                  <a:lnTo>
                    <a:pt x="317" y="206"/>
                  </a:lnTo>
                  <a:lnTo>
                    <a:pt x="334" y="206"/>
                  </a:lnTo>
                  <a:lnTo>
                    <a:pt x="334" y="189"/>
                  </a:lnTo>
                  <a:lnTo>
                    <a:pt x="318" y="189"/>
                  </a:lnTo>
                  <a:lnTo>
                    <a:pt x="379" y="127"/>
                  </a:lnTo>
                  <a:lnTo>
                    <a:pt x="379" y="284"/>
                  </a:lnTo>
                  <a:close/>
                  <a:moveTo>
                    <a:pt x="18" y="301"/>
                  </a:moveTo>
                  <a:lnTo>
                    <a:pt x="83" y="301"/>
                  </a:lnTo>
                  <a:lnTo>
                    <a:pt x="18" y="368"/>
                  </a:lnTo>
                  <a:lnTo>
                    <a:pt x="18" y="301"/>
                  </a:lnTo>
                  <a:close/>
                  <a:moveTo>
                    <a:pt x="18" y="284"/>
                  </a:moveTo>
                  <a:lnTo>
                    <a:pt x="18" y="206"/>
                  </a:lnTo>
                  <a:lnTo>
                    <a:pt x="27" y="206"/>
                  </a:lnTo>
                  <a:lnTo>
                    <a:pt x="27" y="189"/>
                  </a:lnTo>
                  <a:lnTo>
                    <a:pt x="18" y="189"/>
                  </a:lnTo>
                  <a:lnTo>
                    <a:pt x="18" y="111"/>
                  </a:lnTo>
                  <a:lnTo>
                    <a:pt x="371" y="111"/>
                  </a:lnTo>
                  <a:lnTo>
                    <a:pt x="294" y="189"/>
                  </a:lnTo>
                  <a:lnTo>
                    <a:pt x="244" y="189"/>
                  </a:lnTo>
                  <a:lnTo>
                    <a:pt x="233" y="201"/>
                  </a:lnTo>
                  <a:lnTo>
                    <a:pt x="233" y="189"/>
                  </a:lnTo>
                  <a:lnTo>
                    <a:pt x="215" y="189"/>
                  </a:lnTo>
                  <a:lnTo>
                    <a:pt x="215" y="206"/>
                  </a:lnTo>
                  <a:lnTo>
                    <a:pt x="227" y="206"/>
                  </a:lnTo>
                  <a:lnTo>
                    <a:pt x="149" y="284"/>
                  </a:lnTo>
                  <a:lnTo>
                    <a:pt x="18" y="284"/>
                  </a:lnTo>
                  <a:close/>
                  <a:moveTo>
                    <a:pt x="379" y="16"/>
                  </a:moveTo>
                  <a:lnTo>
                    <a:pt x="379" y="95"/>
                  </a:lnTo>
                  <a:lnTo>
                    <a:pt x="18" y="95"/>
                  </a:lnTo>
                  <a:lnTo>
                    <a:pt x="18" y="16"/>
                  </a:lnTo>
                  <a:lnTo>
                    <a:pt x="379" y="16"/>
                  </a:lnTo>
                  <a:close/>
                  <a:moveTo>
                    <a:pt x="29" y="379"/>
                  </a:moveTo>
                  <a:lnTo>
                    <a:pt x="107" y="301"/>
                  </a:lnTo>
                  <a:lnTo>
                    <a:pt x="379" y="301"/>
                  </a:lnTo>
                  <a:lnTo>
                    <a:pt x="379" y="379"/>
                  </a:lnTo>
                  <a:lnTo>
                    <a:pt x="29" y="379"/>
                  </a:lnTo>
                  <a:close/>
                  <a:moveTo>
                    <a:pt x="369" y="206"/>
                  </a:moveTo>
                  <a:lnTo>
                    <a:pt x="351" y="206"/>
                  </a:lnTo>
                  <a:lnTo>
                    <a:pt x="351" y="189"/>
                  </a:lnTo>
                  <a:lnTo>
                    <a:pt x="369" y="189"/>
                  </a:lnTo>
                  <a:lnTo>
                    <a:pt x="369" y="206"/>
                  </a:lnTo>
                  <a:close/>
                  <a:moveTo>
                    <a:pt x="198" y="206"/>
                  </a:moveTo>
                  <a:lnTo>
                    <a:pt x="181" y="206"/>
                  </a:lnTo>
                  <a:lnTo>
                    <a:pt x="181" y="189"/>
                  </a:lnTo>
                  <a:lnTo>
                    <a:pt x="198" y="189"/>
                  </a:lnTo>
                  <a:lnTo>
                    <a:pt x="198" y="206"/>
                  </a:lnTo>
                  <a:close/>
                  <a:moveTo>
                    <a:pt x="164" y="206"/>
                  </a:moveTo>
                  <a:lnTo>
                    <a:pt x="147" y="206"/>
                  </a:lnTo>
                  <a:lnTo>
                    <a:pt x="147" y="189"/>
                  </a:lnTo>
                  <a:lnTo>
                    <a:pt x="164" y="189"/>
                  </a:lnTo>
                  <a:lnTo>
                    <a:pt x="164" y="206"/>
                  </a:lnTo>
                  <a:close/>
                  <a:moveTo>
                    <a:pt x="112" y="189"/>
                  </a:moveTo>
                  <a:lnTo>
                    <a:pt x="130" y="189"/>
                  </a:lnTo>
                  <a:lnTo>
                    <a:pt x="130" y="206"/>
                  </a:lnTo>
                  <a:lnTo>
                    <a:pt x="112" y="206"/>
                  </a:lnTo>
                  <a:lnTo>
                    <a:pt x="112" y="189"/>
                  </a:lnTo>
                  <a:close/>
                  <a:moveTo>
                    <a:pt x="44" y="189"/>
                  </a:moveTo>
                  <a:lnTo>
                    <a:pt x="61" y="189"/>
                  </a:lnTo>
                  <a:lnTo>
                    <a:pt x="61" y="206"/>
                  </a:lnTo>
                  <a:lnTo>
                    <a:pt x="44" y="206"/>
                  </a:lnTo>
                  <a:lnTo>
                    <a:pt x="44" y="189"/>
                  </a:lnTo>
                  <a:close/>
                  <a:moveTo>
                    <a:pt x="78" y="189"/>
                  </a:moveTo>
                  <a:lnTo>
                    <a:pt x="95" y="189"/>
                  </a:lnTo>
                  <a:lnTo>
                    <a:pt x="95" y="206"/>
                  </a:lnTo>
                  <a:lnTo>
                    <a:pt x="78" y="206"/>
                  </a:lnTo>
                  <a:lnTo>
                    <a:pt x="78" y="189"/>
                  </a:lnTo>
                  <a:close/>
                </a:path>
              </a:pathLst>
            </a:custGeom>
            <a:solidFill>
              <a:schemeClr val="dk2"/>
            </a:solidFill>
            <a:ln>
              <a:noFill/>
            </a:ln>
          </p:spPr>
          <p:txBody>
            <a:bodyPr spcFirstLastPara="1" wrap="square" lIns="91425" tIns="45694" rIns="91425" bIns="45694" anchor="t" anchorCtr="0">
              <a:noAutofit/>
            </a:bodyPr>
            <a:lstStyle/>
            <a:p>
              <a:pPr algn="l" rtl="0">
                <a:buClr>
                  <a:srgbClr val="000000"/>
                </a:buClr>
                <a:buSzPts val="1800"/>
              </a:pPr>
              <a:endParaRPr>
                <a:solidFill>
                  <a:srgbClr val="000000"/>
                </a:solidFill>
                <a:latin typeface="Georgia" panose="02040502050405020303" pitchFamily="18" charset="0"/>
                <a:ea typeface="Arial"/>
                <a:cs typeface="Arial"/>
                <a:sym typeface="Arial"/>
              </a:endParaRPr>
            </a:p>
          </p:txBody>
        </p:sp>
        <p:sp>
          <p:nvSpPr>
            <p:cNvPr id="743" name="Google Shape;743;p6"/>
            <p:cNvSpPr/>
            <p:nvPr/>
          </p:nvSpPr>
          <p:spPr>
            <a:xfrm>
              <a:off x="2767833" y="4025821"/>
              <a:ext cx="1728000" cy="1598100"/>
            </a:xfrm>
            <a:prstGeom prst="rect">
              <a:avLst/>
            </a:prstGeom>
            <a:noFill/>
            <a:ln>
              <a:noFill/>
            </a:ln>
          </p:spPr>
          <p:txBody>
            <a:bodyPr spcFirstLastPara="1" wrap="square" lIns="0" tIns="0" rIns="0" bIns="0" anchor="t" anchorCtr="0">
              <a:noAutofit/>
            </a:bodyPr>
            <a:lstStyle/>
            <a:p>
              <a:pPr algn="ctr" rtl="0">
                <a:buClr>
                  <a:srgbClr val="000000"/>
                </a:buClr>
                <a:buSzPts val="1200"/>
              </a:pPr>
              <a:r>
                <a:rPr lang="da-DK" sz="1050" b="1" dirty="0" err="1">
                  <a:solidFill>
                    <a:srgbClr val="FF0000"/>
                  </a:solidFill>
                  <a:latin typeface="Georgia" panose="02040502050405020303" pitchFamily="18" charset="0"/>
                  <a:cs typeface="Arial"/>
                  <a:sym typeface="Arial"/>
                </a:rPr>
                <a:t>Benchmarks</a:t>
              </a:r>
              <a:endParaRPr sz="1050" b="1" dirty="0">
                <a:solidFill>
                  <a:srgbClr val="FF0000"/>
                </a:solidFill>
                <a:latin typeface="Georgia" panose="02040502050405020303" pitchFamily="18" charset="0"/>
                <a:cs typeface="Arial"/>
                <a:sym typeface="Arial"/>
              </a:endParaRPr>
            </a:p>
            <a:p>
              <a:pPr algn="ctr" rtl="0">
                <a:buClr>
                  <a:srgbClr val="000000"/>
                </a:buClr>
                <a:buSzPts val="1200"/>
              </a:pPr>
              <a:endParaRPr sz="1050" b="1" dirty="0">
                <a:solidFill>
                  <a:srgbClr val="000000"/>
                </a:solidFill>
                <a:latin typeface="Georgia" panose="02040502050405020303" pitchFamily="18" charset="0"/>
                <a:ea typeface="Arial"/>
                <a:cs typeface="Arial"/>
                <a:sym typeface="Arial"/>
              </a:endParaRPr>
            </a:p>
            <a:p>
              <a:pPr algn="ctr" rtl="0">
                <a:buClr>
                  <a:srgbClr val="000000"/>
                </a:buClr>
                <a:buSzPts val="1200"/>
              </a:pPr>
              <a:endParaRPr sz="1050" b="1" dirty="0">
                <a:solidFill>
                  <a:srgbClr val="000000"/>
                </a:solidFill>
                <a:latin typeface="Georgia" panose="02040502050405020303" pitchFamily="18" charset="0"/>
                <a:ea typeface="Arial"/>
                <a:cs typeface="Arial"/>
                <a:sym typeface="Arial"/>
              </a:endParaRPr>
            </a:p>
            <a:p>
              <a:pPr algn="ctr" rtl="0">
                <a:buClr>
                  <a:srgbClr val="000000"/>
                </a:buClr>
                <a:buSzPts val="1200"/>
              </a:pPr>
              <a:r>
                <a:rPr lang="da-DK" sz="1050" dirty="0">
                  <a:solidFill>
                    <a:srgbClr val="000000"/>
                  </a:solidFill>
                  <a:latin typeface="Georgia" panose="02040502050405020303" pitchFamily="18" charset="0"/>
                  <a:ea typeface="Arial"/>
                  <a:cs typeface="Arial"/>
                  <a:sym typeface="Arial"/>
                </a:rPr>
                <a:t>“Sådan ligger din løn i forhold til lignende stillinger i markedet”</a:t>
              </a:r>
              <a:endParaRPr sz="1050" dirty="0">
                <a:solidFill>
                  <a:srgbClr val="000000"/>
                </a:solidFill>
                <a:latin typeface="Georgia" panose="02040502050405020303" pitchFamily="18" charset="0"/>
                <a:ea typeface="Arial"/>
                <a:cs typeface="Arial"/>
                <a:sym typeface="Arial"/>
              </a:endParaRPr>
            </a:p>
            <a:p>
              <a:pPr algn="ctr" rtl="0">
                <a:spcBef>
                  <a:spcPts val="600"/>
                </a:spcBef>
                <a:spcAft>
                  <a:spcPts val="600"/>
                </a:spcAft>
                <a:buClr>
                  <a:srgbClr val="000000"/>
                </a:buClr>
                <a:buSzPts val="1200"/>
              </a:pPr>
              <a:endParaRPr sz="1050" dirty="0">
                <a:solidFill>
                  <a:srgbClr val="000000"/>
                </a:solidFill>
                <a:latin typeface="Georgia" panose="02040502050405020303" pitchFamily="18" charset="0"/>
                <a:ea typeface="Arial"/>
                <a:cs typeface="Arial"/>
                <a:sym typeface="Arial"/>
              </a:endParaRPr>
            </a:p>
          </p:txBody>
        </p:sp>
      </p:grpSp>
      <p:grpSp>
        <p:nvGrpSpPr>
          <p:cNvPr id="744" name="Google Shape;744;p6"/>
          <p:cNvGrpSpPr/>
          <p:nvPr/>
        </p:nvGrpSpPr>
        <p:grpSpPr>
          <a:xfrm>
            <a:off x="3820238" y="2460451"/>
            <a:ext cx="1296000" cy="1928943"/>
            <a:chOff x="4951099" y="2823401"/>
            <a:chExt cx="1728000" cy="2571924"/>
          </a:xfrm>
        </p:grpSpPr>
        <p:sp>
          <p:nvSpPr>
            <p:cNvPr id="745" name="Google Shape;745;p6"/>
            <p:cNvSpPr/>
            <p:nvPr/>
          </p:nvSpPr>
          <p:spPr>
            <a:xfrm>
              <a:off x="5467100" y="2823401"/>
              <a:ext cx="696000" cy="696000"/>
            </a:xfrm>
            <a:custGeom>
              <a:avLst/>
              <a:gdLst/>
              <a:ahLst/>
              <a:cxnLst/>
              <a:rect l="l" t="t" r="r" b="b"/>
              <a:pathLst>
                <a:path w="346" h="346" extrusionOk="0">
                  <a:moveTo>
                    <a:pt x="0" y="0"/>
                  </a:moveTo>
                  <a:cubicBezTo>
                    <a:pt x="0" y="346"/>
                    <a:pt x="0" y="346"/>
                    <a:pt x="0" y="346"/>
                  </a:cubicBezTo>
                  <a:cubicBezTo>
                    <a:pt x="346" y="346"/>
                    <a:pt x="346" y="346"/>
                    <a:pt x="346" y="346"/>
                  </a:cubicBezTo>
                  <a:cubicBezTo>
                    <a:pt x="346" y="0"/>
                    <a:pt x="346" y="0"/>
                    <a:pt x="346" y="0"/>
                  </a:cubicBezTo>
                  <a:lnTo>
                    <a:pt x="0" y="0"/>
                  </a:lnTo>
                  <a:close/>
                  <a:moveTo>
                    <a:pt x="209" y="249"/>
                  </a:moveTo>
                  <a:cubicBezTo>
                    <a:pt x="207" y="242"/>
                    <a:pt x="204" y="236"/>
                    <a:pt x="199" y="231"/>
                  </a:cubicBezTo>
                  <a:cubicBezTo>
                    <a:pt x="199" y="231"/>
                    <a:pt x="199" y="231"/>
                    <a:pt x="199" y="231"/>
                  </a:cubicBezTo>
                  <a:cubicBezTo>
                    <a:pt x="186" y="218"/>
                    <a:pt x="164" y="218"/>
                    <a:pt x="151" y="231"/>
                  </a:cubicBezTo>
                  <a:cubicBezTo>
                    <a:pt x="146" y="236"/>
                    <a:pt x="143" y="242"/>
                    <a:pt x="141" y="249"/>
                  </a:cubicBezTo>
                  <a:cubicBezTo>
                    <a:pt x="15" y="249"/>
                    <a:pt x="15" y="249"/>
                    <a:pt x="15" y="249"/>
                  </a:cubicBezTo>
                  <a:cubicBezTo>
                    <a:pt x="15" y="181"/>
                    <a:pt x="15" y="181"/>
                    <a:pt x="15" y="181"/>
                  </a:cubicBezTo>
                  <a:cubicBezTo>
                    <a:pt x="218" y="181"/>
                    <a:pt x="218" y="181"/>
                    <a:pt x="218" y="181"/>
                  </a:cubicBezTo>
                  <a:cubicBezTo>
                    <a:pt x="219" y="187"/>
                    <a:pt x="222" y="193"/>
                    <a:pt x="227" y="198"/>
                  </a:cubicBezTo>
                  <a:cubicBezTo>
                    <a:pt x="233" y="204"/>
                    <a:pt x="242" y="208"/>
                    <a:pt x="251" y="208"/>
                  </a:cubicBezTo>
                  <a:cubicBezTo>
                    <a:pt x="258" y="208"/>
                    <a:pt x="264" y="206"/>
                    <a:pt x="270" y="202"/>
                  </a:cubicBezTo>
                  <a:cubicBezTo>
                    <a:pt x="289" y="221"/>
                    <a:pt x="289" y="221"/>
                    <a:pt x="289" y="221"/>
                  </a:cubicBezTo>
                  <a:cubicBezTo>
                    <a:pt x="299" y="211"/>
                    <a:pt x="299" y="211"/>
                    <a:pt x="299" y="211"/>
                  </a:cubicBezTo>
                  <a:cubicBezTo>
                    <a:pt x="280" y="192"/>
                    <a:pt x="280" y="192"/>
                    <a:pt x="280" y="192"/>
                  </a:cubicBezTo>
                  <a:cubicBezTo>
                    <a:pt x="282" y="188"/>
                    <a:pt x="284" y="184"/>
                    <a:pt x="285" y="181"/>
                  </a:cubicBezTo>
                  <a:cubicBezTo>
                    <a:pt x="332" y="181"/>
                    <a:pt x="332" y="181"/>
                    <a:pt x="332" y="181"/>
                  </a:cubicBezTo>
                  <a:cubicBezTo>
                    <a:pt x="332" y="249"/>
                    <a:pt x="332" y="249"/>
                    <a:pt x="332" y="249"/>
                  </a:cubicBezTo>
                  <a:lnTo>
                    <a:pt x="209" y="249"/>
                  </a:lnTo>
                  <a:close/>
                  <a:moveTo>
                    <a:pt x="175" y="275"/>
                  </a:moveTo>
                  <a:cubicBezTo>
                    <a:pt x="170" y="275"/>
                    <a:pt x="165" y="273"/>
                    <a:pt x="161" y="269"/>
                  </a:cubicBezTo>
                  <a:cubicBezTo>
                    <a:pt x="158" y="266"/>
                    <a:pt x="156" y="261"/>
                    <a:pt x="156" y="256"/>
                  </a:cubicBezTo>
                  <a:cubicBezTo>
                    <a:pt x="156" y="250"/>
                    <a:pt x="158" y="246"/>
                    <a:pt x="161" y="242"/>
                  </a:cubicBezTo>
                  <a:cubicBezTo>
                    <a:pt x="165" y="238"/>
                    <a:pt x="170" y="236"/>
                    <a:pt x="175" y="236"/>
                  </a:cubicBezTo>
                  <a:cubicBezTo>
                    <a:pt x="180" y="236"/>
                    <a:pt x="185" y="238"/>
                    <a:pt x="189" y="242"/>
                  </a:cubicBezTo>
                  <a:cubicBezTo>
                    <a:pt x="193" y="246"/>
                    <a:pt x="195" y="250"/>
                    <a:pt x="195" y="256"/>
                  </a:cubicBezTo>
                  <a:cubicBezTo>
                    <a:pt x="195" y="261"/>
                    <a:pt x="193" y="266"/>
                    <a:pt x="189" y="269"/>
                  </a:cubicBezTo>
                  <a:cubicBezTo>
                    <a:pt x="185" y="273"/>
                    <a:pt x="180" y="275"/>
                    <a:pt x="175" y="275"/>
                  </a:cubicBezTo>
                  <a:close/>
                  <a:moveTo>
                    <a:pt x="265" y="187"/>
                  </a:moveTo>
                  <a:cubicBezTo>
                    <a:pt x="261" y="191"/>
                    <a:pt x="256" y="193"/>
                    <a:pt x="251" y="193"/>
                  </a:cubicBezTo>
                  <a:cubicBezTo>
                    <a:pt x="246" y="193"/>
                    <a:pt x="241" y="191"/>
                    <a:pt x="237" y="187"/>
                  </a:cubicBezTo>
                  <a:cubicBezTo>
                    <a:pt x="234" y="183"/>
                    <a:pt x="232" y="179"/>
                    <a:pt x="232" y="173"/>
                  </a:cubicBezTo>
                  <a:cubicBezTo>
                    <a:pt x="232" y="168"/>
                    <a:pt x="234" y="163"/>
                    <a:pt x="237" y="160"/>
                  </a:cubicBezTo>
                  <a:cubicBezTo>
                    <a:pt x="241" y="156"/>
                    <a:pt x="246" y="154"/>
                    <a:pt x="251" y="154"/>
                  </a:cubicBezTo>
                  <a:cubicBezTo>
                    <a:pt x="256" y="154"/>
                    <a:pt x="261" y="156"/>
                    <a:pt x="265" y="160"/>
                  </a:cubicBezTo>
                  <a:cubicBezTo>
                    <a:pt x="273" y="167"/>
                    <a:pt x="273" y="180"/>
                    <a:pt x="265" y="187"/>
                  </a:cubicBezTo>
                  <a:close/>
                  <a:moveTo>
                    <a:pt x="285" y="166"/>
                  </a:moveTo>
                  <a:cubicBezTo>
                    <a:pt x="283" y="160"/>
                    <a:pt x="280" y="154"/>
                    <a:pt x="275" y="149"/>
                  </a:cubicBezTo>
                  <a:cubicBezTo>
                    <a:pt x="275" y="149"/>
                    <a:pt x="275" y="149"/>
                    <a:pt x="275" y="149"/>
                  </a:cubicBezTo>
                  <a:cubicBezTo>
                    <a:pt x="262" y="136"/>
                    <a:pt x="240" y="136"/>
                    <a:pt x="227" y="149"/>
                  </a:cubicBezTo>
                  <a:cubicBezTo>
                    <a:pt x="222" y="154"/>
                    <a:pt x="219" y="160"/>
                    <a:pt x="218" y="166"/>
                  </a:cubicBezTo>
                  <a:cubicBezTo>
                    <a:pt x="15" y="166"/>
                    <a:pt x="15" y="166"/>
                    <a:pt x="15" y="166"/>
                  </a:cubicBezTo>
                  <a:cubicBezTo>
                    <a:pt x="15" y="98"/>
                    <a:pt x="15" y="98"/>
                    <a:pt x="15" y="98"/>
                  </a:cubicBezTo>
                  <a:cubicBezTo>
                    <a:pt x="53" y="98"/>
                    <a:pt x="53" y="98"/>
                    <a:pt x="53" y="98"/>
                  </a:cubicBezTo>
                  <a:cubicBezTo>
                    <a:pt x="54" y="104"/>
                    <a:pt x="57" y="110"/>
                    <a:pt x="62" y="115"/>
                  </a:cubicBezTo>
                  <a:cubicBezTo>
                    <a:pt x="69" y="121"/>
                    <a:pt x="77" y="125"/>
                    <a:pt x="86" y="125"/>
                  </a:cubicBezTo>
                  <a:cubicBezTo>
                    <a:pt x="93" y="125"/>
                    <a:pt x="99" y="123"/>
                    <a:pt x="105" y="119"/>
                  </a:cubicBezTo>
                  <a:cubicBezTo>
                    <a:pt x="124" y="138"/>
                    <a:pt x="124" y="138"/>
                    <a:pt x="124" y="138"/>
                  </a:cubicBezTo>
                  <a:cubicBezTo>
                    <a:pt x="134" y="128"/>
                    <a:pt x="134" y="128"/>
                    <a:pt x="134" y="128"/>
                  </a:cubicBezTo>
                  <a:cubicBezTo>
                    <a:pt x="115" y="109"/>
                    <a:pt x="115" y="109"/>
                    <a:pt x="115" y="109"/>
                  </a:cubicBezTo>
                  <a:cubicBezTo>
                    <a:pt x="117" y="105"/>
                    <a:pt x="119" y="102"/>
                    <a:pt x="120" y="98"/>
                  </a:cubicBezTo>
                  <a:cubicBezTo>
                    <a:pt x="332" y="98"/>
                    <a:pt x="332" y="98"/>
                    <a:pt x="332" y="98"/>
                  </a:cubicBezTo>
                  <a:cubicBezTo>
                    <a:pt x="332" y="166"/>
                    <a:pt x="332" y="166"/>
                    <a:pt x="332" y="166"/>
                  </a:cubicBezTo>
                  <a:lnTo>
                    <a:pt x="285" y="166"/>
                  </a:lnTo>
                  <a:close/>
                  <a:moveTo>
                    <a:pt x="100" y="104"/>
                  </a:moveTo>
                  <a:cubicBezTo>
                    <a:pt x="92" y="112"/>
                    <a:pt x="80" y="112"/>
                    <a:pt x="72" y="104"/>
                  </a:cubicBezTo>
                  <a:cubicBezTo>
                    <a:pt x="69" y="101"/>
                    <a:pt x="67" y="96"/>
                    <a:pt x="67" y="90"/>
                  </a:cubicBezTo>
                  <a:cubicBezTo>
                    <a:pt x="67" y="85"/>
                    <a:pt x="69" y="80"/>
                    <a:pt x="72" y="77"/>
                  </a:cubicBezTo>
                  <a:cubicBezTo>
                    <a:pt x="76" y="73"/>
                    <a:pt x="81" y="71"/>
                    <a:pt x="86" y="71"/>
                  </a:cubicBezTo>
                  <a:cubicBezTo>
                    <a:pt x="91" y="71"/>
                    <a:pt x="96" y="73"/>
                    <a:pt x="100" y="77"/>
                  </a:cubicBezTo>
                  <a:cubicBezTo>
                    <a:pt x="104" y="80"/>
                    <a:pt x="106" y="85"/>
                    <a:pt x="106" y="90"/>
                  </a:cubicBezTo>
                  <a:cubicBezTo>
                    <a:pt x="106" y="96"/>
                    <a:pt x="104" y="101"/>
                    <a:pt x="100" y="104"/>
                  </a:cubicBezTo>
                  <a:close/>
                  <a:moveTo>
                    <a:pt x="332" y="15"/>
                  </a:moveTo>
                  <a:cubicBezTo>
                    <a:pt x="332" y="83"/>
                    <a:pt x="332" y="83"/>
                    <a:pt x="332" y="83"/>
                  </a:cubicBezTo>
                  <a:cubicBezTo>
                    <a:pt x="120" y="83"/>
                    <a:pt x="120" y="83"/>
                    <a:pt x="120" y="83"/>
                  </a:cubicBezTo>
                  <a:cubicBezTo>
                    <a:pt x="118" y="77"/>
                    <a:pt x="115" y="71"/>
                    <a:pt x="110" y="66"/>
                  </a:cubicBezTo>
                  <a:cubicBezTo>
                    <a:pt x="97" y="53"/>
                    <a:pt x="75" y="53"/>
                    <a:pt x="62" y="66"/>
                  </a:cubicBezTo>
                  <a:cubicBezTo>
                    <a:pt x="57" y="71"/>
                    <a:pt x="54" y="77"/>
                    <a:pt x="53" y="83"/>
                  </a:cubicBezTo>
                  <a:cubicBezTo>
                    <a:pt x="15" y="83"/>
                    <a:pt x="15" y="83"/>
                    <a:pt x="15" y="83"/>
                  </a:cubicBezTo>
                  <a:cubicBezTo>
                    <a:pt x="15" y="15"/>
                    <a:pt x="15" y="15"/>
                    <a:pt x="15" y="15"/>
                  </a:cubicBezTo>
                  <a:lnTo>
                    <a:pt x="332" y="15"/>
                  </a:lnTo>
                  <a:close/>
                  <a:moveTo>
                    <a:pt x="15" y="332"/>
                  </a:moveTo>
                  <a:cubicBezTo>
                    <a:pt x="15" y="263"/>
                    <a:pt x="15" y="263"/>
                    <a:pt x="15" y="263"/>
                  </a:cubicBezTo>
                  <a:cubicBezTo>
                    <a:pt x="142" y="263"/>
                    <a:pt x="142" y="263"/>
                    <a:pt x="142" y="263"/>
                  </a:cubicBezTo>
                  <a:cubicBezTo>
                    <a:pt x="143" y="270"/>
                    <a:pt x="146" y="275"/>
                    <a:pt x="151" y="280"/>
                  </a:cubicBezTo>
                  <a:cubicBezTo>
                    <a:pt x="157" y="286"/>
                    <a:pt x="166" y="290"/>
                    <a:pt x="175" y="290"/>
                  </a:cubicBezTo>
                  <a:cubicBezTo>
                    <a:pt x="182" y="290"/>
                    <a:pt x="188" y="288"/>
                    <a:pt x="193" y="285"/>
                  </a:cubicBezTo>
                  <a:cubicBezTo>
                    <a:pt x="213" y="304"/>
                    <a:pt x="213" y="304"/>
                    <a:pt x="213" y="304"/>
                  </a:cubicBezTo>
                  <a:cubicBezTo>
                    <a:pt x="223" y="293"/>
                    <a:pt x="223" y="293"/>
                    <a:pt x="223" y="293"/>
                  </a:cubicBezTo>
                  <a:cubicBezTo>
                    <a:pt x="204" y="274"/>
                    <a:pt x="204" y="274"/>
                    <a:pt x="204" y="274"/>
                  </a:cubicBezTo>
                  <a:cubicBezTo>
                    <a:pt x="206" y="271"/>
                    <a:pt x="208" y="267"/>
                    <a:pt x="208" y="263"/>
                  </a:cubicBezTo>
                  <a:cubicBezTo>
                    <a:pt x="332" y="263"/>
                    <a:pt x="332" y="263"/>
                    <a:pt x="332" y="263"/>
                  </a:cubicBezTo>
                  <a:cubicBezTo>
                    <a:pt x="332" y="332"/>
                    <a:pt x="332" y="332"/>
                    <a:pt x="332" y="332"/>
                  </a:cubicBezTo>
                  <a:lnTo>
                    <a:pt x="15" y="332"/>
                  </a:lnTo>
                  <a:close/>
                </a:path>
              </a:pathLst>
            </a:custGeom>
            <a:solidFill>
              <a:schemeClr val="dk2"/>
            </a:solidFill>
            <a:ln>
              <a:noFill/>
            </a:ln>
          </p:spPr>
          <p:txBody>
            <a:bodyPr spcFirstLastPara="1" wrap="square" lIns="91425" tIns="45694" rIns="91425" bIns="45694" anchor="t" anchorCtr="0">
              <a:noAutofit/>
            </a:bodyPr>
            <a:lstStyle/>
            <a:p>
              <a:pPr algn="l" rtl="0">
                <a:buClr>
                  <a:srgbClr val="000000"/>
                </a:buClr>
                <a:buSzPts val="1800"/>
              </a:pPr>
              <a:endParaRPr>
                <a:solidFill>
                  <a:srgbClr val="000000"/>
                </a:solidFill>
                <a:latin typeface="Georgia" panose="02040502050405020303" pitchFamily="18" charset="0"/>
                <a:ea typeface="Arial"/>
                <a:cs typeface="Arial"/>
                <a:sym typeface="Arial"/>
              </a:endParaRPr>
            </a:p>
          </p:txBody>
        </p:sp>
        <p:sp>
          <p:nvSpPr>
            <p:cNvPr id="746" name="Google Shape;746;p6"/>
            <p:cNvSpPr/>
            <p:nvPr/>
          </p:nvSpPr>
          <p:spPr>
            <a:xfrm>
              <a:off x="4951099" y="3960725"/>
              <a:ext cx="1728000" cy="1434600"/>
            </a:xfrm>
            <a:prstGeom prst="rect">
              <a:avLst/>
            </a:prstGeom>
            <a:noFill/>
            <a:ln>
              <a:noFill/>
            </a:ln>
          </p:spPr>
          <p:txBody>
            <a:bodyPr spcFirstLastPara="1" wrap="square" lIns="0" tIns="0" rIns="0" bIns="0" anchor="t" anchorCtr="0">
              <a:noAutofit/>
            </a:bodyPr>
            <a:lstStyle/>
            <a:p>
              <a:pPr algn="ctr" rtl="0">
                <a:buClr>
                  <a:srgbClr val="000000"/>
                </a:buClr>
                <a:buSzPts val="1200"/>
              </a:pPr>
              <a:r>
                <a:rPr lang="da-DK" sz="1050" b="1" dirty="0">
                  <a:solidFill>
                    <a:srgbClr val="FF0000"/>
                  </a:solidFill>
                  <a:latin typeface="Georgia" panose="02040502050405020303" pitchFamily="18" charset="0"/>
                  <a:cs typeface="Arial"/>
                  <a:sym typeface="Arial"/>
                </a:rPr>
                <a:t>Faktiske lønniveauer</a:t>
              </a:r>
              <a:endParaRPr sz="1050" b="1" dirty="0">
                <a:solidFill>
                  <a:srgbClr val="FF0000"/>
                </a:solidFill>
                <a:latin typeface="Georgia" panose="02040502050405020303" pitchFamily="18" charset="0"/>
                <a:cs typeface="Arial"/>
                <a:sym typeface="Arial"/>
              </a:endParaRPr>
            </a:p>
            <a:p>
              <a:pPr algn="ctr" rtl="0">
                <a:spcBef>
                  <a:spcPts val="600"/>
                </a:spcBef>
                <a:buClr>
                  <a:srgbClr val="000000"/>
                </a:buClr>
                <a:buSzPts val="1200"/>
              </a:pPr>
              <a:r>
                <a:rPr lang="da-DK" sz="1050" dirty="0">
                  <a:solidFill>
                    <a:srgbClr val="000000"/>
                  </a:solidFill>
                  <a:latin typeface="Georgia" panose="02040502050405020303" pitchFamily="18" charset="0"/>
                  <a:ea typeface="Arial"/>
                  <a:cs typeface="Arial"/>
                  <a:sym typeface="Arial"/>
                </a:rPr>
                <a:t>“Sådan ligger din løn i forhold til lignende stillinger i organisationen”</a:t>
              </a:r>
              <a:endParaRPr sz="1050" dirty="0">
                <a:solidFill>
                  <a:srgbClr val="000000"/>
                </a:solidFill>
                <a:latin typeface="Georgia" panose="02040502050405020303" pitchFamily="18" charset="0"/>
                <a:ea typeface="Arial"/>
                <a:cs typeface="Arial"/>
                <a:sym typeface="Arial"/>
              </a:endParaRPr>
            </a:p>
            <a:p>
              <a:pPr algn="ctr" rtl="0">
                <a:spcBef>
                  <a:spcPts val="600"/>
                </a:spcBef>
                <a:spcAft>
                  <a:spcPts val="600"/>
                </a:spcAft>
                <a:buClr>
                  <a:srgbClr val="000000"/>
                </a:buClr>
                <a:buSzPts val="1200"/>
              </a:pPr>
              <a:endParaRPr sz="1050" dirty="0">
                <a:solidFill>
                  <a:srgbClr val="000000"/>
                </a:solidFill>
                <a:latin typeface="Georgia" panose="02040502050405020303" pitchFamily="18" charset="0"/>
                <a:ea typeface="Arial"/>
                <a:cs typeface="Arial"/>
                <a:sym typeface="Arial"/>
              </a:endParaRPr>
            </a:p>
          </p:txBody>
        </p:sp>
      </p:grpSp>
      <p:grpSp>
        <p:nvGrpSpPr>
          <p:cNvPr id="747" name="Google Shape;747;p6"/>
          <p:cNvGrpSpPr/>
          <p:nvPr/>
        </p:nvGrpSpPr>
        <p:grpSpPr>
          <a:xfrm>
            <a:off x="5511145" y="2460451"/>
            <a:ext cx="1296000" cy="2100390"/>
            <a:chOff x="7134333" y="2823401"/>
            <a:chExt cx="1728000" cy="2800520"/>
          </a:xfrm>
        </p:grpSpPr>
        <p:sp>
          <p:nvSpPr>
            <p:cNvPr id="748" name="Google Shape;748;p6"/>
            <p:cNvSpPr/>
            <p:nvPr/>
          </p:nvSpPr>
          <p:spPr>
            <a:xfrm>
              <a:off x="7650332" y="2823401"/>
              <a:ext cx="696003" cy="695996"/>
            </a:xfrm>
            <a:custGeom>
              <a:avLst/>
              <a:gdLst/>
              <a:ahLst/>
              <a:cxnLst/>
              <a:rect l="l" t="t" r="r" b="b"/>
              <a:pathLst>
                <a:path w="2318" h="2322" extrusionOk="0">
                  <a:moveTo>
                    <a:pt x="0" y="0"/>
                  </a:moveTo>
                  <a:cubicBezTo>
                    <a:pt x="0" y="2322"/>
                    <a:pt x="0" y="2322"/>
                    <a:pt x="0" y="2322"/>
                  </a:cubicBezTo>
                  <a:cubicBezTo>
                    <a:pt x="2318" y="2322"/>
                    <a:pt x="2318" y="2322"/>
                    <a:pt x="2318" y="2322"/>
                  </a:cubicBezTo>
                  <a:cubicBezTo>
                    <a:pt x="2318" y="0"/>
                    <a:pt x="2318" y="0"/>
                    <a:pt x="2318" y="0"/>
                  </a:cubicBezTo>
                  <a:cubicBezTo>
                    <a:pt x="0" y="0"/>
                    <a:pt x="0" y="0"/>
                    <a:pt x="0" y="0"/>
                  </a:cubicBezTo>
                  <a:cubicBezTo>
                    <a:pt x="0" y="0"/>
                    <a:pt x="0" y="0"/>
                    <a:pt x="0" y="0"/>
                  </a:cubicBezTo>
                  <a:close/>
                  <a:moveTo>
                    <a:pt x="2199" y="2203"/>
                  </a:moveTo>
                  <a:cubicBezTo>
                    <a:pt x="89" y="2203"/>
                    <a:pt x="89" y="2203"/>
                    <a:pt x="89" y="2203"/>
                  </a:cubicBezTo>
                  <a:cubicBezTo>
                    <a:pt x="89" y="90"/>
                    <a:pt x="89" y="90"/>
                    <a:pt x="89" y="90"/>
                  </a:cubicBezTo>
                  <a:cubicBezTo>
                    <a:pt x="2199" y="90"/>
                    <a:pt x="2199" y="90"/>
                    <a:pt x="2199" y="90"/>
                  </a:cubicBezTo>
                  <a:cubicBezTo>
                    <a:pt x="2199" y="2203"/>
                    <a:pt x="2199" y="2203"/>
                    <a:pt x="2199" y="2203"/>
                  </a:cubicBezTo>
                  <a:cubicBezTo>
                    <a:pt x="2199" y="2203"/>
                    <a:pt x="2199" y="2203"/>
                    <a:pt x="2199" y="2203"/>
                  </a:cubicBezTo>
                  <a:close/>
                  <a:moveTo>
                    <a:pt x="518" y="864"/>
                  </a:moveTo>
                  <a:cubicBezTo>
                    <a:pt x="624" y="864"/>
                    <a:pt x="713" y="782"/>
                    <a:pt x="713" y="684"/>
                  </a:cubicBezTo>
                  <a:cubicBezTo>
                    <a:pt x="713" y="585"/>
                    <a:pt x="624" y="507"/>
                    <a:pt x="518" y="507"/>
                  </a:cubicBezTo>
                  <a:cubicBezTo>
                    <a:pt x="412" y="507"/>
                    <a:pt x="327" y="585"/>
                    <a:pt x="327" y="684"/>
                  </a:cubicBezTo>
                  <a:cubicBezTo>
                    <a:pt x="327" y="782"/>
                    <a:pt x="412" y="864"/>
                    <a:pt x="518" y="864"/>
                  </a:cubicBezTo>
                  <a:close/>
                  <a:moveTo>
                    <a:pt x="518" y="601"/>
                  </a:moveTo>
                  <a:cubicBezTo>
                    <a:pt x="569" y="601"/>
                    <a:pt x="607" y="640"/>
                    <a:pt x="607" y="684"/>
                  </a:cubicBezTo>
                  <a:cubicBezTo>
                    <a:pt x="607" y="731"/>
                    <a:pt x="569" y="766"/>
                    <a:pt x="518" y="766"/>
                  </a:cubicBezTo>
                  <a:cubicBezTo>
                    <a:pt x="471" y="766"/>
                    <a:pt x="429" y="731"/>
                    <a:pt x="429" y="684"/>
                  </a:cubicBezTo>
                  <a:cubicBezTo>
                    <a:pt x="429" y="640"/>
                    <a:pt x="471" y="601"/>
                    <a:pt x="518" y="601"/>
                  </a:cubicBezTo>
                  <a:close/>
                  <a:moveTo>
                    <a:pt x="863" y="625"/>
                  </a:moveTo>
                  <a:cubicBezTo>
                    <a:pt x="1962" y="625"/>
                    <a:pt x="1962" y="625"/>
                    <a:pt x="1962" y="625"/>
                  </a:cubicBezTo>
                  <a:cubicBezTo>
                    <a:pt x="1962" y="744"/>
                    <a:pt x="1962" y="744"/>
                    <a:pt x="1962" y="744"/>
                  </a:cubicBezTo>
                  <a:cubicBezTo>
                    <a:pt x="863" y="744"/>
                    <a:pt x="863" y="744"/>
                    <a:pt x="863" y="744"/>
                  </a:cubicBezTo>
                  <a:cubicBezTo>
                    <a:pt x="863" y="625"/>
                    <a:pt x="863" y="625"/>
                    <a:pt x="863" y="625"/>
                  </a:cubicBezTo>
                  <a:close/>
                  <a:moveTo>
                    <a:pt x="518" y="1428"/>
                  </a:moveTo>
                  <a:cubicBezTo>
                    <a:pt x="624" y="1428"/>
                    <a:pt x="713" y="1346"/>
                    <a:pt x="713" y="1248"/>
                  </a:cubicBezTo>
                  <a:cubicBezTo>
                    <a:pt x="713" y="1150"/>
                    <a:pt x="624" y="1071"/>
                    <a:pt x="518" y="1071"/>
                  </a:cubicBezTo>
                  <a:cubicBezTo>
                    <a:pt x="412" y="1071"/>
                    <a:pt x="327" y="1150"/>
                    <a:pt x="327" y="1248"/>
                  </a:cubicBezTo>
                  <a:cubicBezTo>
                    <a:pt x="327" y="1346"/>
                    <a:pt x="412" y="1428"/>
                    <a:pt x="518" y="1428"/>
                  </a:cubicBezTo>
                  <a:close/>
                  <a:moveTo>
                    <a:pt x="518" y="1165"/>
                  </a:moveTo>
                  <a:cubicBezTo>
                    <a:pt x="569" y="1165"/>
                    <a:pt x="607" y="1205"/>
                    <a:pt x="607" y="1248"/>
                  </a:cubicBezTo>
                  <a:cubicBezTo>
                    <a:pt x="607" y="1295"/>
                    <a:pt x="569" y="1330"/>
                    <a:pt x="518" y="1330"/>
                  </a:cubicBezTo>
                  <a:cubicBezTo>
                    <a:pt x="471" y="1330"/>
                    <a:pt x="429" y="1295"/>
                    <a:pt x="429" y="1248"/>
                  </a:cubicBezTo>
                  <a:cubicBezTo>
                    <a:pt x="429" y="1205"/>
                    <a:pt x="471" y="1165"/>
                    <a:pt x="518" y="1165"/>
                  </a:cubicBezTo>
                  <a:close/>
                  <a:moveTo>
                    <a:pt x="863" y="1191"/>
                  </a:moveTo>
                  <a:cubicBezTo>
                    <a:pt x="1962" y="1191"/>
                    <a:pt x="1962" y="1191"/>
                    <a:pt x="1962" y="1191"/>
                  </a:cubicBezTo>
                  <a:cubicBezTo>
                    <a:pt x="1962" y="1311"/>
                    <a:pt x="1962" y="1311"/>
                    <a:pt x="1962" y="1311"/>
                  </a:cubicBezTo>
                  <a:cubicBezTo>
                    <a:pt x="863" y="1311"/>
                    <a:pt x="863" y="1311"/>
                    <a:pt x="863" y="1311"/>
                  </a:cubicBezTo>
                  <a:cubicBezTo>
                    <a:pt x="863" y="1191"/>
                    <a:pt x="863" y="1191"/>
                    <a:pt x="863" y="1191"/>
                  </a:cubicBezTo>
                  <a:close/>
                  <a:moveTo>
                    <a:pt x="518" y="2025"/>
                  </a:moveTo>
                  <a:cubicBezTo>
                    <a:pt x="624" y="2025"/>
                    <a:pt x="713" y="1936"/>
                    <a:pt x="713" y="1829"/>
                  </a:cubicBezTo>
                  <a:cubicBezTo>
                    <a:pt x="713" y="1723"/>
                    <a:pt x="624" y="1638"/>
                    <a:pt x="518" y="1638"/>
                  </a:cubicBezTo>
                  <a:cubicBezTo>
                    <a:pt x="412" y="1638"/>
                    <a:pt x="327" y="1723"/>
                    <a:pt x="327" y="1829"/>
                  </a:cubicBezTo>
                  <a:cubicBezTo>
                    <a:pt x="327" y="1936"/>
                    <a:pt x="412" y="2025"/>
                    <a:pt x="518" y="2025"/>
                  </a:cubicBezTo>
                  <a:close/>
                  <a:moveTo>
                    <a:pt x="518" y="1740"/>
                  </a:moveTo>
                  <a:cubicBezTo>
                    <a:pt x="569" y="1740"/>
                    <a:pt x="607" y="1782"/>
                    <a:pt x="607" y="1829"/>
                  </a:cubicBezTo>
                  <a:cubicBezTo>
                    <a:pt x="607" y="1880"/>
                    <a:pt x="569" y="1919"/>
                    <a:pt x="518" y="1919"/>
                  </a:cubicBezTo>
                  <a:cubicBezTo>
                    <a:pt x="471" y="1919"/>
                    <a:pt x="429" y="1880"/>
                    <a:pt x="429" y="1829"/>
                  </a:cubicBezTo>
                  <a:cubicBezTo>
                    <a:pt x="429" y="1782"/>
                    <a:pt x="471" y="1740"/>
                    <a:pt x="518" y="1740"/>
                  </a:cubicBezTo>
                  <a:close/>
                  <a:moveTo>
                    <a:pt x="863" y="1785"/>
                  </a:moveTo>
                  <a:cubicBezTo>
                    <a:pt x="1962" y="1785"/>
                    <a:pt x="1962" y="1785"/>
                    <a:pt x="1962" y="1785"/>
                  </a:cubicBezTo>
                  <a:cubicBezTo>
                    <a:pt x="1962" y="1875"/>
                    <a:pt x="1962" y="1875"/>
                    <a:pt x="1962" y="1875"/>
                  </a:cubicBezTo>
                  <a:cubicBezTo>
                    <a:pt x="863" y="1875"/>
                    <a:pt x="863" y="1875"/>
                    <a:pt x="863" y="1875"/>
                  </a:cubicBezTo>
                  <a:cubicBezTo>
                    <a:pt x="863" y="1785"/>
                    <a:pt x="863" y="1785"/>
                    <a:pt x="863" y="1785"/>
                  </a:cubicBezTo>
                  <a:close/>
                </a:path>
              </a:pathLst>
            </a:custGeom>
            <a:solidFill>
              <a:schemeClr val="dk2"/>
            </a:solidFill>
            <a:ln>
              <a:noFill/>
            </a:ln>
          </p:spPr>
          <p:txBody>
            <a:bodyPr spcFirstLastPara="1" wrap="square" lIns="91425" tIns="45694" rIns="91425" bIns="45694" anchor="t" anchorCtr="0">
              <a:noAutofit/>
            </a:bodyPr>
            <a:lstStyle/>
            <a:p>
              <a:pPr algn="l" rtl="0">
                <a:buClr>
                  <a:srgbClr val="000000"/>
                </a:buClr>
                <a:buSzPts val="1800"/>
              </a:pPr>
              <a:endParaRPr>
                <a:solidFill>
                  <a:srgbClr val="000000"/>
                </a:solidFill>
                <a:latin typeface="Georgia" panose="02040502050405020303" pitchFamily="18" charset="0"/>
                <a:ea typeface="Arial"/>
                <a:cs typeface="Arial"/>
                <a:sym typeface="Arial"/>
              </a:endParaRPr>
            </a:p>
          </p:txBody>
        </p:sp>
        <p:sp>
          <p:nvSpPr>
            <p:cNvPr id="749" name="Google Shape;749;p6"/>
            <p:cNvSpPr/>
            <p:nvPr/>
          </p:nvSpPr>
          <p:spPr>
            <a:xfrm>
              <a:off x="7134333" y="4025821"/>
              <a:ext cx="1728000" cy="1598100"/>
            </a:xfrm>
            <a:prstGeom prst="rect">
              <a:avLst/>
            </a:prstGeom>
            <a:noFill/>
            <a:ln>
              <a:noFill/>
            </a:ln>
          </p:spPr>
          <p:txBody>
            <a:bodyPr spcFirstLastPara="1" wrap="square" lIns="0" tIns="0" rIns="0" bIns="0" anchor="t" anchorCtr="0">
              <a:noAutofit/>
            </a:bodyPr>
            <a:lstStyle/>
            <a:p>
              <a:pPr algn="ctr" rtl="0">
                <a:buClr>
                  <a:srgbClr val="000000"/>
                </a:buClr>
                <a:buSzPts val="1200"/>
              </a:pPr>
              <a:r>
                <a:rPr lang="da-DK" sz="1050" b="1" dirty="0">
                  <a:solidFill>
                    <a:srgbClr val="FF0000"/>
                  </a:solidFill>
                  <a:latin typeface="Georgia" panose="02040502050405020303" pitchFamily="18" charset="0"/>
                  <a:cs typeface="Arial"/>
                  <a:sym typeface="Arial"/>
                </a:rPr>
                <a:t>Politik for fastsættelse af løn</a:t>
              </a:r>
              <a:endParaRPr sz="1050" b="1" dirty="0">
                <a:solidFill>
                  <a:srgbClr val="FF0000"/>
                </a:solidFill>
                <a:latin typeface="Georgia" panose="02040502050405020303" pitchFamily="18" charset="0"/>
                <a:cs typeface="Arial"/>
                <a:sym typeface="Arial"/>
              </a:endParaRPr>
            </a:p>
            <a:p>
              <a:pPr algn="ctr" rtl="0">
                <a:buClr>
                  <a:srgbClr val="000000"/>
                </a:buClr>
                <a:buSzPts val="1200"/>
              </a:pPr>
              <a:endParaRPr sz="1050" b="1" dirty="0">
                <a:solidFill>
                  <a:srgbClr val="000000"/>
                </a:solidFill>
                <a:latin typeface="Georgia" panose="02040502050405020303" pitchFamily="18" charset="0"/>
                <a:ea typeface="Arial"/>
                <a:cs typeface="Arial"/>
                <a:sym typeface="Arial"/>
              </a:endParaRPr>
            </a:p>
            <a:p>
              <a:pPr algn="ctr" rtl="0">
                <a:buClr>
                  <a:srgbClr val="000000"/>
                </a:buClr>
                <a:buSzPts val="1200"/>
              </a:pPr>
              <a:r>
                <a:rPr lang="da-DK" sz="1050" dirty="0">
                  <a:solidFill>
                    <a:srgbClr val="000000"/>
                  </a:solidFill>
                  <a:latin typeface="Georgia" panose="02040502050405020303" pitchFamily="18" charset="0"/>
                  <a:ea typeface="Arial"/>
                  <a:cs typeface="Arial"/>
                  <a:sym typeface="Arial"/>
                </a:rPr>
                <a:t>“Sådan beslutter vi os for at betale dig, den løn vi gør”</a:t>
              </a:r>
              <a:endParaRPr sz="1050" b="1" dirty="0">
                <a:solidFill>
                  <a:srgbClr val="000000"/>
                </a:solidFill>
                <a:latin typeface="Georgia" panose="02040502050405020303" pitchFamily="18" charset="0"/>
                <a:ea typeface="Arial"/>
                <a:cs typeface="Arial"/>
                <a:sym typeface="Arial"/>
              </a:endParaRPr>
            </a:p>
            <a:p>
              <a:pPr algn="ctr" rtl="0">
                <a:spcBef>
                  <a:spcPts val="600"/>
                </a:spcBef>
                <a:spcAft>
                  <a:spcPts val="600"/>
                </a:spcAft>
                <a:buClr>
                  <a:srgbClr val="000000"/>
                </a:buClr>
                <a:buSzPts val="1200"/>
              </a:pPr>
              <a:endParaRPr sz="1050" dirty="0">
                <a:solidFill>
                  <a:srgbClr val="000000"/>
                </a:solidFill>
                <a:latin typeface="Georgia" panose="02040502050405020303" pitchFamily="18" charset="0"/>
                <a:ea typeface="Arial"/>
                <a:cs typeface="Arial"/>
                <a:sym typeface="Arial"/>
              </a:endParaRPr>
            </a:p>
          </p:txBody>
        </p:sp>
      </p:grpSp>
      <p:grpSp>
        <p:nvGrpSpPr>
          <p:cNvPr id="750" name="Google Shape;750;p6"/>
          <p:cNvGrpSpPr/>
          <p:nvPr/>
        </p:nvGrpSpPr>
        <p:grpSpPr>
          <a:xfrm>
            <a:off x="7202052" y="2460451"/>
            <a:ext cx="1296000" cy="2100390"/>
            <a:chOff x="9602736" y="2823401"/>
            <a:chExt cx="1728000" cy="2800520"/>
          </a:xfrm>
        </p:grpSpPr>
        <p:sp>
          <p:nvSpPr>
            <p:cNvPr id="751" name="Google Shape;751;p6"/>
            <p:cNvSpPr/>
            <p:nvPr/>
          </p:nvSpPr>
          <p:spPr>
            <a:xfrm>
              <a:off x="10118736" y="2823401"/>
              <a:ext cx="696000" cy="696000"/>
            </a:xfrm>
            <a:custGeom>
              <a:avLst/>
              <a:gdLst/>
              <a:ahLst/>
              <a:cxnLst/>
              <a:rect l="l" t="t" r="r" b="b"/>
              <a:pathLst>
                <a:path w="346" h="346" extrusionOk="0">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chemeClr val="dk2"/>
            </a:solidFill>
            <a:ln>
              <a:noFill/>
            </a:ln>
          </p:spPr>
          <p:txBody>
            <a:bodyPr spcFirstLastPara="1" wrap="square" lIns="91425" tIns="45694" rIns="91425" bIns="45694" anchor="t" anchorCtr="0">
              <a:noAutofit/>
            </a:bodyPr>
            <a:lstStyle/>
            <a:p>
              <a:pPr algn="l" rtl="0">
                <a:buClr>
                  <a:srgbClr val="000000"/>
                </a:buClr>
                <a:buSzPts val="1800"/>
              </a:pPr>
              <a:endParaRPr>
                <a:solidFill>
                  <a:srgbClr val="000000"/>
                </a:solidFill>
                <a:latin typeface="Georgia" panose="02040502050405020303" pitchFamily="18" charset="0"/>
                <a:ea typeface="Arial"/>
                <a:cs typeface="Arial"/>
                <a:sym typeface="Arial"/>
              </a:endParaRPr>
            </a:p>
          </p:txBody>
        </p:sp>
        <p:sp>
          <p:nvSpPr>
            <p:cNvPr id="752" name="Google Shape;752;p6"/>
            <p:cNvSpPr/>
            <p:nvPr/>
          </p:nvSpPr>
          <p:spPr>
            <a:xfrm>
              <a:off x="9602736" y="4025821"/>
              <a:ext cx="1728000" cy="1598100"/>
            </a:xfrm>
            <a:prstGeom prst="rect">
              <a:avLst/>
            </a:prstGeom>
            <a:noFill/>
            <a:ln>
              <a:noFill/>
            </a:ln>
          </p:spPr>
          <p:txBody>
            <a:bodyPr spcFirstLastPara="1" wrap="square" lIns="0" tIns="0" rIns="0" bIns="0" anchor="t" anchorCtr="0">
              <a:noAutofit/>
            </a:bodyPr>
            <a:lstStyle/>
            <a:p>
              <a:pPr algn="ctr" rtl="0">
                <a:buClr>
                  <a:srgbClr val="000000"/>
                </a:buClr>
                <a:buSzPts val="1200"/>
              </a:pPr>
              <a:r>
                <a:rPr lang="da-DK" sz="1050" b="1" dirty="0">
                  <a:solidFill>
                    <a:srgbClr val="FF0000"/>
                  </a:solidFill>
                  <a:latin typeface="Georgia" panose="02040502050405020303" pitchFamily="18" charset="0"/>
                  <a:cs typeface="Arial"/>
                  <a:sym typeface="Arial"/>
                </a:rPr>
                <a:t>Fuldstændig gennemsigtighed</a:t>
              </a:r>
              <a:endParaRPr sz="1050" b="1" dirty="0">
                <a:solidFill>
                  <a:srgbClr val="FF0000"/>
                </a:solidFill>
                <a:latin typeface="Georgia" panose="02040502050405020303" pitchFamily="18" charset="0"/>
                <a:cs typeface="Arial"/>
                <a:sym typeface="Arial"/>
              </a:endParaRPr>
            </a:p>
            <a:p>
              <a:pPr algn="ctr" rtl="0">
                <a:buClr>
                  <a:srgbClr val="000000"/>
                </a:buClr>
                <a:buSzPts val="1200"/>
              </a:pPr>
              <a:endParaRPr sz="1050" b="1" dirty="0">
                <a:solidFill>
                  <a:srgbClr val="000000"/>
                </a:solidFill>
                <a:latin typeface="Georgia" panose="02040502050405020303" pitchFamily="18" charset="0"/>
                <a:ea typeface="Arial"/>
                <a:cs typeface="Arial"/>
                <a:sym typeface="Arial"/>
              </a:endParaRPr>
            </a:p>
            <a:p>
              <a:pPr algn="ctr" rtl="0">
                <a:buClr>
                  <a:srgbClr val="000000"/>
                </a:buClr>
                <a:buSzPts val="1200"/>
              </a:pPr>
              <a:r>
                <a:rPr lang="da-DK" sz="1050" dirty="0">
                  <a:solidFill>
                    <a:srgbClr val="000000"/>
                  </a:solidFill>
                  <a:latin typeface="Georgia" panose="02040502050405020303" pitchFamily="18" charset="0"/>
                  <a:ea typeface="Arial"/>
                  <a:cs typeface="Arial"/>
                  <a:sym typeface="Arial"/>
                </a:rPr>
                <a:t>“Her er lønnen for alle stillinger i organisationen”</a:t>
              </a:r>
              <a:endParaRPr sz="1050" b="1" dirty="0">
                <a:solidFill>
                  <a:srgbClr val="000000"/>
                </a:solidFill>
                <a:latin typeface="Georgia" panose="02040502050405020303" pitchFamily="18" charset="0"/>
                <a:ea typeface="Arial"/>
                <a:cs typeface="Arial"/>
                <a:sym typeface="Arial"/>
              </a:endParaRPr>
            </a:p>
            <a:p>
              <a:pPr algn="ctr" rtl="0">
                <a:spcBef>
                  <a:spcPts val="600"/>
                </a:spcBef>
                <a:spcAft>
                  <a:spcPts val="600"/>
                </a:spcAft>
                <a:buClr>
                  <a:srgbClr val="000000"/>
                </a:buClr>
                <a:buSzPts val="1200"/>
              </a:pPr>
              <a:endParaRPr sz="1050" dirty="0">
                <a:solidFill>
                  <a:srgbClr val="000000"/>
                </a:solidFill>
                <a:latin typeface="Georgia" panose="02040502050405020303" pitchFamily="18" charset="0"/>
                <a:ea typeface="Arial"/>
                <a:cs typeface="Arial"/>
                <a:sym typeface="Arial"/>
              </a:endParaRPr>
            </a:p>
          </p:txBody>
        </p:sp>
      </p:grpSp>
      <p:grpSp>
        <p:nvGrpSpPr>
          <p:cNvPr id="753" name="Google Shape;753;p6"/>
          <p:cNvGrpSpPr/>
          <p:nvPr/>
        </p:nvGrpSpPr>
        <p:grpSpPr>
          <a:xfrm>
            <a:off x="438425" y="2460451"/>
            <a:ext cx="1296000" cy="2100390"/>
            <a:chOff x="584567" y="2823401"/>
            <a:chExt cx="1728000" cy="2800520"/>
          </a:xfrm>
        </p:grpSpPr>
        <p:sp>
          <p:nvSpPr>
            <p:cNvPr id="754" name="Google Shape;754;p6" descr="End Process&#10;"/>
            <p:cNvSpPr/>
            <p:nvPr/>
          </p:nvSpPr>
          <p:spPr>
            <a:xfrm>
              <a:off x="1100567" y="2823401"/>
              <a:ext cx="696000" cy="696000"/>
            </a:xfrm>
            <a:custGeom>
              <a:avLst/>
              <a:gdLst/>
              <a:ahLst/>
              <a:cxnLst/>
              <a:rect l="l" t="t" r="r" b="b"/>
              <a:pathLst>
                <a:path w="200" h="200" extrusionOk="0">
                  <a:moveTo>
                    <a:pt x="100" y="188"/>
                  </a:moveTo>
                  <a:cubicBezTo>
                    <a:pt x="78" y="188"/>
                    <a:pt x="58" y="179"/>
                    <a:pt x="43" y="166"/>
                  </a:cubicBezTo>
                  <a:cubicBezTo>
                    <a:pt x="166" y="43"/>
                    <a:pt x="166" y="43"/>
                    <a:pt x="166" y="43"/>
                  </a:cubicBezTo>
                  <a:cubicBezTo>
                    <a:pt x="180" y="58"/>
                    <a:pt x="188" y="78"/>
                    <a:pt x="188" y="100"/>
                  </a:cubicBezTo>
                  <a:cubicBezTo>
                    <a:pt x="188" y="148"/>
                    <a:pt x="149" y="188"/>
                    <a:pt x="100" y="188"/>
                  </a:cubicBezTo>
                  <a:moveTo>
                    <a:pt x="13" y="100"/>
                  </a:moveTo>
                  <a:cubicBezTo>
                    <a:pt x="13" y="52"/>
                    <a:pt x="52" y="13"/>
                    <a:pt x="100" y="13"/>
                  </a:cubicBezTo>
                  <a:cubicBezTo>
                    <a:pt x="122" y="13"/>
                    <a:pt x="142" y="21"/>
                    <a:pt x="158" y="34"/>
                  </a:cubicBezTo>
                  <a:cubicBezTo>
                    <a:pt x="34" y="157"/>
                    <a:pt x="34" y="157"/>
                    <a:pt x="34" y="157"/>
                  </a:cubicBezTo>
                  <a:cubicBezTo>
                    <a:pt x="21" y="142"/>
                    <a:pt x="13" y="122"/>
                    <a:pt x="13" y="100"/>
                  </a:cubicBezTo>
                  <a:moveTo>
                    <a:pt x="100" y="0"/>
                  </a:moveTo>
                  <a:cubicBezTo>
                    <a:pt x="45" y="0"/>
                    <a:pt x="0" y="45"/>
                    <a:pt x="0" y="100"/>
                  </a:cubicBezTo>
                  <a:cubicBezTo>
                    <a:pt x="0" y="155"/>
                    <a:pt x="45" y="200"/>
                    <a:pt x="100" y="200"/>
                  </a:cubicBezTo>
                  <a:cubicBezTo>
                    <a:pt x="156" y="200"/>
                    <a:pt x="200" y="155"/>
                    <a:pt x="200" y="100"/>
                  </a:cubicBezTo>
                  <a:cubicBezTo>
                    <a:pt x="200" y="45"/>
                    <a:pt x="156" y="0"/>
                    <a:pt x="100" y="0"/>
                  </a:cubicBezTo>
                </a:path>
              </a:pathLst>
            </a:custGeom>
            <a:solidFill>
              <a:schemeClr val="dk2"/>
            </a:solidFill>
            <a:ln>
              <a:noFill/>
            </a:ln>
          </p:spPr>
          <p:txBody>
            <a:bodyPr spcFirstLastPara="1" wrap="square" lIns="91425" tIns="45694" rIns="91425" bIns="45694" anchor="t" anchorCtr="0">
              <a:noAutofit/>
            </a:bodyPr>
            <a:lstStyle/>
            <a:p>
              <a:pPr algn="l" rtl="0">
                <a:buClr>
                  <a:srgbClr val="000000"/>
                </a:buClr>
                <a:buSzPts val="1800"/>
              </a:pPr>
              <a:endParaRPr>
                <a:solidFill>
                  <a:srgbClr val="000000"/>
                </a:solidFill>
                <a:latin typeface="Georgia" panose="02040502050405020303" pitchFamily="18" charset="0"/>
                <a:ea typeface="Arial"/>
                <a:cs typeface="Arial"/>
                <a:sym typeface="Arial"/>
              </a:endParaRPr>
            </a:p>
          </p:txBody>
        </p:sp>
        <p:sp>
          <p:nvSpPr>
            <p:cNvPr id="755" name="Google Shape;755;p6"/>
            <p:cNvSpPr/>
            <p:nvPr/>
          </p:nvSpPr>
          <p:spPr>
            <a:xfrm>
              <a:off x="584567" y="4025821"/>
              <a:ext cx="1728000" cy="1598100"/>
            </a:xfrm>
            <a:prstGeom prst="rect">
              <a:avLst/>
            </a:prstGeom>
            <a:noFill/>
            <a:ln>
              <a:noFill/>
            </a:ln>
          </p:spPr>
          <p:txBody>
            <a:bodyPr spcFirstLastPara="1" wrap="square" lIns="0" tIns="0" rIns="0" bIns="0" anchor="t" anchorCtr="0">
              <a:noAutofit/>
            </a:bodyPr>
            <a:lstStyle/>
            <a:p>
              <a:pPr algn="ctr" rtl="0">
                <a:buClr>
                  <a:srgbClr val="000000"/>
                </a:buClr>
                <a:buSzPts val="1200"/>
              </a:pPr>
              <a:r>
                <a:rPr lang="da-DK" sz="1050" b="1" dirty="0">
                  <a:solidFill>
                    <a:srgbClr val="FF0000"/>
                  </a:solidFill>
                  <a:latin typeface="Georgia" panose="02040502050405020303" pitchFamily="18" charset="0"/>
                  <a:ea typeface="Arial"/>
                  <a:cs typeface="Arial"/>
                  <a:sym typeface="Arial"/>
                </a:rPr>
                <a:t>Ingen gennemsigtighed</a:t>
              </a:r>
              <a:endParaRPr sz="1050" dirty="0">
                <a:solidFill>
                  <a:srgbClr val="FF0000"/>
                </a:solidFill>
                <a:latin typeface="Georgia" panose="02040502050405020303" pitchFamily="18" charset="0"/>
                <a:ea typeface="Arial"/>
                <a:cs typeface="Arial"/>
                <a:sym typeface="Arial"/>
              </a:endParaRPr>
            </a:p>
            <a:p>
              <a:pPr algn="ctr" rtl="0">
                <a:buClr>
                  <a:srgbClr val="000000"/>
                </a:buClr>
                <a:buSzPts val="1200"/>
              </a:pPr>
              <a:endParaRPr sz="1050" b="1" dirty="0">
                <a:solidFill>
                  <a:srgbClr val="000000"/>
                </a:solidFill>
                <a:latin typeface="Georgia" panose="02040502050405020303" pitchFamily="18" charset="0"/>
                <a:ea typeface="Arial"/>
                <a:cs typeface="Arial"/>
                <a:sym typeface="Arial"/>
              </a:endParaRPr>
            </a:p>
            <a:p>
              <a:pPr algn="ctr" rtl="0">
                <a:buClr>
                  <a:srgbClr val="000000"/>
                </a:buClr>
                <a:buSzPts val="1200"/>
              </a:pPr>
              <a:r>
                <a:rPr lang="da-DK" sz="1050" dirty="0">
                  <a:solidFill>
                    <a:srgbClr val="000000"/>
                  </a:solidFill>
                  <a:latin typeface="Georgia" panose="02040502050405020303" pitchFamily="18" charset="0"/>
                  <a:ea typeface="Arial"/>
                  <a:cs typeface="Arial"/>
                  <a:sym typeface="Arial"/>
                </a:rPr>
                <a:t>“Her kan du se din månedsløn”</a:t>
              </a:r>
              <a:endParaRPr sz="1050" dirty="0">
                <a:solidFill>
                  <a:srgbClr val="000000"/>
                </a:solidFill>
                <a:latin typeface="Georgia" panose="02040502050405020303" pitchFamily="18" charset="0"/>
                <a:ea typeface="Arial"/>
                <a:cs typeface="Arial"/>
                <a:sym typeface="Arial"/>
              </a:endParaRPr>
            </a:p>
          </p:txBody>
        </p:sp>
      </p:grpSp>
      <p:grpSp>
        <p:nvGrpSpPr>
          <p:cNvPr id="756" name="Google Shape;756;p6"/>
          <p:cNvGrpSpPr/>
          <p:nvPr/>
        </p:nvGrpSpPr>
        <p:grpSpPr>
          <a:xfrm>
            <a:off x="332073" y="1710330"/>
            <a:ext cx="8263737" cy="567000"/>
            <a:chOff x="442764" y="1823239"/>
            <a:chExt cx="11018317" cy="756000"/>
          </a:xfrm>
        </p:grpSpPr>
        <p:sp>
          <p:nvSpPr>
            <p:cNvPr id="757" name="Google Shape;757;p6"/>
            <p:cNvSpPr/>
            <p:nvPr/>
          </p:nvSpPr>
          <p:spPr>
            <a:xfrm rot="5400000" flipH="1">
              <a:off x="5979781" y="-3106588"/>
              <a:ext cx="347100" cy="10615501"/>
            </a:xfrm>
            <a:prstGeom prst="roundRect">
              <a:avLst>
                <a:gd name="adj" fmla="val 50000"/>
              </a:avLst>
            </a:prstGeom>
            <a:solidFill>
              <a:srgbClr val="DEDEDE"/>
            </a:solidFill>
            <a:ln>
              <a:noFill/>
            </a:ln>
          </p:spPr>
          <p:txBody>
            <a:bodyPr spcFirstLastPara="1" wrap="square" lIns="91425" tIns="91425" rIns="91425" bIns="91425" anchor="ctr" anchorCtr="0">
              <a:noAutofit/>
            </a:bodyPr>
            <a:lstStyle/>
            <a:p>
              <a:pPr algn="l" rtl="0">
                <a:buClr>
                  <a:srgbClr val="000000"/>
                </a:buClr>
                <a:buSzPts val="1800"/>
              </a:pPr>
              <a:endParaRPr>
                <a:solidFill>
                  <a:srgbClr val="000000"/>
                </a:solidFill>
                <a:latin typeface="Georgia" panose="02040502050405020303" pitchFamily="18" charset="0"/>
                <a:ea typeface="Arial"/>
                <a:cs typeface="Arial"/>
                <a:sym typeface="Arial"/>
              </a:endParaRPr>
            </a:p>
          </p:txBody>
        </p:sp>
        <p:sp>
          <p:nvSpPr>
            <p:cNvPr id="758" name="Google Shape;758;p6"/>
            <p:cNvSpPr/>
            <p:nvPr/>
          </p:nvSpPr>
          <p:spPr>
            <a:xfrm rot="5400000" flipH="1">
              <a:off x="10195065" y="1207566"/>
              <a:ext cx="180000" cy="1989900"/>
            </a:xfrm>
            <a:prstGeom prst="rect">
              <a:avLst/>
            </a:prstGeom>
            <a:solidFill>
              <a:srgbClr val="464646"/>
            </a:solidFill>
            <a:ln>
              <a:noFill/>
            </a:ln>
          </p:spPr>
          <p:txBody>
            <a:bodyPr spcFirstLastPara="1" wrap="square" lIns="91425" tIns="91425" rIns="91425" bIns="91425" anchor="ctr" anchorCtr="0">
              <a:noAutofit/>
            </a:bodyPr>
            <a:lstStyle/>
            <a:p>
              <a:pPr algn="l" rtl="0">
                <a:buClr>
                  <a:srgbClr val="000000"/>
                </a:buClr>
                <a:buSzPts val="1800"/>
              </a:pPr>
              <a:endParaRPr>
                <a:solidFill>
                  <a:srgbClr val="000000"/>
                </a:solidFill>
                <a:latin typeface="Georgia" panose="02040502050405020303" pitchFamily="18" charset="0"/>
                <a:ea typeface="Arial"/>
                <a:cs typeface="Arial"/>
                <a:sym typeface="Arial"/>
              </a:endParaRPr>
            </a:p>
          </p:txBody>
        </p:sp>
        <p:sp>
          <p:nvSpPr>
            <p:cNvPr id="759" name="Google Shape;759;p6"/>
            <p:cNvSpPr/>
            <p:nvPr/>
          </p:nvSpPr>
          <p:spPr>
            <a:xfrm>
              <a:off x="11191820" y="2113868"/>
              <a:ext cx="182100" cy="180300"/>
            </a:xfrm>
            <a:prstGeom prst="ellipse">
              <a:avLst/>
            </a:prstGeom>
            <a:solidFill>
              <a:srgbClr val="464646"/>
            </a:solidFill>
            <a:ln>
              <a:noFill/>
            </a:ln>
          </p:spPr>
          <p:txBody>
            <a:bodyPr spcFirstLastPara="1" wrap="square" lIns="91425" tIns="91425" rIns="91425" bIns="91425" anchor="ctr" anchorCtr="0">
              <a:noAutofit/>
            </a:bodyPr>
            <a:lstStyle/>
            <a:p>
              <a:pPr algn="l" rtl="0">
                <a:buClr>
                  <a:srgbClr val="000000"/>
                </a:buClr>
                <a:buSzPts val="1867"/>
              </a:pPr>
              <a:endParaRPr sz="1400">
                <a:solidFill>
                  <a:srgbClr val="000000"/>
                </a:solidFill>
                <a:latin typeface="Georgia" panose="02040502050405020303" pitchFamily="18" charset="0"/>
                <a:ea typeface="Arial"/>
                <a:cs typeface="Arial"/>
                <a:sym typeface="Arial"/>
              </a:endParaRPr>
            </a:p>
          </p:txBody>
        </p:sp>
        <p:sp>
          <p:nvSpPr>
            <p:cNvPr id="760" name="Google Shape;760;p6"/>
            <p:cNvSpPr/>
            <p:nvPr/>
          </p:nvSpPr>
          <p:spPr>
            <a:xfrm rot="5400000" flipH="1">
              <a:off x="446514" y="1819489"/>
              <a:ext cx="756000" cy="763500"/>
            </a:xfrm>
            <a:prstGeom prst="ellipse">
              <a:avLst/>
            </a:prstGeom>
            <a:solidFill>
              <a:srgbClr val="DEDEDE"/>
            </a:solidFill>
            <a:ln>
              <a:noFill/>
            </a:ln>
          </p:spPr>
          <p:txBody>
            <a:bodyPr spcFirstLastPara="1" wrap="square" lIns="91425" tIns="91425" rIns="91425" bIns="91425" anchor="ctr" anchorCtr="0">
              <a:noAutofit/>
            </a:bodyPr>
            <a:lstStyle/>
            <a:p>
              <a:pPr algn="l" rtl="0">
                <a:buClr>
                  <a:srgbClr val="000000"/>
                </a:buClr>
                <a:buSzPts val="1800"/>
              </a:pPr>
              <a:endParaRPr>
                <a:solidFill>
                  <a:srgbClr val="000000"/>
                </a:solidFill>
                <a:latin typeface="Georgia" panose="02040502050405020303" pitchFamily="18" charset="0"/>
                <a:ea typeface="Arial"/>
                <a:cs typeface="Arial"/>
                <a:sym typeface="Arial"/>
              </a:endParaRPr>
            </a:p>
          </p:txBody>
        </p:sp>
        <p:sp>
          <p:nvSpPr>
            <p:cNvPr id="761" name="Google Shape;761;p6"/>
            <p:cNvSpPr/>
            <p:nvPr/>
          </p:nvSpPr>
          <p:spPr>
            <a:xfrm rot="5400000" flipH="1">
              <a:off x="547614" y="1921566"/>
              <a:ext cx="553800" cy="559200"/>
            </a:xfrm>
            <a:prstGeom prst="ellipse">
              <a:avLst/>
            </a:prstGeom>
            <a:solidFill>
              <a:schemeClr val="accent3"/>
            </a:solidFill>
            <a:ln>
              <a:noFill/>
            </a:ln>
          </p:spPr>
          <p:txBody>
            <a:bodyPr spcFirstLastPara="1" wrap="square" lIns="91425" tIns="91425" rIns="91425" bIns="91425" anchor="ctr" anchorCtr="0">
              <a:noAutofit/>
            </a:bodyPr>
            <a:lstStyle/>
            <a:p>
              <a:pPr algn="l" rtl="0">
                <a:buClr>
                  <a:srgbClr val="000000"/>
                </a:buClr>
                <a:buSzPts val="1800"/>
              </a:pPr>
              <a:endParaRPr>
                <a:solidFill>
                  <a:srgbClr val="000000"/>
                </a:solidFill>
                <a:latin typeface="Georgia" panose="02040502050405020303" pitchFamily="18" charset="0"/>
                <a:ea typeface="Arial"/>
                <a:cs typeface="Arial"/>
                <a:sym typeface="Arial"/>
              </a:endParaRPr>
            </a:p>
          </p:txBody>
        </p:sp>
        <p:sp>
          <p:nvSpPr>
            <p:cNvPr id="762" name="Google Shape;762;p6"/>
            <p:cNvSpPr/>
            <p:nvPr/>
          </p:nvSpPr>
          <p:spPr>
            <a:xfrm rot="5400000" flipH="1">
              <a:off x="4956703" y="-2040833"/>
              <a:ext cx="180000" cy="8486700"/>
            </a:xfrm>
            <a:prstGeom prst="rect">
              <a:avLst/>
            </a:prstGeom>
            <a:solidFill>
              <a:schemeClr val="accent3"/>
            </a:solidFill>
            <a:ln>
              <a:noFill/>
            </a:ln>
          </p:spPr>
          <p:txBody>
            <a:bodyPr spcFirstLastPara="1" wrap="square" lIns="91425" tIns="91425" rIns="91425" bIns="91425" anchor="ctr" anchorCtr="0">
              <a:noAutofit/>
            </a:bodyPr>
            <a:lstStyle/>
            <a:p>
              <a:pPr algn="l" rtl="0">
                <a:buClr>
                  <a:srgbClr val="000000"/>
                </a:buClr>
                <a:buSzPts val="1800"/>
              </a:pPr>
              <a:endParaRPr>
                <a:solidFill>
                  <a:srgbClr val="000000"/>
                </a:solidFill>
                <a:latin typeface="Georgia" panose="02040502050405020303" pitchFamily="18" charset="0"/>
                <a:ea typeface="Arial"/>
                <a:cs typeface="Arial"/>
                <a:sym typeface="Arial"/>
              </a:endParaRPr>
            </a:p>
          </p:txBody>
        </p:sp>
        <p:cxnSp>
          <p:nvCxnSpPr>
            <p:cNvPr id="763" name="Google Shape;763;p6"/>
            <p:cNvCxnSpPr/>
            <p:nvPr/>
          </p:nvCxnSpPr>
          <p:spPr>
            <a:xfrm flipH="1">
              <a:off x="803372" y="2202470"/>
              <a:ext cx="10455300" cy="1500"/>
            </a:xfrm>
            <a:prstGeom prst="straightConnector1">
              <a:avLst/>
            </a:prstGeom>
            <a:noFill/>
            <a:ln w="19050" cap="flat" cmpd="sng">
              <a:solidFill>
                <a:srgbClr val="464646"/>
              </a:solidFill>
              <a:prstDash val="solid"/>
              <a:round/>
              <a:headEnd type="none" w="sm" len="sm"/>
              <a:tailEnd type="oval" w="med" len="med"/>
            </a:ln>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BC37E15B-C0AF-87B5-BD63-B5EC096CCD1C}"/>
            </a:ext>
          </a:extLst>
        </p:cNvPr>
        <p:cNvGrpSpPr/>
        <p:nvPr/>
      </p:nvGrpSpPr>
      <p:grpSpPr>
        <a:xfrm>
          <a:off x="0" y="0"/>
          <a:ext cx="0" cy="0"/>
          <a:chOff x="0" y="0"/>
          <a:chExt cx="0" cy="0"/>
        </a:xfrm>
      </p:grpSpPr>
      <p:sp>
        <p:nvSpPr>
          <p:cNvPr id="687" name="Google Shape;687;g31dc3b40360_0_2221">
            <a:extLst>
              <a:ext uri="{FF2B5EF4-FFF2-40B4-BE49-F238E27FC236}">
                <a16:creationId xmlns:a16="http://schemas.microsoft.com/office/drawing/2014/main" id="{24DFD134-863E-CB31-D946-376C3F114A52}"/>
              </a:ext>
            </a:extLst>
          </p:cNvPr>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buSzPts val="3200"/>
            </a:pPr>
            <a:r>
              <a:rPr lang="da-DK" dirty="0"/>
              <a:t>Tidslinje</a:t>
            </a:r>
            <a:endParaRPr dirty="0"/>
          </a:p>
        </p:txBody>
      </p:sp>
      <p:sp>
        <p:nvSpPr>
          <p:cNvPr id="690" name="Google Shape;690;g31dc3b40360_0_2221">
            <a:extLst>
              <a:ext uri="{FF2B5EF4-FFF2-40B4-BE49-F238E27FC236}">
                <a16:creationId xmlns:a16="http://schemas.microsoft.com/office/drawing/2014/main" id="{AC0EFDBE-69BA-2A4B-9E9E-08D9EEB99C56}"/>
              </a:ext>
            </a:extLst>
          </p:cNvPr>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8</a:t>
            </a:fld>
            <a:endParaRPr/>
          </a:p>
        </p:txBody>
      </p:sp>
      <p:grpSp>
        <p:nvGrpSpPr>
          <p:cNvPr id="38" name="Group 37">
            <a:extLst>
              <a:ext uri="{FF2B5EF4-FFF2-40B4-BE49-F238E27FC236}">
                <a16:creationId xmlns:a16="http://schemas.microsoft.com/office/drawing/2014/main" id="{810EDAAE-CF82-503E-C6EB-12C4805CA228}"/>
              </a:ext>
            </a:extLst>
          </p:cNvPr>
          <p:cNvGrpSpPr/>
          <p:nvPr/>
        </p:nvGrpSpPr>
        <p:grpSpPr>
          <a:xfrm>
            <a:off x="579787" y="2460178"/>
            <a:ext cx="8564213" cy="225427"/>
            <a:chOff x="773049" y="3280239"/>
            <a:chExt cx="10864977" cy="297522"/>
          </a:xfrm>
          <a:solidFill>
            <a:srgbClr val="D04A02"/>
          </a:solidFill>
        </p:grpSpPr>
        <p:cxnSp>
          <p:nvCxnSpPr>
            <p:cNvPr id="39" name="Google Shape;434;p3">
              <a:extLst>
                <a:ext uri="{FF2B5EF4-FFF2-40B4-BE49-F238E27FC236}">
                  <a16:creationId xmlns:a16="http://schemas.microsoft.com/office/drawing/2014/main" id="{D0D2AEC1-248C-C524-4B34-CCE119402892}"/>
                </a:ext>
              </a:extLst>
            </p:cNvPr>
            <p:cNvCxnSpPr>
              <a:cxnSpLocks/>
            </p:cNvCxnSpPr>
            <p:nvPr/>
          </p:nvCxnSpPr>
          <p:spPr>
            <a:xfrm>
              <a:off x="773049" y="3429000"/>
              <a:ext cx="10620000" cy="0"/>
            </a:xfrm>
            <a:prstGeom prst="straightConnector1">
              <a:avLst/>
            </a:prstGeom>
            <a:grpFill/>
            <a:ln w="76200" cap="flat" cmpd="sng">
              <a:solidFill>
                <a:srgbClr val="D93954"/>
              </a:solidFill>
              <a:prstDash val="solid"/>
              <a:miter lim="800000"/>
              <a:headEnd type="none" w="sm" len="sm"/>
              <a:tailEnd type="none" w="sm" len="sm"/>
            </a:ln>
          </p:spPr>
        </p:cxnSp>
        <p:sp>
          <p:nvSpPr>
            <p:cNvPr id="40" name="Isosceles Triangle 39">
              <a:extLst>
                <a:ext uri="{FF2B5EF4-FFF2-40B4-BE49-F238E27FC236}">
                  <a16:creationId xmlns:a16="http://schemas.microsoft.com/office/drawing/2014/main" id="{FC2C45A5-B593-CDA9-A608-94B7FD9032CF}"/>
                </a:ext>
              </a:extLst>
            </p:cNvPr>
            <p:cNvSpPr/>
            <p:nvPr/>
          </p:nvSpPr>
          <p:spPr>
            <a:xfrm rot="5400000">
              <a:off x="11343451" y="3283185"/>
              <a:ext cx="297522" cy="291629"/>
            </a:xfrm>
            <a:prstGeom prst="triangle">
              <a:avLst>
                <a:gd name="adj" fmla="val 53307"/>
              </a:avLst>
            </a:prstGeom>
            <a:grpFill/>
            <a:ln w="25400" cap="flat" cmpd="sng" algn="ctr">
              <a:noFill/>
              <a:prstDash val="solid"/>
            </a:ln>
            <a:effectLst/>
          </p:spPr>
          <p:txBody>
            <a:bodyPr rtlCol="0" anchor="ctr"/>
            <a:lstStyle/>
            <a:p>
              <a:pPr algn="ctr" defTabSz="685800">
                <a:defRPr/>
              </a:pPr>
              <a:endParaRPr lang="en-US" sz="900">
                <a:solidFill>
                  <a:srgbClr val="FFFFFF"/>
                </a:solidFill>
                <a:latin typeface="Georgia" panose="02040502050405020303" pitchFamily="18" charset="0"/>
                <a:ea typeface="+mn-ea"/>
                <a:cs typeface="+mn-cs"/>
              </a:endParaRPr>
            </a:p>
          </p:txBody>
        </p:sp>
      </p:grpSp>
      <p:sp>
        <p:nvSpPr>
          <p:cNvPr id="41" name="Rectangle: Rounded Corners 40">
            <a:extLst>
              <a:ext uri="{FF2B5EF4-FFF2-40B4-BE49-F238E27FC236}">
                <a16:creationId xmlns:a16="http://schemas.microsoft.com/office/drawing/2014/main" id="{A7B68376-8FDC-CFF6-CC29-0FD9896C5DC2}"/>
              </a:ext>
            </a:extLst>
          </p:cNvPr>
          <p:cNvSpPr/>
          <p:nvPr/>
        </p:nvSpPr>
        <p:spPr>
          <a:xfrm>
            <a:off x="762149" y="2491136"/>
            <a:ext cx="729000" cy="162000"/>
          </a:xfrm>
          <a:prstGeom prst="roundRect">
            <a:avLst/>
          </a:prstGeom>
          <a:solidFill>
            <a:srgbClr val="D93954"/>
          </a:solidFill>
          <a:ln w="25400" cap="flat" cmpd="sng" algn="ctr">
            <a:noFill/>
            <a:prstDash val="solid"/>
          </a:ln>
          <a:effectLst/>
        </p:spPr>
        <p:txBody>
          <a:bodyPr lIns="27000" tIns="27000" rIns="27000" bIns="27000" rtlCol="0" anchor="ctr"/>
          <a:lstStyle/>
          <a:p>
            <a:pPr algn="ctr" defTabSz="685800">
              <a:defRPr/>
            </a:pPr>
            <a:r>
              <a:rPr lang="da-DK" sz="900" dirty="0">
                <a:solidFill>
                  <a:srgbClr val="FFFFFF"/>
                </a:solidFill>
                <a:latin typeface="Georgia" panose="02040502050405020303" pitchFamily="18" charset="0"/>
                <a:ea typeface="+mn-ea"/>
                <a:cs typeface="+mn-cs"/>
              </a:rPr>
              <a:t>Marts 2021</a:t>
            </a:r>
            <a:endParaRPr lang="en-US" sz="900" dirty="0">
              <a:solidFill>
                <a:srgbClr val="FFFFFF"/>
              </a:solidFill>
              <a:latin typeface="Georgia" panose="02040502050405020303" pitchFamily="18" charset="0"/>
              <a:ea typeface="+mn-ea"/>
              <a:cs typeface="+mn-cs"/>
            </a:endParaRPr>
          </a:p>
        </p:txBody>
      </p:sp>
      <p:sp>
        <p:nvSpPr>
          <p:cNvPr id="42" name="Rectangle: Rounded Corners 41">
            <a:extLst>
              <a:ext uri="{FF2B5EF4-FFF2-40B4-BE49-F238E27FC236}">
                <a16:creationId xmlns:a16="http://schemas.microsoft.com/office/drawing/2014/main" id="{82615B55-E9D5-2960-2E03-4B661151ED72}"/>
              </a:ext>
            </a:extLst>
          </p:cNvPr>
          <p:cNvSpPr/>
          <p:nvPr/>
        </p:nvSpPr>
        <p:spPr>
          <a:xfrm>
            <a:off x="1697763" y="2491136"/>
            <a:ext cx="786150" cy="162000"/>
          </a:xfrm>
          <a:prstGeom prst="roundRect">
            <a:avLst/>
          </a:prstGeom>
          <a:solidFill>
            <a:srgbClr val="D93954"/>
          </a:solidFill>
          <a:ln w="25400" cap="flat" cmpd="sng" algn="ctr">
            <a:noFill/>
            <a:prstDash val="solid"/>
          </a:ln>
          <a:effectLst/>
        </p:spPr>
        <p:txBody>
          <a:bodyPr lIns="27000" tIns="27000" rIns="27000" bIns="27000" rtlCol="0" anchor="ctr"/>
          <a:lstStyle/>
          <a:p>
            <a:pPr algn="ctr" defTabSz="685800">
              <a:defRPr/>
            </a:pPr>
            <a:r>
              <a:rPr lang="da-DK" sz="900" dirty="0">
                <a:solidFill>
                  <a:srgbClr val="FFFFFF"/>
                </a:solidFill>
                <a:latin typeface="Georgia" panose="02040502050405020303" pitchFamily="18" charset="0"/>
                <a:ea typeface="+mn-ea"/>
                <a:cs typeface="+mn-cs"/>
              </a:rPr>
              <a:t>24. april 2023</a:t>
            </a:r>
            <a:endParaRPr lang="en-US" sz="900" dirty="0">
              <a:solidFill>
                <a:srgbClr val="FFFFFF"/>
              </a:solidFill>
              <a:latin typeface="Georgia" panose="02040502050405020303" pitchFamily="18" charset="0"/>
              <a:ea typeface="+mn-ea"/>
              <a:cs typeface="+mn-cs"/>
            </a:endParaRPr>
          </a:p>
        </p:txBody>
      </p:sp>
      <p:grpSp>
        <p:nvGrpSpPr>
          <p:cNvPr id="43" name="Group 42">
            <a:extLst>
              <a:ext uri="{FF2B5EF4-FFF2-40B4-BE49-F238E27FC236}">
                <a16:creationId xmlns:a16="http://schemas.microsoft.com/office/drawing/2014/main" id="{04C204DE-68F6-C864-59F0-FDE4DFCA22B1}"/>
              </a:ext>
            </a:extLst>
          </p:cNvPr>
          <p:cNvGrpSpPr/>
          <p:nvPr/>
        </p:nvGrpSpPr>
        <p:grpSpPr>
          <a:xfrm>
            <a:off x="1507712" y="1689139"/>
            <a:ext cx="1141219" cy="744990"/>
            <a:chOff x="1824543" y="1421236"/>
            <a:chExt cx="1694100" cy="635485"/>
          </a:xfrm>
        </p:grpSpPr>
        <p:sp>
          <p:nvSpPr>
            <p:cNvPr id="44" name="Google Shape;438;p3">
              <a:extLst>
                <a:ext uri="{FF2B5EF4-FFF2-40B4-BE49-F238E27FC236}">
                  <a16:creationId xmlns:a16="http://schemas.microsoft.com/office/drawing/2014/main" id="{37230F27-1BBC-38A5-791C-080253E55A41}"/>
                </a:ext>
              </a:extLst>
            </p:cNvPr>
            <p:cNvSpPr/>
            <p:nvPr/>
          </p:nvSpPr>
          <p:spPr>
            <a:xfrm>
              <a:off x="1824543" y="1421236"/>
              <a:ext cx="1694100" cy="583930"/>
            </a:xfrm>
            <a:prstGeom prst="downArrowCallout">
              <a:avLst>
                <a:gd name="adj1" fmla="val 38851"/>
                <a:gd name="adj2" fmla="val 16398"/>
                <a:gd name="adj3" fmla="val 21693"/>
                <a:gd name="adj4" fmla="val 80028"/>
              </a:avLst>
            </a:prstGeom>
            <a:solidFill>
              <a:srgbClr val="FFFFFF"/>
            </a:solidFill>
            <a:ln w="12700" cap="flat" cmpd="sng">
              <a:solidFill>
                <a:srgbClr val="464646"/>
              </a:solidFill>
              <a:prstDash val="solid"/>
              <a:miter lim="800000"/>
              <a:headEnd type="none" w="sm" len="sm"/>
              <a:tailEnd type="none" w="sm" len="sm"/>
            </a:ln>
          </p:spPr>
          <p:txBody>
            <a:bodyPr spcFirstLastPara="1" wrap="square" lIns="27000" tIns="27000" rIns="27000" bIns="27000" anchor="ctr" anchorCtr="0">
              <a:noAutofit/>
            </a:bodyPr>
            <a:lstStyle/>
            <a:p>
              <a:pPr marL="161996" indent="-95323" defTabSz="685800">
                <a:lnSpc>
                  <a:spcPct val="90000"/>
                </a:lnSpc>
                <a:defRPr/>
              </a:pPr>
              <a:endParaRPr sz="900" dirty="0">
                <a:solidFill>
                  <a:srgbClr val="FFFFFF"/>
                </a:solidFill>
                <a:latin typeface="Georgia" panose="02040502050405020303" pitchFamily="18" charset="0"/>
              </a:endParaRPr>
            </a:p>
          </p:txBody>
        </p:sp>
        <p:sp>
          <p:nvSpPr>
            <p:cNvPr id="45" name="Google Shape;439;p3">
              <a:extLst>
                <a:ext uri="{FF2B5EF4-FFF2-40B4-BE49-F238E27FC236}">
                  <a16:creationId xmlns:a16="http://schemas.microsoft.com/office/drawing/2014/main" id="{E2EC4B46-90E7-4755-DD24-CDA45D0EAAD3}"/>
                </a:ext>
              </a:extLst>
            </p:cNvPr>
            <p:cNvSpPr txBox="1"/>
            <p:nvPr/>
          </p:nvSpPr>
          <p:spPr>
            <a:xfrm>
              <a:off x="1905843" y="1468527"/>
              <a:ext cx="1531500" cy="588194"/>
            </a:xfrm>
            <a:prstGeom prst="rect">
              <a:avLst/>
            </a:prstGeom>
            <a:noFill/>
            <a:ln>
              <a:noFill/>
            </a:ln>
          </p:spPr>
          <p:txBody>
            <a:bodyPr spcFirstLastPara="1" wrap="square" lIns="0" tIns="0" rIns="0" bIns="0" anchor="t" anchorCtr="0">
              <a:spAutoFit/>
            </a:bodyPr>
            <a:lstStyle/>
            <a:p>
              <a:pPr defTabSz="685800">
                <a:spcAft>
                  <a:spcPts val="225"/>
                </a:spcAft>
                <a:defRPr/>
              </a:pPr>
              <a:r>
                <a:rPr lang="da-DK" sz="900" dirty="0">
                  <a:latin typeface="Georgia" panose="02040502050405020303" pitchFamily="18" charset="0"/>
                </a:rPr>
                <a:t>Direktivet endeligt vedtaget. </a:t>
              </a:r>
            </a:p>
          </p:txBody>
        </p:sp>
      </p:grpSp>
      <p:sp>
        <p:nvSpPr>
          <p:cNvPr id="46" name="Rectangle: Rounded Corners 45">
            <a:extLst>
              <a:ext uri="{FF2B5EF4-FFF2-40B4-BE49-F238E27FC236}">
                <a16:creationId xmlns:a16="http://schemas.microsoft.com/office/drawing/2014/main" id="{8DE1575F-7B22-EA46-BF8B-3EA81BBA9A75}"/>
              </a:ext>
            </a:extLst>
          </p:cNvPr>
          <p:cNvSpPr/>
          <p:nvPr/>
        </p:nvSpPr>
        <p:spPr>
          <a:xfrm>
            <a:off x="4039373" y="2491136"/>
            <a:ext cx="729000" cy="162000"/>
          </a:xfrm>
          <a:prstGeom prst="roundRect">
            <a:avLst/>
          </a:prstGeom>
          <a:solidFill>
            <a:srgbClr val="D93954"/>
          </a:solidFill>
          <a:ln w="25400" cap="flat" cmpd="sng" algn="ctr">
            <a:noFill/>
            <a:prstDash val="solid"/>
          </a:ln>
          <a:effectLst/>
        </p:spPr>
        <p:txBody>
          <a:bodyPr lIns="27000" tIns="27000" rIns="27000" bIns="27000" rtlCol="0" anchor="ctr"/>
          <a:lstStyle/>
          <a:p>
            <a:pPr algn="ctr" defTabSz="685800">
              <a:defRPr/>
            </a:pPr>
            <a:r>
              <a:rPr lang="da-DK" sz="900" dirty="0">
                <a:solidFill>
                  <a:srgbClr val="FFFFFF"/>
                </a:solidFill>
                <a:latin typeface="Georgia" panose="02040502050405020303" pitchFamily="18" charset="0"/>
                <a:ea typeface="+mn-ea"/>
                <a:cs typeface="+mn-cs"/>
              </a:rPr>
              <a:t>7. juni 2026</a:t>
            </a:r>
            <a:endParaRPr lang="en-US" sz="900" dirty="0">
              <a:solidFill>
                <a:srgbClr val="FFFFFF"/>
              </a:solidFill>
              <a:latin typeface="Georgia" panose="02040502050405020303" pitchFamily="18" charset="0"/>
              <a:ea typeface="+mn-ea"/>
              <a:cs typeface="+mn-cs"/>
            </a:endParaRPr>
          </a:p>
        </p:txBody>
      </p:sp>
      <p:sp>
        <p:nvSpPr>
          <p:cNvPr id="47" name="Rectangle: Rounded Corners 46">
            <a:extLst>
              <a:ext uri="{FF2B5EF4-FFF2-40B4-BE49-F238E27FC236}">
                <a16:creationId xmlns:a16="http://schemas.microsoft.com/office/drawing/2014/main" id="{9BD6DCE3-F53B-FA82-E136-3D685569EA51}"/>
              </a:ext>
            </a:extLst>
          </p:cNvPr>
          <p:cNvSpPr/>
          <p:nvPr/>
        </p:nvSpPr>
        <p:spPr>
          <a:xfrm>
            <a:off x="8015177" y="2491136"/>
            <a:ext cx="729000" cy="162000"/>
          </a:xfrm>
          <a:prstGeom prst="roundRect">
            <a:avLst/>
          </a:prstGeom>
          <a:solidFill>
            <a:srgbClr val="D93954"/>
          </a:solidFill>
          <a:ln w="25400" cap="flat" cmpd="sng" algn="ctr">
            <a:noFill/>
            <a:prstDash val="solid"/>
          </a:ln>
          <a:effectLst/>
        </p:spPr>
        <p:txBody>
          <a:bodyPr lIns="27000" tIns="27000" rIns="27000" bIns="27000" rtlCol="0" anchor="ctr"/>
          <a:lstStyle/>
          <a:p>
            <a:pPr algn="ctr" defTabSz="685800">
              <a:defRPr/>
            </a:pPr>
            <a:r>
              <a:rPr lang="da-DK" sz="900" dirty="0">
                <a:solidFill>
                  <a:srgbClr val="FFFFFF"/>
                </a:solidFill>
                <a:latin typeface="Georgia" panose="02040502050405020303" pitchFamily="18" charset="0"/>
                <a:ea typeface="+mn-ea"/>
                <a:cs typeface="+mn-cs"/>
              </a:rPr>
              <a:t>7. juni 2031</a:t>
            </a:r>
            <a:endParaRPr lang="en-US" sz="900" dirty="0">
              <a:solidFill>
                <a:srgbClr val="FFFFFF"/>
              </a:solidFill>
              <a:latin typeface="Georgia" panose="02040502050405020303" pitchFamily="18" charset="0"/>
              <a:ea typeface="+mn-ea"/>
              <a:cs typeface="+mn-cs"/>
            </a:endParaRPr>
          </a:p>
        </p:txBody>
      </p:sp>
      <p:sp>
        <p:nvSpPr>
          <p:cNvPr id="48" name="Rectangle: Rounded Corners 47">
            <a:extLst>
              <a:ext uri="{FF2B5EF4-FFF2-40B4-BE49-F238E27FC236}">
                <a16:creationId xmlns:a16="http://schemas.microsoft.com/office/drawing/2014/main" id="{09E7A75A-8727-9643-8DE6-C7C1F21C3EE9}"/>
              </a:ext>
            </a:extLst>
          </p:cNvPr>
          <p:cNvSpPr/>
          <p:nvPr/>
        </p:nvSpPr>
        <p:spPr>
          <a:xfrm>
            <a:off x="7182925" y="2491136"/>
            <a:ext cx="729000" cy="162000"/>
          </a:xfrm>
          <a:prstGeom prst="roundRect">
            <a:avLst/>
          </a:prstGeom>
          <a:solidFill>
            <a:srgbClr val="D93954"/>
          </a:solidFill>
          <a:ln w="25400" cap="flat" cmpd="sng" algn="ctr">
            <a:noFill/>
            <a:prstDash val="solid"/>
          </a:ln>
          <a:effectLst/>
        </p:spPr>
        <p:txBody>
          <a:bodyPr lIns="27000" tIns="27000" rIns="27000" bIns="27000" rtlCol="0" anchor="ctr"/>
          <a:lstStyle/>
          <a:p>
            <a:pPr algn="ctr" defTabSz="685800">
              <a:defRPr/>
            </a:pPr>
            <a:r>
              <a:rPr lang="da-DK" sz="900" dirty="0">
                <a:solidFill>
                  <a:srgbClr val="FFFFFF"/>
                </a:solidFill>
                <a:latin typeface="Georgia" panose="02040502050405020303" pitchFamily="18" charset="0"/>
                <a:ea typeface="+mn-ea"/>
                <a:cs typeface="+mn-cs"/>
              </a:rPr>
              <a:t>7. juni 2030</a:t>
            </a:r>
            <a:endParaRPr lang="en-US" sz="900" dirty="0">
              <a:solidFill>
                <a:srgbClr val="FFFFFF"/>
              </a:solidFill>
              <a:latin typeface="Georgia" panose="02040502050405020303" pitchFamily="18" charset="0"/>
              <a:ea typeface="+mn-ea"/>
              <a:cs typeface="+mn-cs"/>
            </a:endParaRPr>
          </a:p>
        </p:txBody>
      </p:sp>
      <p:sp>
        <p:nvSpPr>
          <p:cNvPr id="49" name="Rectangle: Rounded Corners 48">
            <a:extLst>
              <a:ext uri="{FF2B5EF4-FFF2-40B4-BE49-F238E27FC236}">
                <a16:creationId xmlns:a16="http://schemas.microsoft.com/office/drawing/2014/main" id="{E6C6DFE8-1349-4006-56A6-50EFAC4FF051}"/>
              </a:ext>
            </a:extLst>
          </p:cNvPr>
          <p:cNvSpPr/>
          <p:nvPr/>
        </p:nvSpPr>
        <p:spPr>
          <a:xfrm>
            <a:off x="5445921" y="2491136"/>
            <a:ext cx="729000" cy="162000"/>
          </a:xfrm>
          <a:prstGeom prst="roundRect">
            <a:avLst/>
          </a:prstGeom>
          <a:solidFill>
            <a:srgbClr val="D93954"/>
          </a:solidFill>
          <a:ln w="25400" cap="flat" cmpd="sng" algn="ctr">
            <a:noFill/>
            <a:prstDash val="solid"/>
          </a:ln>
          <a:effectLst/>
        </p:spPr>
        <p:txBody>
          <a:bodyPr lIns="27000" tIns="27000" rIns="27000" bIns="27000" rtlCol="0" anchor="ctr"/>
          <a:lstStyle/>
          <a:p>
            <a:pPr algn="ctr" defTabSz="685800">
              <a:defRPr/>
            </a:pPr>
            <a:r>
              <a:rPr lang="da-DK" sz="900" dirty="0">
                <a:solidFill>
                  <a:srgbClr val="FFFFFF"/>
                </a:solidFill>
                <a:latin typeface="Georgia" panose="02040502050405020303" pitchFamily="18" charset="0"/>
                <a:ea typeface="+mn-ea"/>
                <a:cs typeface="+mn-cs"/>
              </a:rPr>
              <a:t>7. juni 2027</a:t>
            </a:r>
            <a:endParaRPr lang="en-US" sz="900" dirty="0">
              <a:solidFill>
                <a:srgbClr val="FFFFFF"/>
              </a:solidFill>
              <a:latin typeface="Georgia" panose="02040502050405020303" pitchFamily="18" charset="0"/>
              <a:ea typeface="+mn-ea"/>
              <a:cs typeface="+mn-cs"/>
            </a:endParaRPr>
          </a:p>
        </p:txBody>
      </p:sp>
      <p:sp>
        <p:nvSpPr>
          <p:cNvPr id="50" name="Rectangle: Rounded Corners 49">
            <a:extLst>
              <a:ext uri="{FF2B5EF4-FFF2-40B4-BE49-F238E27FC236}">
                <a16:creationId xmlns:a16="http://schemas.microsoft.com/office/drawing/2014/main" id="{391EB228-4ABA-221B-6013-6F55E7C8BF96}"/>
              </a:ext>
            </a:extLst>
          </p:cNvPr>
          <p:cNvSpPr/>
          <p:nvPr/>
        </p:nvSpPr>
        <p:spPr>
          <a:xfrm>
            <a:off x="2897143" y="2491136"/>
            <a:ext cx="729000" cy="162000"/>
          </a:xfrm>
          <a:prstGeom prst="roundRect">
            <a:avLst/>
          </a:prstGeom>
          <a:solidFill>
            <a:srgbClr val="D93954"/>
          </a:solidFill>
          <a:ln w="25400" cap="flat" cmpd="sng" algn="ctr">
            <a:noFill/>
            <a:prstDash val="solid"/>
          </a:ln>
          <a:effectLst/>
        </p:spPr>
        <p:txBody>
          <a:bodyPr lIns="27000" tIns="27000" rIns="27000" bIns="27000" rtlCol="0" anchor="ctr"/>
          <a:lstStyle/>
          <a:p>
            <a:pPr algn="ctr" defTabSz="685800">
              <a:defRPr/>
            </a:pPr>
            <a:r>
              <a:rPr lang="da-DK" sz="900" dirty="0">
                <a:solidFill>
                  <a:srgbClr val="FFFFFF"/>
                </a:solidFill>
                <a:latin typeface="Georgia" panose="02040502050405020303" pitchFamily="18" charset="0"/>
                <a:ea typeface="+mn-ea"/>
                <a:cs typeface="+mn-cs"/>
              </a:rPr>
              <a:t>17. maj 2023</a:t>
            </a:r>
            <a:endParaRPr lang="en-US" sz="900" dirty="0">
              <a:solidFill>
                <a:srgbClr val="FFFFFF"/>
              </a:solidFill>
              <a:latin typeface="Georgia" panose="02040502050405020303" pitchFamily="18" charset="0"/>
              <a:ea typeface="+mn-ea"/>
              <a:cs typeface="+mn-cs"/>
            </a:endParaRPr>
          </a:p>
        </p:txBody>
      </p:sp>
      <p:grpSp>
        <p:nvGrpSpPr>
          <p:cNvPr id="51" name="Group 50">
            <a:extLst>
              <a:ext uri="{FF2B5EF4-FFF2-40B4-BE49-F238E27FC236}">
                <a16:creationId xmlns:a16="http://schemas.microsoft.com/office/drawing/2014/main" id="{E73B4E97-4F5D-AD18-F3DE-6957962F956F}"/>
              </a:ext>
            </a:extLst>
          </p:cNvPr>
          <p:cNvGrpSpPr/>
          <p:nvPr/>
        </p:nvGrpSpPr>
        <p:grpSpPr>
          <a:xfrm>
            <a:off x="3530971" y="527902"/>
            <a:ext cx="1773916" cy="1867562"/>
            <a:chOff x="4859576" y="1299850"/>
            <a:chExt cx="2183451" cy="1913152"/>
          </a:xfrm>
        </p:grpSpPr>
        <p:sp>
          <p:nvSpPr>
            <p:cNvPr id="52" name="Google Shape;438;p3">
              <a:extLst>
                <a:ext uri="{FF2B5EF4-FFF2-40B4-BE49-F238E27FC236}">
                  <a16:creationId xmlns:a16="http://schemas.microsoft.com/office/drawing/2014/main" id="{180E37C4-3DCD-F373-81FD-C63C2D5F2BFE}"/>
                </a:ext>
              </a:extLst>
            </p:cNvPr>
            <p:cNvSpPr/>
            <p:nvPr/>
          </p:nvSpPr>
          <p:spPr>
            <a:xfrm>
              <a:off x="4859576" y="1299850"/>
              <a:ext cx="2183451" cy="1913152"/>
            </a:xfrm>
            <a:prstGeom prst="downArrowCallout">
              <a:avLst>
                <a:gd name="adj1" fmla="val 27410"/>
                <a:gd name="adj2" fmla="val 12709"/>
                <a:gd name="adj3" fmla="val 17317"/>
                <a:gd name="adj4" fmla="val 83335"/>
              </a:avLst>
            </a:prstGeom>
            <a:solidFill>
              <a:srgbClr val="FFFFFF"/>
            </a:solidFill>
            <a:ln w="12700" cap="flat" cmpd="sng">
              <a:solidFill>
                <a:srgbClr val="464646"/>
              </a:solidFill>
              <a:prstDash val="solid"/>
              <a:miter lim="800000"/>
              <a:headEnd type="none" w="sm" len="sm"/>
              <a:tailEnd type="none" w="sm" len="sm"/>
            </a:ln>
          </p:spPr>
          <p:txBody>
            <a:bodyPr spcFirstLastPara="1" wrap="square" lIns="27000" tIns="27000" rIns="27000" bIns="27000" anchor="ctr" anchorCtr="0">
              <a:noAutofit/>
            </a:bodyPr>
            <a:lstStyle/>
            <a:p>
              <a:pPr marL="161996" indent="-95323" defTabSz="685800">
                <a:lnSpc>
                  <a:spcPct val="90000"/>
                </a:lnSpc>
                <a:defRPr/>
              </a:pPr>
              <a:endParaRPr sz="900" dirty="0">
                <a:solidFill>
                  <a:srgbClr val="FFFFFF"/>
                </a:solidFill>
                <a:latin typeface="Georgia" panose="02040502050405020303" pitchFamily="18" charset="0"/>
              </a:endParaRPr>
            </a:p>
          </p:txBody>
        </p:sp>
        <p:sp>
          <p:nvSpPr>
            <p:cNvPr id="53" name="Google Shape;439;p3">
              <a:extLst>
                <a:ext uri="{FF2B5EF4-FFF2-40B4-BE49-F238E27FC236}">
                  <a16:creationId xmlns:a16="http://schemas.microsoft.com/office/drawing/2014/main" id="{8B160B83-F5A1-CD55-24E5-588E74695EB2}"/>
                </a:ext>
              </a:extLst>
            </p:cNvPr>
            <p:cNvSpPr txBox="1"/>
            <p:nvPr/>
          </p:nvSpPr>
          <p:spPr>
            <a:xfrm>
              <a:off x="4921696" y="1376153"/>
              <a:ext cx="2102146" cy="1619963"/>
            </a:xfrm>
            <a:prstGeom prst="rect">
              <a:avLst/>
            </a:prstGeom>
            <a:noFill/>
            <a:ln>
              <a:noFill/>
            </a:ln>
          </p:spPr>
          <p:txBody>
            <a:bodyPr spcFirstLastPara="1" wrap="square" lIns="0" tIns="0" rIns="0" bIns="0" anchor="t" anchorCtr="0">
              <a:spAutoFit/>
            </a:bodyPr>
            <a:lstStyle/>
            <a:p>
              <a:pPr defTabSz="685800">
                <a:spcAft>
                  <a:spcPts val="225"/>
                </a:spcAft>
                <a:defRPr/>
              </a:pPr>
              <a:r>
                <a:rPr lang="da-DK" sz="900" dirty="0">
                  <a:latin typeface="Georgia" panose="02040502050405020303" pitchFamily="18" charset="0"/>
                </a:rPr>
                <a:t>Frist for implementering i Danmark og andre EU-lande. </a:t>
              </a:r>
            </a:p>
            <a:p>
              <a:pPr defTabSz="685800">
                <a:spcAft>
                  <a:spcPts val="225"/>
                </a:spcAft>
                <a:defRPr/>
              </a:pPr>
              <a:endParaRPr lang="da-DK" sz="900" dirty="0">
                <a:latin typeface="Georgia" panose="02040502050405020303" pitchFamily="18" charset="0"/>
              </a:endParaRPr>
            </a:p>
            <a:p>
              <a:pPr defTabSz="685800">
                <a:spcAft>
                  <a:spcPts val="225"/>
                </a:spcAft>
                <a:defRPr/>
              </a:pPr>
              <a:r>
                <a:rPr lang="da-DK" sz="900" b="1" dirty="0">
                  <a:latin typeface="Georgia" panose="02040502050405020303" pitchFamily="18" charset="0"/>
                </a:rPr>
                <a:t>Virksomheder, organisationer mv. både offentlige og private og uanset størrelse, skal fra denne dato overholde de nye krav om løngennemsigtighed.</a:t>
              </a:r>
            </a:p>
          </p:txBody>
        </p:sp>
      </p:grpSp>
      <p:grpSp>
        <p:nvGrpSpPr>
          <p:cNvPr id="54" name="Group 53">
            <a:extLst>
              <a:ext uri="{FF2B5EF4-FFF2-40B4-BE49-F238E27FC236}">
                <a16:creationId xmlns:a16="http://schemas.microsoft.com/office/drawing/2014/main" id="{DD61A851-816C-2B7B-0632-6A76A55AEA16}"/>
              </a:ext>
            </a:extLst>
          </p:cNvPr>
          <p:cNvGrpSpPr/>
          <p:nvPr/>
        </p:nvGrpSpPr>
        <p:grpSpPr>
          <a:xfrm>
            <a:off x="5332612" y="1131217"/>
            <a:ext cx="1341264" cy="1264248"/>
            <a:chOff x="7180857" y="2091586"/>
            <a:chExt cx="1368586" cy="1152621"/>
          </a:xfrm>
        </p:grpSpPr>
        <p:sp>
          <p:nvSpPr>
            <p:cNvPr id="55" name="Google Shape;438;p3">
              <a:extLst>
                <a:ext uri="{FF2B5EF4-FFF2-40B4-BE49-F238E27FC236}">
                  <a16:creationId xmlns:a16="http://schemas.microsoft.com/office/drawing/2014/main" id="{EA2D47B7-846D-DCB8-6B10-C7616DD23F0E}"/>
                </a:ext>
              </a:extLst>
            </p:cNvPr>
            <p:cNvSpPr/>
            <p:nvPr/>
          </p:nvSpPr>
          <p:spPr>
            <a:xfrm>
              <a:off x="7180857" y="2091586"/>
              <a:ext cx="1368586" cy="1152621"/>
            </a:xfrm>
            <a:prstGeom prst="downArrowCallout">
              <a:avLst>
                <a:gd name="adj1" fmla="val 38851"/>
                <a:gd name="adj2" fmla="val 16398"/>
                <a:gd name="adj3" fmla="val 21693"/>
                <a:gd name="adj4" fmla="val 78307"/>
              </a:avLst>
            </a:prstGeom>
            <a:solidFill>
              <a:srgbClr val="FFFFFF"/>
            </a:solidFill>
            <a:ln w="12700" cap="flat" cmpd="sng">
              <a:solidFill>
                <a:srgbClr val="464646"/>
              </a:solidFill>
              <a:prstDash val="solid"/>
              <a:miter lim="800000"/>
              <a:headEnd type="none" w="sm" len="sm"/>
              <a:tailEnd type="none" w="sm" len="sm"/>
            </a:ln>
          </p:spPr>
          <p:txBody>
            <a:bodyPr spcFirstLastPara="1" wrap="square" lIns="27000" tIns="27000" rIns="27000" bIns="27000" anchor="ctr" anchorCtr="0">
              <a:noAutofit/>
            </a:bodyPr>
            <a:lstStyle/>
            <a:p>
              <a:pPr marL="161996" indent="-95323" defTabSz="685800">
                <a:lnSpc>
                  <a:spcPct val="90000"/>
                </a:lnSpc>
                <a:defRPr/>
              </a:pPr>
              <a:endParaRPr sz="900" dirty="0">
                <a:solidFill>
                  <a:srgbClr val="FFFFFF"/>
                </a:solidFill>
                <a:latin typeface="Georgia" panose="02040502050405020303" pitchFamily="18" charset="0"/>
              </a:endParaRPr>
            </a:p>
          </p:txBody>
        </p:sp>
        <p:sp>
          <p:nvSpPr>
            <p:cNvPr id="56" name="Google Shape;439;p3">
              <a:extLst>
                <a:ext uri="{FF2B5EF4-FFF2-40B4-BE49-F238E27FC236}">
                  <a16:creationId xmlns:a16="http://schemas.microsoft.com/office/drawing/2014/main" id="{BFB42A0F-A14F-B4F9-C111-2021B5B8355D}"/>
                </a:ext>
              </a:extLst>
            </p:cNvPr>
            <p:cNvSpPr txBox="1"/>
            <p:nvPr/>
          </p:nvSpPr>
          <p:spPr>
            <a:xfrm>
              <a:off x="7278307" y="2203042"/>
              <a:ext cx="1203109" cy="654736"/>
            </a:xfrm>
            <a:prstGeom prst="rect">
              <a:avLst/>
            </a:prstGeom>
            <a:noFill/>
            <a:ln>
              <a:noFill/>
            </a:ln>
          </p:spPr>
          <p:txBody>
            <a:bodyPr spcFirstLastPara="1" wrap="square" lIns="0" tIns="0" rIns="0" bIns="0" anchor="t" anchorCtr="0">
              <a:spAutoFit/>
            </a:bodyPr>
            <a:lstStyle/>
            <a:p>
              <a:pPr defTabSz="685800">
                <a:spcAft>
                  <a:spcPts val="225"/>
                </a:spcAft>
                <a:defRPr/>
              </a:pPr>
              <a:r>
                <a:rPr lang="da-DK" sz="900" dirty="0">
                  <a:latin typeface="Georgia" panose="02040502050405020303" pitchFamily="18" charset="0"/>
                </a:rPr>
                <a:t>Virksomheder med 250+ medarbejdere skal rapportere 1. gang (hvert år), baseret på 2026 tal.  </a:t>
              </a:r>
            </a:p>
          </p:txBody>
        </p:sp>
      </p:grpSp>
      <p:grpSp>
        <p:nvGrpSpPr>
          <p:cNvPr id="57" name="Group 56">
            <a:extLst>
              <a:ext uri="{FF2B5EF4-FFF2-40B4-BE49-F238E27FC236}">
                <a16:creationId xmlns:a16="http://schemas.microsoft.com/office/drawing/2014/main" id="{0D11C2D5-DA4B-3E7B-D3FD-94655A621D80}"/>
              </a:ext>
            </a:extLst>
          </p:cNvPr>
          <p:cNvGrpSpPr/>
          <p:nvPr/>
        </p:nvGrpSpPr>
        <p:grpSpPr>
          <a:xfrm>
            <a:off x="7702107" y="1131216"/>
            <a:ext cx="1375977" cy="1264248"/>
            <a:chOff x="9688808" y="1979238"/>
            <a:chExt cx="2025478" cy="920819"/>
          </a:xfrm>
        </p:grpSpPr>
        <p:sp>
          <p:nvSpPr>
            <p:cNvPr id="58" name="Google Shape;438;p3">
              <a:extLst>
                <a:ext uri="{FF2B5EF4-FFF2-40B4-BE49-F238E27FC236}">
                  <a16:creationId xmlns:a16="http://schemas.microsoft.com/office/drawing/2014/main" id="{43AF1CD2-EB58-87FA-B10C-8D5354F92CE1}"/>
                </a:ext>
              </a:extLst>
            </p:cNvPr>
            <p:cNvSpPr/>
            <p:nvPr/>
          </p:nvSpPr>
          <p:spPr>
            <a:xfrm>
              <a:off x="9688808" y="1979238"/>
              <a:ext cx="2025478" cy="920819"/>
            </a:xfrm>
            <a:prstGeom prst="downArrowCallout">
              <a:avLst>
                <a:gd name="adj1" fmla="val 38851"/>
                <a:gd name="adj2" fmla="val 16398"/>
                <a:gd name="adj3" fmla="val 21693"/>
                <a:gd name="adj4" fmla="val 80028"/>
              </a:avLst>
            </a:prstGeom>
            <a:solidFill>
              <a:srgbClr val="FFFFFF"/>
            </a:solidFill>
            <a:ln w="12700" cap="flat" cmpd="sng">
              <a:solidFill>
                <a:srgbClr val="464646"/>
              </a:solidFill>
              <a:prstDash val="solid"/>
              <a:miter lim="800000"/>
              <a:headEnd type="none" w="sm" len="sm"/>
              <a:tailEnd type="none" w="sm" len="sm"/>
            </a:ln>
          </p:spPr>
          <p:txBody>
            <a:bodyPr spcFirstLastPara="1" wrap="square" lIns="27000" tIns="27000" rIns="27000" bIns="27000" anchor="ctr" anchorCtr="0">
              <a:noAutofit/>
            </a:bodyPr>
            <a:lstStyle/>
            <a:p>
              <a:pPr marL="161996" indent="-95323" defTabSz="685800">
                <a:lnSpc>
                  <a:spcPct val="90000"/>
                </a:lnSpc>
                <a:defRPr/>
              </a:pPr>
              <a:endParaRPr sz="900" dirty="0">
                <a:solidFill>
                  <a:srgbClr val="FFFFFF"/>
                </a:solidFill>
                <a:latin typeface="Georgia" panose="02040502050405020303" pitchFamily="18" charset="0"/>
              </a:endParaRPr>
            </a:p>
          </p:txBody>
        </p:sp>
        <p:sp>
          <p:nvSpPr>
            <p:cNvPr id="59" name="Google Shape;439;p3">
              <a:extLst>
                <a:ext uri="{FF2B5EF4-FFF2-40B4-BE49-F238E27FC236}">
                  <a16:creationId xmlns:a16="http://schemas.microsoft.com/office/drawing/2014/main" id="{4FAC9A28-008B-D445-69BB-DAB1E60B6F66}"/>
                </a:ext>
              </a:extLst>
            </p:cNvPr>
            <p:cNvSpPr txBox="1"/>
            <p:nvPr/>
          </p:nvSpPr>
          <p:spPr>
            <a:xfrm>
              <a:off x="9804196" y="2062078"/>
              <a:ext cx="1865580" cy="523063"/>
            </a:xfrm>
            <a:prstGeom prst="rect">
              <a:avLst/>
            </a:prstGeom>
            <a:noFill/>
            <a:ln>
              <a:noFill/>
            </a:ln>
          </p:spPr>
          <p:txBody>
            <a:bodyPr spcFirstLastPara="1" wrap="square" lIns="0" tIns="0" rIns="0" bIns="0" anchor="t" anchorCtr="0">
              <a:spAutoFit/>
            </a:bodyPr>
            <a:lstStyle/>
            <a:p>
              <a:pPr defTabSz="685800">
                <a:spcAft>
                  <a:spcPts val="225"/>
                </a:spcAft>
                <a:defRPr/>
              </a:pPr>
              <a:r>
                <a:rPr lang="da-DK" sz="900" dirty="0">
                  <a:latin typeface="Georgia" panose="02040502050405020303" pitchFamily="18" charset="0"/>
                </a:rPr>
                <a:t>Virksomheder med 100 - 149  medarbejdere skal rapportere 1. gang (hvert 3. år) vedrørende kalenderåret 2030.</a:t>
              </a:r>
            </a:p>
          </p:txBody>
        </p:sp>
      </p:grpSp>
      <p:grpSp>
        <p:nvGrpSpPr>
          <p:cNvPr id="60" name="Group 59">
            <a:extLst>
              <a:ext uri="{FF2B5EF4-FFF2-40B4-BE49-F238E27FC236}">
                <a16:creationId xmlns:a16="http://schemas.microsoft.com/office/drawing/2014/main" id="{9277E235-9EF2-39CF-475C-BFED71C4C6EB}"/>
              </a:ext>
            </a:extLst>
          </p:cNvPr>
          <p:cNvGrpSpPr/>
          <p:nvPr/>
        </p:nvGrpSpPr>
        <p:grpSpPr>
          <a:xfrm>
            <a:off x="296466" y="2731776"/>
            <a:ext cx="2032269" cy="1322505"/>
            <a:chOff x="348332" y="3517584"/>
            <a:chExt cx="2183451" cy="1305739"/>
          </a:xfrm>
        </p:grpSpPr>
        <p:sp>
          <p:nvSpPr>
            <p:cNvPr id="61" name="Google Shape;438;p3">
              <a:extLst>
                <a:ext uri="{FF2B5EF4-FFF2-40B4-BE49-F238E27FC236}">
                  <a16:creationId xmlns:a16="http://schemas.microsoft.com/office/drawing/2014/main" id="{D841B038-6591-D7BD-08E1-366E20304F9F}"/>
                </a:ext>
              </a:extLst>
            </p:cNvPr>
            <p:cNvSpPr/>
            <p:nvPr/>
          </p:nvSpPr>
          <p:spPr>
            <a:xfrm rot="10800000">
              <a:off x="348332" y="3517584"/>
              <a:ext cx="2183451" cy="1305739"/>
            </a:xfrm>
            <a:prstGeom prst="downArrowCallout">
              <a:avLst>
                <a:gd name="adj1" fmla="val 32796"/>
                <a:gd name="adj2" fmla="val 13705"/>
                <a:gd name="adj3" fmla="val 17317"/>
                <a:gd name="adj4" fmla="val 83335"/>
              </a:avLst>
            </a:prstGeom>
            <a:solidFill>
              <a:srgbClr val="FFFFFF"/>
            </a:solidFill>
            <a:ln w="12700" cap="flat" cmpd="sng">
              <a:solidFill>
                <a:srgbClr val="464646"/>
              </a:solidFill>
              <a:prstDash val="solid"/>
              <a:miter lim="800000"/>
              <a:headEnd type="none" w="sm" len="sm"/>
              <a:tailEnd type="none" w="sm" len="sm"/>
            </a:ln>
          </p:spPr>
          <p:txBody>
            <a:bodyPr spcFirstLastPara="1" wrap="square" lIns="27000" tIns="27000" rIns="27000" bIns="27000" anchor="ctr" anchorCtr="0">
              <a:noAutofit/>
            </a:bodyPr>
            <a:lstStyle/>
            <a:p>
              <a:pPr marL="161996" indent="-95323" defTabSz="685800">
                <a:lnSpc>
                  <a:spcPct val="90000"/>
                </a:lnSpc>
                <a:defRPr/>
              </a:pPr>
              <a:endParaRPr sz="900" dirty="0">
                <a:solidFill>
                  <a:srgbClr val="FFFFFF"/>
                </a:solidFill>
                <a:latin typeface="Georgia" panose="02040502050405020303" pitchFamily="18" charset="0"/>
              </a:endParaRPr>
            </a:p>
          </p:txBody>
        </p:sp>
        <p:sp>
          <p:nvSpPr>
            <p:cNvPr id="62" name="Google Shape;439;p3">
              <a:extLst>
                <a:ext uri="{FF2B5EF4-FFF2-40B4-BE49-F238E27FC236}">
                  <a16:creationId xmlns:a16="http://schemas.microsoft.com/office/drawing/2014/main" id="{90072792-AE43-930F-2D42-52FD4AB8BC51}"/>
                </a:ext>
              </a:extLst>
            </p:cNvPr>
            <p:cNvSpPr txBox="1"/>
            <p:nvPr/>
          </p:nvSpPr>
          <p:spPr>
            <a:xfrm>
              <a:off x="417559" y="3861513"/>
              <a:ext cx="2102146" cy="572298"/>
            </a:xfrm>
            <a:prstGeom prst="rect">
              <a:avLst/>
            </a:prstGeom>
            <a:noFill/>
            <a:ln>
              <a:noFill/>
            </a:ln>
          </p:spPr>
          <p:txBody>
            <a:bodyPr spcFirstLastPara="1" wrap="square" lIns="0" tIns="0" rIns="0" bIns="0" anchor="t" anchorCtr="0">
              <a:spAutoFit/>
            </a:bodyPr>
            <a:lstStyle/>
            <a:p>
              <a:pPr defTabSz="685800">
                <a:spcAft>
                  <a:spcPts val="225"/>
                </a:spcAft>
                <a:defRPr/>
              </a:pPr>
              <a:r>
                <a:rPr lang="da-DK" sz="900" dirty="0">
                  <a:latin typeface="Georgia" panose="02040502050405020303" pitchFamily="18" charset="0"/>
                </a:rPr>
                <a:t>EU-Kommissionen fremsætter sit forslag til et direktiv om løngennemsigtighed for at adressere lønforskelle mellem mænd og kvinder</a:t>
              </a:r>
            </a:p>
          </p:txBody>
        </p:sp>
      </p:grpSp>
      <p:grpSp>
        <p:nvGrpSpPr>
          <p:cNvPr id="63" name="Group 62">
            <a:extLst>
              <a:ext uri="{FF2B5EF4-FFF2-40B4-BE49-F238E27FC236}">
                <a16:creationId xmlns:a16="http://schemas.microsoft.com/office/drawing/2014/main" id="{4AE3D341-F794-24F8-FABB-8F7541E13D4A}"/>
              </a:ext>
            </a:extLst>
          </p:cNvPr>
          <p:cNvGrpSpPr/>
          <p:nvPr/>
        </p:nvGrpSpPr>
        <p:grpSpPr>
          <a:xfrm>
            <a:off x="6977667" y="2731778"/>
            <a:ext cx="1243744" cy="1368881"/>
            <a:chOff x="8471640" y="3702550"/>
            <a:chExt cx="1279070" cy="1192576"/>
          </a:xfrm>
        </p:grpSpPr>
        <p:sp>
          <p:nvSpPr>
            <p:cNvPr id="640" name="Google Shape;438;p3">
              <a:extLst>
                <a:ext uri="{FF2B5EF4-FFF2-40B4-BE49-F238E27FC236}">
                  <a16:creationId xmlns:a16="http://schemas.microsoft.com/office/drawing/2014/main" id="{79E9B4DA-2FEC-0F21-8309-A8B9D63ADA69}"/>
                </a:ext>
              </a:extLst>
            </p:cNvPr>
            <p:cNvSpPr/>
            <p:nvPr/>
          </p:nvSpPr>
          <p:spPr>
            <a:xfrm rot="10800000">
              <a:off x="8471640" y="3702550"/>
              <a:ext cx="1279070" cy="1192576"/>
            </a:xfrm>
            <a:prstGeom prst="downArrowCallout">
              <a:avLst>
                <a:gd name="adj1" fmla="val 38851"/>
                <a:gd name="adj2" fmla="val 16398"/>
                <a:gd name="adj3" fmla="val 21693"/>
                <a:gd name="adj4" fmla="val 80028"/>
              </a:avLst>
            </a:prstGeom>
            <a:solidFill>
              <a:srgbClr val="FFFFFF"/>
            </a:solidFill>
            <a:ln w="12700" cap="flat" cmpd="sng">
              <a:solidFill>
                <a:srgbClr val="464646"/>
              </a:solidFill>
              <a:prstDash val="solid"/>
              <a:miter lim="800000"/>
              <a:headEnd type="none" w="sm" len="sm"/>
              <a:tailEnd type="none" w="sm" len="sm"/>
            </a:ln>
          </p:spPr>
          <p:txBody>
            <a:bodyPr spcFirstLastPara="1" wrap="square" lIns="27000" tIns="27000" rIns="27000" bIns="27000" anchor="ctr" anchorCtr="0">
              <a:noAutofit/>
            </a:bodyPr>
            <a:lstStyle/>
            <a:p>
              <a:pPr marL="161996" indent="-95323" defTabSz="685800">
                <a:lnSpc>
                  <a:spcPct val="90000"/>
                </a:lnSpc>
                <a:defRPr/>
              </a:pPr>
              <a:endParaRPr sz="900" dirty="0">
                <a:solidFill>
                  <a:srgbClr val="FFFFFF"/>
                </a:solidFill>
                <a:latin typeface="Georgia" panose="02040502050405020303" pitchFamily="18" charset="0"/>
              </a:endParaRPr>
            </a:p>
          </p:txBody>
        </p:sp>
        <p:sp>
          <p:nvSpPr>
            <p:cNvPr id="641" name="Google Shape;439;p3">
              <a:extLst>
                <a:ext uri="{FF2B5EF4-FFF2-40B4-BE49-F238E27FC236}">
                  <a16:creationId xmlns:a16="http://schemas.microsoft.com/office/drawing/2014/main" id="{A64D2167-0E7C-CE72-F668-2C87BEB7B13D}"/>
                </a:ext>
              </a:extLst>
            </p:cNvPr>
            <p:cNvSpPr txBox="1"/>
            <p:nvPr/>
          </p:nvSpPr>
          <p:spPr>
            <a:xfrm>
              <a:off x="8552348" y="4026656"/>
              <a:ext cx="1189597" cy="625652"/>
            </a:xfrm>
            <a:prstGeom prst="rect">
              <a:avLst/>
            </a:prstGeom>
            <a:noFill/>
            <a:ln>
              <a:noFill/>
            </a:ln>
          </p:spPr>
          <p:txBody>
            <a:bodyPr spcFirstLastPara="1" wrap="square" lIns="0" tIns="0" rIns="0" bIns="0" anchor="t" anchorCtr="0">
              <a:spAutoFit/>
            </a:bodyPr>
            <a:lstStyle/>
            <a:p>
              <a:pPr defTabSz="685800">
                <a:spcAft>
                  <a:spcPts val="225"/>
                </a:spcAft>
                <a:defRPr/>
              </a:pPr>
              <a:r>
                <a:rPr lang="da-DK" sz="900" dirty="0">
                  <a:latin typeface="Georgia" panose="02040502050405020303" pitchFamily="18" charset="0"/>
                </a:rPr>
                <a:t>Virksomheder med 150 - 249 medarbejdere skal rapportere 2. gang (hvert 3. år)</a:t>
              </a:r>
            </a:p>
          </p:txBody>
        </p:sp>
      </p:grpSp>
      <p:grpSp>
        <p:nvGrpSpPr>
          <p:cNvPr id="642" name="Group 641">
            <a:extLst>
              <a:ext uri="{FF2B5EF4-FFF2-40B4-BE49-F238E27FC236}">
                <a16:creationId xmlns:a16="http://schemas.microsoft.com/office/drawing/2014/main" id="{693D8B4F-F447-E9A8-DD0E-91A6EFA226EB}"/>
              </a:ext>
            </a:extLst>
          </p:cNvPr>
          <p:cNvGrpSpPr/>
          <p:nvPr/>
        </p:nvGrpSpPr>
        <p:grpSpPr>
          <a:xfrm>
            <a:off x="5073556" y="2731778"/>
            <a:ext cx="1399187" cy="1368880"/>
            <a:chOff x="6767251" y="3698661"/>
            <a:chExt cx="1432187" cy="1189674"/>
          </a:xfrm>
        </p:grpSpPr>
        <p:sp>
          <p:nvSpPr>
            <p:cNvPr id="643" name="Google Shape;438;p3">
              <a:extLst>
                <a:ext uri="{FF2B5EF4-FFF2-40B4-BE49-F238E27FC236}">
                  <a16:creationId xmlns:a16="http://schemas.microsoft.com/office/drawing/2014/main" id="{D1ACA3EF-15A0-DE69-5FB8-9FED5733FBA6}"/>
                </a:ext>
              </a:extLst>
            </p:cNvPr>
            <p:cNvSpPr/>
            <p:nvPr/>
          </p:nvSpPr>
          <p:spPr>
            <a:xfrm rot="10800000">
              <a:off x="6767251" y="3698661"/>
              <a:ext cx="1432187" cy="1189674"/>
            </a:xfrm>
            <a:prstGeom prst="downArrowCallout">
              <a:avLst>
                <a:gd name="adj1" fmla="val 38851"/>
                <a:gd name="adj2" fmla="val 16398"/>
                <a:gd name="adj3" fmla="val 21693"/>
                <a:gd name="adj4" fmla="val 80028"/>
              </a:avLst>
            </a:prstGeom>
            <a:solidFill>
              <a:srgbClr val="FFFFFF"/>
            </a:solidFill>
            <a:ln w="12700" cap="flat" cmpd="sng">
              <a:solidFill>
                <a:srgbClr val="464646"/>
              </a:solidFill>
              <a:prstDash val="solid"/>
              <a:miter lim="800000"/>
              <a:headEnd type="none" w="sm" len="sm"/>
              <a:tailEnd type="none" w="sm" len="sm"/>
            </a:ln>
          </p:spPr>
          <p:txBody>
            <a:bodyPr spcFirstLastPara="1" wrap="square" lIns="27000" tIns="27000" rIns="27000" bIns="27000" anchor="ctr" anchorCtr="0">
              <a:noAutofit/>
            </a:bodyPr>
            <a:lstStyle/>
            <a:p>
              <a:pPr marL="161996" indent="-95323" defTabSz="685800">
                <a:lnSpc>
                  <a:spcPct val="90000"/>
                </a:lnSpc>
                <a:defRPr/>
              </a:pPr>
              <a:endParaRPr sz="900" dirty="0">
                <a:solidFill>
                  <a:srgbClr val="FFFFFF"/>
                </a:solidFill>
                <a:latin typeface="Georgia" panose="02040502050405020303" pitchFamily="18" charset="0"/>
              </a:endParaRPr>
            </a:p>
          </p:txBody>
        </p:sp>
        <p:sp>
          <p:nvSpPr>
            <p:cNvPr id="644" name="Google Shape;439;p3">
              <a:extLst>
                <a:ext uri="{FF2B5EF4-FFF2-40B4-BE49-F238E27FC236}">
                  <a16:creationId xmlns:a16="http://schemas.microsoft.com/office/drawing/2014/main" id="{FECF6901-C5D8-0DC3-3AC7-3AD3F0B89EDA}"/>
                </a:ext>
              </a:extLst>
            </p:cNvPr>
            <p:cNvSpPr txBox="1"/>
            <p:nvPr/>
          </p:nvSpPr>
          <p:spPr>
            <a:xfrm>
              <a:off x="6828151" y="4021361"/>
              <a:ext cx="1342714" cy="624130"/>
            </a:xfrm>
            <a:prstGeom prst="rect">
              <a:avLst/>
            </a:prstGeom>
            <a:noFill/>
            <a:ln>
              <a:noFill/>
            </a:ln>
          </p:spPr>
          <p:txBody>
            <a:bodyPr spcFirstLastPara="1" wrap="square" lIns="0" tIns="0" rIns="0" bIns="0" anchor="t" anchorCtr="0">
              <a:spAutoFit/>
            </a:bodyPr>
            <a:lstStyle/>
            <a:p>
              <a:pPr defTabSz="685800">
                <a:spcAft>
                  <a:spcPts val="225"/>
                </a:spcAft>
                <a:defRPr/>
              </a:pPr>
              <a:r>
                <a:rPr lang="da-DK" sz="900" dirty="0">
                  <a:latin typeface="Georgia" panose="02040502050405020303" pitchFamily="18" charset="0"/>
                </a:rPr>
                <a:t>Virksomheder med 150+ medarbejdere skal rapportere 1. gang (hvert 3. år), </a:t>
              </a:r>
              <a:r>
                <a:rPr lang="da-DK" sz="900" b="1" dirty="0">
                  <a:latin typeface="Georgia" panose="02040502050405020303" pitchFamily="18" charset="0"/>
                </a:rPr>
                <a:t>baseret på 2026 tal. </a:t>
              </a:r>
            </a:p>
          </p:txBody>
        </p:sp>
      </p:grpSp>
      <p:grpSp>
        <p:nvGrpSpPr>
          <p:cNvPr id="645" name="Group 644">
            <a:extLst>
              <a:ext uri="{FF2B5EF4-FFF2-40B4-BE49-F238E27FC236}">
                <a16:creationId xmlns:a16="http://schemas.microsoft.com/office/drawing/2014/main" id="{98572AEA-A123-495B-C498-4C279A38E1DE}"/>
              </a:ext>
            </a:extLst>
          </p:cNvPr>
          <p:cNvGrpSpPr/>
          <p:nvPr/>
        </p:nvGrpSpPr>
        <p:grpSpPr>
          <a:xfrm>
            <a:off x="2385674" y="2731775"/>
            <a:ext cx="1637588" cy="887454"/>
            <a:chOff x="3338869" y="3613794"/>
            <a:chExt cx="2025478" cy="920819"/>
          </a:xfrm>
        </p:grpSpPr>
        <p:sp>
          <p:nvSpPr>
            <p:cNvPr id="646" name="Google Shape;438;p3">
              <a:extLst>
                <a:ext uri="{FF2B5EF4-FFF2-40B4-BE49-F238E27FC236}">
                  <a16:creationId xmlns:a16="http://schemas.microsoft.com/office/drawing/2014/main" id="{3EF86477-4213-8551-71A3-0323971BE77E}"/>
                </a:ext>
              </a:extLst>
            </p:cNvPr>
            <p:cNvSpPr/>
            <p:nvPr/>
          </p:nvSpPr>
          <p:spPr>
            <a:xfrm rot="10800000">
              <a:off x="3338869" y="3613794"/>
              <a:ext cx="2025478" cy="920819"/>
            </a:xfrm>
            <a:prstGeom prst="downArrowCallout">
              <a:avLst>
                <a:gd name="adj1" fmla="val 38851"/>
                <a:gd name="adj2" fmla="val 16398"/>
                <a:gd name="adj3" fmla="val 21693"/>
                <a:gd name="adj4" fmla="val 80028"/>
              </a:avLst>
            </a:prstGeom>
            <a:solidFill>
              <a:srgbClr val="FFFFFF"/>
            </a:solidFill>
            <a:ln w="12700" cap="flat" cmpd="sng">
              <a:solidFill>
                <a:srgbClr val="464646"/>
              </a:solidFill>
              <a:prstDash val="solid"/>
              <a:miter lim="800000"/>
              <a:headEnd type="none" w="sm" len="sm"/>
              <a:tailEnd type="none" w="sm" len="sm"/>
            </a:ln>
          </p:spPr>
          <p:txBody>
            <a:bodyPr spcFirstLastPara="1" wrap="square" lIns="27000" tIns="27000" rIns="27000" bIns="27000" anchor="ctr" anchorCtr="0">
              <a:noAutofit/>
            </a:bodyPr>
            <a:lstStyle/>
            <a:p>
              <a:pPr marL="161996" indent="-95323" defTabSz="685800">
                <a:lnSpc>
                  <a:spcPct val="90000"/>
                </a:lnSpc>
                <a:defRPr/>
              </a:pPr>
              <a:endParaRPr sz="900" dirty="0">
                <a:solidFill>
                  <a:srgbClr val="FFFFFF"/>
                </a:solidFill>
                <a:latin typeface="Georgia" panose="02040502050405020303" pitchFamily="18" charset="0"/>
              </a:endParaRPr>
            </a:p>
          </p:txBody>
        </p:sp>
        <p:sp>
          <p:nvSpPr>
            <p:cNvPr id="647" name="Google Shape;439;p3">
              <a:extLst>
                <a:ext uri="{FF2B5EF4-FFF2-40B4-BE49-F238E27FC236}">
                  <a16:creationId xmlns:a16="http://schemas.microsoft.com/office/drawing/2014/main" id="{58F29BF0-3A10-CEF0-9E6F-651979AD475D}"/>
                </a:ext>
              </a:extLst>
            </p:cNvPr>
            <p:cNvSpPr txBox="1"/>
            <p:nvPr/>
          </p:nvSpPr>
          <p:spPr>
            <a:xfrm>
              <a:off x="3428341" y="3918610"/>
              <a:ext cx="1865582" cy="601438"/>
            </a:xfrm>
            <a:prstGeom prst="rect">
              <a:avLst/>
            </a:prstGeom>
            <a:noFill/>
            <a:ln>
              <a:noFill/>
            </a:ln>
          </p:spPr>
          <p:txBody>
            <a:bodyPr spcFirstLastPara="1" wrap="square" lIns="0" tIns="0" rIns="0" bIns="0" anchor="t" anchorCtr="0">
              <a:spAutoFit/>
            </a:bodyPr>
            <a:lstStyle/>
            <a:p>
              <a:pPr defTabSz="685800">
                <a:spcAft>
                  <a:spcPts val="225"/>
                </a:spcAft>
                <a:defRPr/>
              </a:pPr>
              <a:r>
                <a:rPr lang="da-DK" sz="900" dirty="0">
                  <a:latin typeface="Georgia" panose="02040502050405020303" pitchFamily="18" charset="0"/>
                </a:rPr>
                <a:t>Offentliggjort og træder i kraft 20 dage senere. Implementeringsperiode: 3 år. </a:t>
              </a:r>
            </a:p>
          </p:txBody>
        </p:sp>
      </p:grpSp>
      <p:sp>
        <p:nvSpPr>
          <p:cNvPr id="2" name="Rectangle: Rounded Corners 1">
            <a:extLst>
              <a:ext uri="{FF2B5EF4-FFF2-40B4-BE49-F238E27FC236}">
                <a16:creationId xmlns:a16="http://schemas.microsoft.com/office/drawing/2014/main" id="{842E628C-E232-7F9F-6DAD-B952E68DFDDC}"/>
              </a:ext>
            </a:extLst>
          </p:cNvPr>
          <p:cNvSpPr/>
          <p:nvPr/>
        </p:nvSpPr>
        <p:spPr>
          <a:xfrm>
            <a:off x="6364362" y="2492704"/>
            <a:ext cx="729000" cy="162000"/>
          </a:xfrm>
          <a:prstGeom prst="roundRect">
            <a:avLst/>
          </a:prstGeom>
          <a:solidFill>
            <a:srgbClr val="D93954"/>
          </a:solidFill>
          <a:ln w="25400" cap="flat" cmpd="sng" algn="ctr">
            <a:noFill/>
            <a:prstDash val="solid"/>
          </a:ln>
          <a:effectLst/>
        </p:spPr>
        <p:txBody>
          <a:bodyPr lIns="27000" tIns="27000" rIns="27000" bIns="27000" rtlCol="0" anchor="ctr"/>
          <a:lstStyle/>
          <a:p>
            <a:pPr algn="ctr" defTabSz="685800">
              <a:defRPr/>
            </a:pPr>
            <a:r>
              <a:rPr lang="da-DK" sz="900" dirty="0">
                <a:solidFill>
                  <a:srgbClr val="FFFFFF"/>
                </a:solidFill>
                <a:latin typeface="Georgia" panose="02040502050405020303" pitchFamily="18" charset="0"/>
                <a:ea typeface="+mn-ea"/>
                <a:cs typeface="+mn-cs"/>
              </a:rPr>
              <a:t>7. juni 2028</a:t>
            </a:r>
            <a:endParaRPr lang="en-US" sz="900" dirty="0">
              <a:solidFill>
                <a:srgbClr val="FFFFFF"/>
              </a:solidFill>
              <a:latin typeface="Georgia" panose="02040502050405020303" pitchFamily="18" charset="0"/>
              <a:ea typeface="+mn-ea"/>
              <a:cs typeface="+mn-cs"/>
            </a:endParaRPr>
          </a:p>
        </p:txBody>
      </p:sp>
      <p:grpSp>
        <p:nvGrpSpPr>
          <p:cNvPr id="4" name="Group 3">
            <a:extLst>
              <a:ext uri="{FF2B5EF4-FFF2-40B4-BE49-F238E27FC236}">
                <a16:creationId xmlns:a16="http://schemas.microsoft.com/office/drawing/2014/main" id="{B911EC0D-74B0-75D2-AFED-36D1674970BF}"/>
              </a:ext>
            </a:extLst>
          </p:cNvPr>
          <p:cNvGrpSpPr/>
          <p:nvPr/>
        </p:nvGrpSpPr>
        <p:grpSpPr>
          <a:xfrm>
            <a:off x="6097754" y="270000"/>
            <a:ext cx="1341264" cy="2183595"/>
            <a:chOff x="7180857" y="1937219"/>
            <a:chExt cx="1368586" cy="1306988"/>
          </a:xfrm>
        </p:grpSpPr>
        <p:sp>
          <p:nvSpPr>
            <p:cNvPr id="5" name="Google Shape;438;p3">
              <a:extLst>
                <a:ext uri="{FF2B5EF4-FFF2-40B4-BE49-F238E27FC236}">
                  <a16:creationId xmlns:a16="http://schemas.microsoft.com/office/drawing/2014/main" id="{A6A59AF9-9094-02CD-6946-0C74E1B5300C}"/>
                </a:ext>
              </a:extLst>
            </p:cNvPr>
            <p:cNvSpPr/>
            <p:nvPr/>
          </p:nvSpPr>
          <p:spPr>
            <a:xfrm>
              <a:off x="7180857" y="1937219"/>
              <a:ext cx="1368586" cy="1306988"/>
            </a:xfrm>
            <a:prstGeom prst="downArrowCallout">
              <a:avLst>
                <a:gd name="adj1" fmla="val 32796"/>
                <a:gd name="adj2" fmla="val 16398"/>
                <a:gd name="adj3" fmla="val 21693"/>
                <a:gd name="adj4" fmla="val 38852"/>
              </a:avLst>
            </a:prstGeom>
            <a:solidFill>
              <a:srgbClr val="FFFFFF"/>
            </a:solidFill>
            <a:ln w="12700" cap="flat" cmpd="sng">
              <a:solidFill>
                <a:srgbClr val="464646"/>
              </a:solidFill>
              <a:prstDash val="solid"/>
              <a:miter lim="800000"/>
              <a:headEnd type="none" w="sm" len="sm"/>
              <a:tailEnd type="none" w="sm" len="sm"/>
            </a:ln>
          </p:spPr>
          <p:txBody>
            <a:bodyPr spcFirstLastPara="1" wrap="square" lIns="27000" tIns="27000" rIns="27000" bIns="27000" anchor="ctr" anchorCtr="0">
              <a:noAutofit/>
            </a:bodyPr>
            <a:lstStyle/>
            <a:p>
              <a:pPr marL="161996" indent="-95323" defTabSz="685800">
                <a:lnSpc>
                  <a:spcPct val="90000"/>
                </a:lnSpc>
                <a:defRPr/>
              </a:pPr>
              <a:endParaRPr sz="900" dirty="0">
                <a:solidFill>
                  <a:srgbClr val="FFFFFF"/>
                </a:solidFill>
                <a:latin typeface="Georgia" panose="02040502050405020303" pitchFamily="18" charset="0"/>
              </a:endParaRPr>
            </a:p>
          </p:txBody>
        </p:sp>
        <p:sp>
          <p:nvSpPr>
            <p:cNvPr id="6" name="Google Shape;439;p3">
              <a:extLst>
                <a:ext uri="{FF2B5EF4-FFF2-40B4-BE49-F238E27FC236}">
                  <a16:creationId xmlns:a16="http://schemas.microsoft.com/office/drawing/2014/main" id="{76A5CC2D-E020-8CB7-31D1-7D9B530E619D}"/>
                </a:ext>
              </a:extLst>
            </p:cNvPr>
            <p:cNvSpPr txBox="1"/>
            <p:nvPr/>
          </p:nvSpPr>
          <p:spPr>
            <a:xfrm>
              <a:off x="7278307" y="1977346"/>
              <a:ext cx="1203109" cy="429845"/>
            </a:xfrm>
            <a:prstGeom prst="rect">
              <a:avLst/>
            </a:prstGeom>
            <a:noFill/>
            <a:ln>
              <a:noFill/>
            </a:ln>
          </p:spPr>
          <p:txBody>
            <a:bodyPr spcFirstLastPara="1" wrap="square" lIns="0" tIns="0" rIns="0" bIns="0" anchor="t" anchorCtr="0">
              <a:spAutoFit/>
            </a:bodyPr>
            <a:lstStyle/>
            <a:p>
              <a:pPr defTabSz="685800">
                <a:spcAft>
                  <a:spcPts val="225"/>
                </a:spcAft>
                <a:defRPr/>
              </a:pPr>
              <a:r>
                <a:rPr lang="da-DK" sz="900" dirty="0">
                  <a:latin typeface="Georgia" panose="02040502050405020303" pitchFamily="18" charset="0"/>
                </a:rPr>
                <a:t>Virksomheder med 250+ medarbejdere skal rapportere 2. gang (hvert år), baseret på 2027 tal.  </a:t>
              </a:r>
            </a:p>
          </p:txBody>
        </p:sp>
      </p:grpSp>
    </p:spTree>
    <p:extLst>
      <p:ext uri="{BB962C8B-B14F-4D97-AF65-F5344CB8AC3E}">
        <p14:creationId xmlns:p14="http://schemas.microsoft.com/office/powerpoint/2010/main" val="419601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g31dc1048280_0_161"/>
          <p:cNvSpPr txBox="1">
            <a:spLocks noGrp="1"/>
          </p:cNvSpPr>
          <p:nvPr>
            <p:ph type="title"/>
          </p:nvPr>
        </p:nvSpPr>
        <p:spPr>
          <a:xfrm>
            <a:off x="404813" y="675000"/>
            <a:ext cx="8334450" cy="933525"/>
          </a:xfrm>
          <a:prstGeom prst="rect">
            <a:avLst/>
          </a:prstGeom>
          <a:noFill/>
          <a:ln>
            <a:noFill/>
          </a:ln>
        </p:spPr>
        <p:txBody>
          <a:bodyPr spcFirstLastPara="1" wrap="square" lIns="0" tIns="0" rIns="0" bIns="0" anchor="t" anchorCtr="0">
            <a:noAutofit/>
          </a:bodyPr>
          <a:lstStyle/>
          <a:p>
            <a:pPr rtl="0"/>
            <a:r>
              <a:rPr lang="da-DK"/>
              <a:t>Hvem bliver omfattet af direktivet?</a:t>
            </a:r>
            <a:endParaRPr/>
          </a:p>
        </p:txBody>
      </p:sp>
      <p:sp>
        <p:nvSpPr>
          <p:cNvPr id="770" name="Google Shape;770;g31dc1048280_0_161"/>
          <p:cNvSpPr txBox="1">
            <a:spLocks noGrp="1"/>
          </p:cNvSpPr>
          <p:nvPr>
            <p:ph type="body" idx="1"/>
          </p:nvPr>
        </p:nvSpPr>
        <p:spPr>
          <a:xfrm>
            <a:off x="796819" y="2016394"/>
            <a:ext cx="1787625" cy="744300"/>
          </a:xfrm>
          <a:prstGeom prst="rect">
            <a:avLst/>
          </a:prstGeom>
          <a:noFill/>
          <a:ln>
            <a:noFill/>
          </a:ln>
        </p:spPr>
        <p:txBody>
          <a:bodyPr spcFirstLastPara="1" wrap="square" lIns="0" tIns="0" rIns="0" bIns="0" anchor="t" anchorCtr="0">
            <a:noAutofit/>
          </a:bodyPr>
          <a:lstStyle/>
          <a:p>
            <a:pPr marL="0" indent="0" algn="ctr" rtl="0">
              <a:spcAft>
                <a:spcPts val="450"/>
              </a:spcAft>
              <a:buNone/>
            </a:pPr>
            <a:r>
              <a:rPr lang="da-DK"/>
              <a:t>Alle arbejdsgivere i den private og offentlige sektor uanset størrelse </a:t>
            </a:r>
            <a:endParaRPr/>
          </a:p>
        </p:txBody>
      </p:sp>
      <p:sp>
        <p:nvSpPr>
          <p:cNvPr id="771" name="Google Shape;771;g31dc1048280_0_161"/>
          <p:cNvSpPr txBox="1">
            <a:spLocks noGrp="1"/>
          </p:cNvSpPr>
          <p:nvPr>
            <p:ph type="sldNum" idx="12"/>
          </p:nvPr>
        </p:nvSpPr>
        <p:spPr>
          <a:xfrm>
            <a:off x="405000" y="270000"/>
            <a:ext cx="270000" cy="135000"/>
          </a:xfrm>
          <a:prstGeom prst="rect">
            <a:avLst/>
          </a:prstGeom>
          <a:noFill/>
          <a:ln>
            <a:noFill/>
          </a:ln>
        </p:spPr>
        <p:txBody>
          <a:bodyPr spcFirstLastPara="1" wrap="square" lIns="0" tIns="0" rIns="0" bIns="0" anchor="t" anchorCtr="0">
            <a:noAutofit/>
          </a:bodyPr>
          <a:lstStyle/>
          <a:p>
            <a:pPr rtl="0"/>
            <a:fld id="{00000000-1234-1234-1234-123412341234}" type="slidenum">
              <a:rPr lang="da-DK"/>
              <a:pPr rtl="0"/>
              <a:t>9</a:t>
            </a:fld>
            <a:endParaRPr/>
          </a:p>
        </p:txBody>
      </p:sp>
      <p:grpSp>
        <p:nvGrpSpPr>
          <p:cNvPr id="773" name="Google Shape;773;g31dc1048280_0_161"/>
          <p:cNvGrpSpPr/>
          <p:nvPr/>
        </p:nvGrpSpPr>
        <p:grpSpPr>
          <a:xfrm rot="-5400000">
            <a:off x="711199" y="3506814"/>
            <a:ext cx="1958858" cy="668274"/>
            <a:chOff x="8517447" y="2549775"/>
            <a:chExt cx="2064346" cy="640800"/>
          </a:xfrm>
          <a:solidFill>
            <a:srgbClr val="FFC000"/>
          </a:solidFill>
        </p:grpSpPr>
        <p:sp>
          <p:nvSpPr>
            <p:cNvPr id="774" name="Google Shape;774;g31dc1048280_0_161"/>
            <p:cNvSpPr/>
            <p:nvPr/>
          </p:nvSpPr>
          <p:spPr>
            <a:xfrm rot="8100000">
              <a:off x="9802160" y="2643618"/>
              <a:ext cx="453114" cy="453114"/>
            </a:xfrm>
            <a:prstGeom prst="halfFrame">
              <a:avLst>
                <a:gd name="adj1" fmla="val 33333"/>
                <a:gd name="adj2" fmla="val 33333"/>
              </a:avLst>
            </a:prstGeom>
            <a:grpFill/>
            <a:ln w="9525" cap="flat" cmpd="sng">
              <a:solidFill>
                <a:schemeClr val="accent3"/>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sp>
          <p:nvSpPr>
            <p:cNvPr id="775" name="Google Shape;775;g31dc1048280_0_161"/>
            <p:cNvSpPr/>
            <p:nvPr/>
          </p:nvSpPr>
          <p:spPr>
            <a:xfrm rot="8100000">
              <a:off x="10138286" y="2686469"/>
              <a:ext cx="367413" cy="367413"/>
            </a:xfrm>
            <a:prstGeom prst="halfFrame">
              <a:avLst>
                <a:gd name="adj1" fmla="val 33333"/>
                <a:gd name="adj2" fmla="val 33333"/>
              </a:avLst>
            </a:prstGeom>
            <a:grpFill/>
            <a:ln w="9525" cap="flat" cmpd="sng">
              <a:solidFill>
                <a:schemeClr val="accent3"/>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cxnSp>
          <p:nvCxnSpPr>
            <p:cNvPr id="776" name="Google Shape;776;g31dc1048280_0_161"/>
            <p:cNvCxnSpPr/>
            <p:nvPr/>
          </p:nvCxnSpPr>
          <p:spPr>
            <a:xfrm>
              <a:off x="8517447" y="2870175"/>
              <a:ext cx="1511400" cy="0"/>
            </a:xfrm>
            <a:prstGeom prst="straightConnector1">
              <a:avLst/>
            </a:prstGeom>
            <a:grpFill/>
            <a:ln w="19050" cap="sq" cmpd="sng">
              <a:solidFill>
                <a:schemeClr val="accent3"/>
              </a:solidFill>
              <a:prstDash val="dash"/>
              <a:round/>
              <a:headEnd type="none" w="sm" len="sm"/>
              <a:tailEnd type="none" w="sm" len="sm"/>
            </a:ln>
          </p:spPr>
        </p:cxnSp>
      </p:grpSp>
      <p:grpSp>
        <p:nvGrpSpPr>
          <p:cNvPr id="777" name="Google Shape;777;g31dc1048280_0_161"/>
          <p:cNvGrpSpPr/>
          <p:nvPr/>
        </p:nvGrpSpPr>
        <p:grpSpPr>
          <a:xfrm rot="-5400000">
            <a:off x="3456837" y="3506814"/>
            <a:ext cx="1958858" cy="668274"/>
            <a:chOff x="8517447" y="2549775"/>
            <a:chExt cx="2064346" cy="640800"/>
          </a:xfrm>
          <a:solidFill>
            <a:srgbClr val="FFC000"/>
          </a:solidFill>
        </p:grpSpPr>
        <p:sp>
          <p:nvSpPr>
            <p:cNvPr id="778" name="Google Shape;778;g31dc1048280_0_161"/>
            <p:cNvSpPr/>
            <p:nvPr/>
          </p:nvSpPr>
          <p:spPr>
            <a:xfrm rot="8100000">
              <a:off x="9802160" y="2643618"/>
              <a:ext cx="453114" cy="453114"/>
            </a:xfrm>
            <a:prstGeom prst="halfFrame">
              <a:avLst>
                <a:gd name="adj1" fmla="val 33333"/>
                <a:gd name="adj2" fmla="val 33333"/>
              </a:avLst>
            </a:prstGeom>
            <a:grpFill/>
            <a:ln w="9525" cap="flat" cmpd="sng">
              <a:solidFill>
                <a:schemeClr val="accent3"/>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sp>
          <p:nvSpPr>
            <p:cNvPr id="779" name="Google Shape;779;g31dc1048280_0_161"/>
            <p:cNvSpPr/>
            <p:nvPr/>
          </p:nvSpPr>
          <p:spPr>
            <a:xfrm rot="8100000">
              <a:off x="10138286" y="2686469"/>
              <a:ext cx="367413" cy="367413"/>
            </a:xfrm>
            <a:prstGeom prst="halfFrame">
              <a:avLst>
                <a:gd name="adj1" fmla="val 33333"/>
                <a:gd name="adj2" fmla="val 33333"/>
              </a:avLst>
            </a:prstGeom>
            <a:grpFill/>
            <a:ln w="9525" cap="flat" cmpd="sng">
              <a:solidFill>
                <a:schemeClr val="accent3"/>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cxnSp>
          <p:nvCxnSpPr>
            <p:cNvPr id="780" name="Google Shape;780;g31dc1048280_0_161"/>
            <p:cNvCxnSpPr/>
            <p:nvPr/>
          </p:nvCxnSpPr>
          <p:spPr>
            <a:xfrm>
              <a:off x="8517447" y="2870175"/>
              <a:ext cx="1511400" cy="0"/>
            </a:xfrm>
            <a:prstGeom prst="straightConnector1">
              <a:avLst/>
            </a:prstGeom>
            <a:grpFill/>
            <a:ln w="19050" cap="sq" cmpd="sng">
              <a:solidFill>
                <a:schemeClr val="accent3"/>
              </a:solidFill>
              <a:prstDash val="dash"/>
              <a:round/>
              <a:headEnd type="none" w="sm" len="sm"/>
              <a:tailEnd type="none" w="sm" len="sm"/>
            </a:ln>
          </p:spPr>
        </p:cxnSp>
      </p:grpSp>
      <p:grpSp>
        <p:nvGrpSpPr>
          <p:cNvPr id="781" name="Google Shape;781;g31dc1048280_0_161"/>
          <p:cNvGrpSpPr/>
          <p:nvPr/>
        </p:nvGrpSpPr>
        <p:grpSpPr>
          <a:xfrm rot="-5400000">
            <a:off x="6202474" y="3506814"/>
            <a:ext cx="1958858" cy="668274"/>
            <a:chOff x="8517447" y="2549775"/>
            <a:chExt cx="2064346" cy="640800"/>
          </a:xfrm>
          <a:solidFill>
            <a:srgbClr val="FFC000"/>
          </a:solidFill>
        </p:grpSpPr>
        <p:sp>
          <p:nvSpPr>
            <p:cNvPr id="782" name="Google Shape;782;g31dc1048280_0_161"/>
            <p:cNvSpPr/>
            <p:nvPr/>
          </p:nvSpPr>
          <p:spPr>
            <a:xfrm rot="8100000">
              <a:off x="9802160" y="2643618"/>
              <a:ext cx="453114" cy="453114"/>
            </a:xfrm>
            <a:prstGeom prst="halfFrame">
              <a:avLst>
                <a:gd name="adj1" fmla="val 33333"/>
                <a:gd name="adj2" fmla="val 33333"/>
              </a:avLst>
            </a:prstGeom>
            <a:grpFill/>
            <a:ln w="9525" cap="flat" cmpd="sng">
              <a:solidFill>
                <a:schemeClr val="accent3"/>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sp>
          <p:nvSpPr>
            <p:cNvPr id="783" name="Google Shape;783;g31dc1048280_0_161"/>
            <p:cNvSpPr/>
            <p:nvPr/>
          </p:nvSpPr>
          <p:spPr>
            <a:xfrm rot="8100000">
              <a:off x="10138286" y="2686469"/>
              <a:ext cx="367413" cy="367413"/>
            </a:xfrm>
            <a:prstGeom prst="halfFrame">
              <a:avLst>
                <a:gd name="adj1" fmla="val 33333"/>
                <a:gd name="adj2" fmla="val 33333"/>
              </a:avLst>
            </a:prstGeom>
            <a:grpFill/>
            <a:ln w="9525" cap="flat" cmpd="sng">
              <a:solidFill>
                <a:schemeClr val="accent3"/>
              </a:solidFill>
              <a:prstDash val="solid"/>
              <a:round/>
              <a:headEnd type="none" w="sm" len="sm"/>
              <a:tailEnd type="none" w="sm" len="sm"/>
            </a:ln>
          </p:spPr>
          <p:txBody>
            <a:bodyPr spcFirstLastPara="1" wrap="square" lIns="68569" tIns="34275" rIns="68569" bIns="34275" anchor="ctr" anchorCtr="0">
              <a:noAutofit/>
            </a:bodyPr>
            <a:lstStyle/>
            <a:p>
              <a:pPr algn="ctr" rtl="0">
                <a:buClr>
                  <a:srgbClr val="000000"/>
                </a:buClr>
                <a:buSzPts val="1400"/>
              </a:pPr>
              <a:endParaRPr sz="1050">
                <a:solidFill>
                  <a:srgbClr val="000000"/>
                </a:solidFill>
                <a:latin typeface="Arial"/>
                <a:ea typeface="Arial"/>
                <a:cs typeface="Arial"/>
                <a:sym typeface="Arial"/>
              </a:endParaRPr>
            </a:p>
          </p:txBody>
        </p:sp>
        <p:cxnSp>
          <p:nvCxnSpPr>
            <p:cNvPr id="784" name="Google Shape;784;g31dc1048280_0_161"/>
            <p:cNvCxnSpPr/>
            <p:nvPr/>
          </p:nvCxnSpPr>
          <p:spPr>
            <a:xfrm>
              <a:off x="8517447" y="2870175"/>
              <a:ext cx="1511400" cy="0"/>
            </a:xfrm>
            <a:prstGeom prst="straightConnector1">
              <a:avLst/>
            </a:prstGeom>
            <a:grpFill/>
            <a:ln w="19050" cap="sq" cmpd="sng">
              <a:solidFill>
                <a:schemeClr val="accent3"/>
              </a:solidFill>
              <a:prstDash val="dash"/>
              <a:round/>
              <a:headEnd type="none" w="sm" len="sm"/>
              <a:tailEnd type="none" w="sm" len="sm"/>
            </a:ln>
          </p:spPr>
        </p:cxnSp>
      </p:grpSp>
      <p:sp>
        <p:nvSpPr>
          <p:cNvPr id="785" name="Google Shape;785;g31dc1048280_0_161"/>
          <p:cNvSpPr txBox="1">
            <a:spLocks noGrp="1"/>
          </p:cNvSpPr>
          <p:nvPr>
            <p:ph type="body" idx="1"/>
          </p:nvPr>
        </p:nvSpPr>
        <p:spPr>
          <a:xfrm>
            <a:off x="3503981" y="2199600"/>
            <a:ext cx="1950300" cy="744300"/>
          </a:xfrm>
          <a:prstGeom prst="rect">
            <a:avLst/>
          </a:prstGeom>
          <a:noFill/>
          <a:ln>
            <a:noFill/>
          </a:ln>
        </p:spPr>
        <p:txBody>
          <a:bodyPr spcFirstLastPara="1" wrap="square" lIns="0" tIns="0" rIns="0" bIns="0" anchor="t" anchorCtr="0">
            <a:noAutofit/>
          </a:bodyPr>
          <a:lstStyle/>
          <a:p>
            <a:pPr marL="0" indent="0" algn="ctr" rtl="0">
              <a:spcAft>
                <a:spcPts val="450"/>
              </a:spcAft>
              <a:buNone/>
            </a:pPr>
            <a:r>
              <a:rPr lang="da-DK"/>
              <a:t>Alle arbejdstagere, der har en ansættelseskontrakt </a:t>
            </a:r>
            <a:endParaRPr/>
          </a:p>
        </p:txBody>
      </p:sp>
      <p:sp>
        <p:nvSpPr>
          <p:cNvPr id="786" name="Google Shape;786;g31dc1048280_0_161"/>
          <p:cNvSpPr txBox="1">
            <a:spLocks noGrp="1"/>
          </p:cNvSpPr>
          <p:nvPr>
            <p:ph type="body" idx="1"/>
          </p:nvPr>
        </p:nvSpPr>
        <p:spPr>
          <a:xfrm>
            <a:off x="6288094" y="2290369"/>
            <a:ext cx="1787625" cy="398025"/>
          </a:xfrm>
          <a:prstGeom prst="rect">
            <a:avLst/>
          </a:prstGeom>
          <a:noFill/>
          <a:ln>
            <a:noFill/>
          </a:ln>
        </p:spPr>
        <p:txBody>
          <a:bodyPr spcFirstLastPara="1" wrap="square" lIns="0" tIns="0" rIns="0" bIns="0" anchor="t" anchorCtr="0">
            <a:noAutofit/>
          </a:bodyPr>
          <a:lstStyle/>
          <a:p>
            <a:pPr marL="0" indent="0" algn="ctr" rtl="0">
              <a:spcAft>
                <a:spcPts val="450"/>
              </a:spcAft>
              <a:buNone/>
            </a:pPr>
            <a:r>
              <a:rPr lang="da-DK"/>
              <a:t>Alle ansøgere til en stilling</a:t>
            </a: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320,26,Medarbejdere ud af DanmarkBusiness traveller – Posted Workers Directive (udstationeringsdirektivet)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9C73591-B70A-45FA-9C0A-C3A8C7C23A78}">
  <we:reference id="6bb0fabe-aef4-4e3d-874a-99b48edaaa91" version="1.0.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0294f15-fca4-45da-8592-0329700c00b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3D69B7FBA0884AA665EF4DA100B249" ma:contentTypeVersion="11" ma:contentTypeDescription="Create a new document." ma:contentTypeScope="" ma:versionID="60da53e251f3eae82f9084f4a0a9d24a">
  <xsd:schema xmlns:xsd="http://www.w3.org/2001/XMLSchema" xmlns:xs="http://www.w3.org/2001/XMLSchema" xmlns:p="http://schemas.microsoft.com/office/2006/metadata/properties" xmlns:ns3="d0294f15-fca4-45da-8592-0329700c00bd" targetNamespace="http://schemas.microsoft.com/office/2006/metadata/properties" ma:root="true" ma:fieldsID="aad588d7618870e745d0d77a2d92dd99" ns3:_="">
    <xsd:import namespace="d0294f15-fca4-45da-8592-0329700c00bd"/>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_activity"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294f15-fca4-45da-8592-0329700c00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B51DFB-337A-471D-879B-247FD39654D1}">
  <ds:schemaRefs>
    <ds:schemaRef ds:uri="http://schemas.microsoft.com/sharepoint/v3/contenttype/forms"/>
  </ds:schemaRefs>
</ds:datastoreItem>
</file>

<file path=customXml/itemProps2.xml><?xml version="1.0" encoding="utf-8"?>
<ds:datastoreItem xmlns:ds="http://schemas.openxmlformats.org/officeDocument/2006/customXml" ds:itemID="{A572A557-43D2-4946-8A50-1AC3A81CDED7}">
  <ds:schemaRef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d0294f15-fca4-45da-8592-0329700c00bd"/>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1FA1D412-612F-4123-9914-CD2497692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294f15-fca4-45da-8592-0329700c00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Junction Excel</Template>
  <TotalTime>1753</TotalTime>
  <Words>3014</Words>
  <Application>Microsoft Office PowerPoint</Application>
  <PresentationFormat>Skærmshow (16:9)</PresentationFormat>
  <Paragraphs>477</Paragraphs>
  <Slides>39</Slides>
  <Notes>34</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39</vt:i4>
      </vt:variant>
    </vt:vector>
  </HeadingPairs>
  <TitlesOfParts>
    <vt:vector size="46" baseType="lpstr">
      <vt:lpstr>Aptos</vt:lpstr>
      <vt:lpstr>Arial</vt:lpstr>
      <vt:lpstr>ArialMT</vt:lpstr>
      <vt:lpstr>Calibri</vt:lpstr>
      <vt:lpstr>Georgia</vt:lpstr>
      <vt:lpstr>Georgia-Bold</vt:lpstr>
      <vt:lpstr>Office Theme</vt:lpstr>
      <vt:lpstr>Løngennemsigtighedsdirektivet  Dansk Forening for Arbejdsret</vt:lpstr>
      <vt:lpstr>Hvem er jeg?</vt:lpstr>
      <vt:lpstr>Hvorfor et nyt direktiv?</vt:lpstr>
      <vt:lpstr>Udviklingen i løngab i Danmark</vt:lpstr>
      <vt:lpstr>PowerPoint-præsentation</vt:lpstr>
      <vt:lpstr>Hvad er EU’s direktiv om løngennemsigtighed?</vt:lpstr>
      <vt:lpstr>Hvad er løngennemsigtighed? Grader af løngennemsigtighed</vt:lpstr>
      <vt:lpstr>Tidslinje</vt:lpstr>
      <vt:lpstr>Hvem bliver omfattet af direktivet?</vt:lpstr>
      <vt:lpstr>Nedslag i direktivets krav</vt:lpstr>
      <vt:lpstr>Hovedpunkter</vt:lpstr>
      <vt:lpstr>Centrale definitioner i direktivet</vt:lpstr>
      <vt:lpstr>“Workers” - arbejdstagerbegrebet</vt:lpstr>
      <vt:lpstr>”Arbejdsgiver”</vt:lpstr>
      <vt:lpstr>Løngennemsigtighed ved ansættelsen Arbejdsgivers forpligtelser i relation til ansøgere</vt:lpstr>
      <vt:lpstr>Arbejdsgivers forpligtelser i relation til arbejdstagere  Gennemsigtighed skal styrke den enkeltes mulighed for at identificere lønforskelle </vt:lpstr>
      <vt:lpstr>Arbejdsgivers rapporteringsforpligtelser, art. 9</vt:lpstr>
      <vt:lpstr>Arbejdsgivers rapporteringsforpligtelser, art. 9</vt:lpstr>
      <vt:lpstr>Omfanget af arbejdsgivers rapporteringsforpligtelse</vt:lpstr>
      <vt:lpstr>Løngabsanalyse og fælles lønvurdering, art. 10 </vt:lpstr>
      <vt:lpstr>Fælles lønvurdering, art. 10 </vt:lpstr>
      <vt:lpstr>Eksempler på foranstaltninger til at afhjælpe lønforskelle </vt:lpstr>
      <vt:lpstr>Lønrapportering og GDPR</vt:lpstr>
      <vt:lpstr>Rollefordeling – arbejdsgiver og tillidsrepræsentant  Samarbejde er et nøgleelement i direktivet</vt:lpstr>
      <vt:lpstr>Kommunikation</vt:lpstr>
      <vt:lpstr>Lige løn for samme arbejde eller arbejde af samme værdi</vt:lpstr>
      <vt:lpstr>Lønstrukturer – art. 4(4) </vt:lpstr>
      <vt:lpstr>Kan disco-koderne ikke bare bruges?</vt:lpstr>
      <vt:lpstr>Løngennemsigtighed og overenskomster</vt:lpstr>
      <vt:lpstr>Håndhævelses-mekanismer og sanktioner</vt:lpstr>
      <vt:lpstr>Retsmidler og håndhævelse</vt:lpstr>
      <vt:lpstr>Retsmidler og håndhævelse</vt:lpstr>
      <vt:lpstr>Hvad er nyt og hvad er ikke?</vt:lpstr>
      <vt:lpstr>Proces</vt:lpstr>
      <vt:lpstr>Nøgleområder for proces</vt:lpstr>
      <vt:lpstr>Jobkategorier</vt:lpstr>
      <vt:lpstr>Proces – den korte version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Dacapo Stainless A/S - Præsentation</dc:title>
  <dc:creator>Kamilla Falk Klement</dc:creator>
  <cp:lastModifiedBy>Yasmin Eigtved</cp:lastModifiedBy>
  <cp:revision>8</cp:revision>
  <dcterms:created xsi:type="dcterms:W3CDTF">2024-12-04T11:45:31Z</dcterms:created>
  <dcterms:modified xsi:type="dcterms:W3CDTF">2025-09-11T13:09:59Z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2024-12-04T00:00:00Z</vt:filetime>
  </property>
  <property fmtid="{D5CDD505-2E9C-101B-9397-08002B2CF9AE}" pid="3" name="Creator">
    <vt:lpwstr>Google</vt:lpwstr>
  </property>
  <property fmtid="{D5CDD505-2E9C-101B-9397-08002B2CF9AE}" pid="4" name="LastSaved">
    <vt:filetime>2024-12-04T00:00:00Z</vt:filetime>
  </property>
  <property fmtid="{D5CDD505-2E9C-101B-9397-08002B2CF9AE}" pid="5" name="MSIP_Label_b0c09810-65f4-4310-9cf4-19edb1aba362_Enabled">
    <vt:lpwstr>true</vt:lpwstr>
  </property>
  <property fmtid="{D5CDD505-2E9C-101B-9397-08002B2CF9AE}" pid="6" name="MSIP_Label_b0c09810-65f4-4310-9cf4-19edb1aba362_SetDate">
    <vt:lpwstr>2025-02-27T10:02:54Z</vt:lpwstr>
  </property>
  <property fmtid="{D5CDD505-2E9C-101B-9397-08002B2CF9AE}" pid="7" name="MSIP_Label_b0c09810-65f4-4310-9cf4-19edb1aba362_Method">
    <vt:lpwstr>Standard</vt:lpwstr>
  </property>
  <property fmtid="{D5CDD505-2E9C-101B-9397-08002B2CF9AE}" pid="8" name="MSIP_Label_b0c09810-65f4-4310-9cf4-19edb1aba362_Name">
    <vt:lpwstr>Internal - Open Access</vt:lpwstr>
  </property>
  <property fmtid="{D5CDD505-2E9C-101B-9397-08002B2CF9AE}" pid="9" name="MSIP_Label_b0c09810-65f4-4310-9cf4-19edb1aba362_SiteId">
    <vt:lpwstr>513294a0-3e20-41b2-a970-6d30bf1546fa</vt:lpwstr>
  </property>
  <property fmtid="{D5CDD505-2E9C-101B-9397-08002B2CF9AE}" pid="10" name="MSIP_Label_b0c09810-65f4-4310-9cf4-19edb1aba362_ActionId">
    <vt:lpwstr>04c916ba-b8ec-44dd-85fc-0892f2493e5e</vt:lpwstr>
  </property>
  <property fmtid="{D5CDD505-2E9C-101B-9397-08002B2CF9AE}" pid="11" name="MSIP_Label_b0c09810-65f4-4310-9cf4-19edb1aba362_ContentBits">
    <vt:lpwstr>0</vt:lpwstr>
  </property>
  <property fmtid="{D5CDD505-2E9C-101B-9397-08002B2CF9AE}" pid="12" name="MSIP_Label_b0c09810-65f4-4310-9cf4-19edb1aba362_Tag">
    <vt:lpwstr>10, 3, 0, 1</vt:lpwstr>
  </property>
  <property fmtid="{D5CDD505-2E9C-101B-9397-08002B2CF9AE}" pid="13" name="ContentTypeId">
    <vt:lpwstr>0x010100543D69B7FBA0884AA665EF4DA100B249</vt:lpwstr>
  </property>
</Properties>
</file>